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4" r:id="rId3"/>
    <p:sldId id="263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BA68-BBFB-A44E-B610-B27123ED1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2BF95-EE85-5E48-9A39-15C890D9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0C9C-2A44-6242-AE98-4531E539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E861-C2F1-1047-BE0F-B513546F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DEED-E015-794D-8886-A55E32D5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453F-2B1F-6B4B-A8BC-7964A69E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EEDC7-E33F-7843-A85F-7517533A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26D0-4E20-1348-B378-BAC79B01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D815-4224-5E43-9E76-4DDB190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72E8-4758-E348-88AF-982100AD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C2229-246D-EB46-9D1C-5BE89D3C2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8FB9E-C16C-F24C-A11C-73166DDBC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7B22-9BCB-6140-9081-7EE98EA0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801B-FC1C-554F-A85D-1AF6093E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6194-EA97-CD48-94A7-D1F1E7FB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98C0-EAB3-0740-9F3D-601BB60F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02B0-F4D2-9E44-92E4-EE8350F9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8C95-6825-454E-B0FD-5040508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8B72-CC58-914C-876F-F396CD84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4C1D2-1F5A-9443-9C37-3897ECC5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2F45-E9FE-964E-BA9B-435F5A33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0094-9A29-2F41-9055-DE7C9A23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8D2C-B26E-4847-9881-EC7BC095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8D68-41B8-304F-9466-F1966EEE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F0A6-0312-2847-A64D-05D54C88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0A26-C590-BD46-BB00-95A99DC2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3C42-276B-804D-A632-825C54DA9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D6E3-29DC-044D-AA97-9C79D1F0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D050-E153-CF41-BECD-3008D512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EF189-3EF3-AA43-AF0D-CE0FF710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D929-B6B5-6243-8B4F-FB0D1992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5F8B-95B5-3646-9365-E32AB0D1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EC1B6-EF8B-0046-ADE2-02EEA58D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33AA3-248E-224E-A215-51829BB1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78555-03CD-264F-8EBD-ADB208C27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7C111-811E-814E-8710-2B7A46101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B7518-2CFE-5143-9462-944B7AFA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C9495-7DD9-034E-AC16-2FAC084F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49815-9FCE-D841-B523-E7AD0F8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7978-8FF3-094E-90D3-CA74047A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951AB-3D8D-0147-9CD2-A81C426B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29B96-F7EB-7840-A647-D0CA06E2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BA160-E1AB-084E-B47D-D3E79423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0751B-1721-D347-AE0C-1DAD1C70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F97B7-96C7-684E-A594-C1111D04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33645-97A9-3E40-A832-03D2E325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07CD-F2C6-D340-8A77-4405E320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CAEE-144B-F148-9B55-51A74830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8300A-C98C-3849-9BD2-22DC7F0B4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CE6F-8F4F-2547-B29A-D9559F21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0EBA-A403-BF44-82D1-B50D2BD3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0679-7087-7542-B3D3-2E186A4E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4D6E-83A2-2743-8AB7-7E347E7F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6CEA0-5E01-594C-93A3-1CCC72DA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FC216-8E0E-1D48-BB15-BD24662A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2052-4992-5448-B44B-49004B78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6B065-965D-EE47-ABFD-312FAA1B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A787-3AF8-5C48-9B3A-08F132FB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F481C-0145-DF41-AF6D-521DFED5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7D6E-CEB4-6045-9FB0-5B89F872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6723-1E0E-9C48-9763-996E840F4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26F3-AE95-FE4F-9B1A-A4596C5AE3AF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AF73-0330-0E41-BF76-748145630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39FB-3DB4-B64A-905E-FBCE7C2F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DBE8-6FA9-0E4F-8AC0-9470646C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A38757-BE91-6C42-B9C8-15313AF4E7FF}"/>
              </a:ext>
            </a:extLst>
          </p:cNvPr>
          <p:cNvSpPr txBox="1"/>
          <p:nvPr/>
        </p:nvSpPr>
        <p:spPr>
          <a:xfrm>
            <a:off x="341377" y="4714375"/>
            <a:ext cx="11326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Rates of prematurity among Mount Sinai Hospital births during the COVID-19 pandemic period in New York City (3/16-9/21) compared to prior years (2012-2019). There was a decrease in premature births during the lockdown in New York City, with larger decreases at more extreme gestational age groups. However, these trends were not statistically significant (Chi-squared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=0.052). Categories are mutually exclusive; boxplots illustrate medians and interquartile ranges.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AFA5B-B1C7-DC42-867C-8120DD12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5" y="1559650"/>
            <a:ext cx="9650730" cy="290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A38757-BE91-6C42-B9C8-15313AF4E7FF}"/>
              </a:ext>
            </a:extLst>
          </p:cNvPr>
          <p:cNvSpPr txBox="1"/>
          <p:nvPr/>
        </p:nvSpPr>
        <p:spPr>
          <a:xfrm>
            <a:off x="341377" y="4714375"/>
            <a:ext cx="1132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 2.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Meta-analyses of the impact of COVID-19 lockdown measures on rates of prematurity.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We observed a trending but not statistically significant association between lockdowns and decreases in extremely premature births in a meta-analysis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Hedermann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et. 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(OR=0.22, P=0.06, 95% CI=0.042-1.08).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We observed a statistically significant association between the lockdown and decreases in very low birthweight infants in a meta-analysis with Philip,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et. 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(OR=0.36, P=3.6x10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95% CI=0.21-0.63). MSH=Mount Sinai Hospital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0EB42E-D7FA-DB47-96A3-25864CB0A6D6}"/>
              </a:ext>
            </a:extLst>
          </p:cNvPr>
          <p:cNvSpPr txBox="1"/>
          <p:nvPr/>
        </p:nvSpPr>
        <p:spPr>
          <a:xfrm>
            <a:off x="1672580" y="348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F29067-B870-E74D-8A59-2912BBC5ABD0}"/>
              </a:ext>
            </a:extLst>
          </p:cNvPr>
          <p:cNvSpPr txBox="1"/>
          <p:nvPr/>
        </p:nvSpPr>
        <p:spPr>
          <a:xfrm>
            <a:off x="1667771" y="236451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08BF8C-6144-384D-97BA-662D7CF7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01" y="348499"/>
            <a:ext cx="7396520" cy="1831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39F3D5-B9B8-6B4A-ADBA-3A550199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00" y="2428711"/>
            <a:ext cx="7432911" cy="2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6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6B159-1460-F44D-99CB-2D4778AC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6" y="1172416"/>
            <a:ext cx="4572000" cy="32657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A38757-BE91-6C42-B9C8-15313AF4E7FF}"/>
              </a:ext>
            </a:extLst>
          </p:cNvPr>
          <p:cNvSpPr txBox="1"/>
          <p:nvPr/>
        </p:nvSpPr>
        <p:spPr>
          <a:xfrm>
            <a:off x="524257" y="4608576"/>
            <a:ext cx="11326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Figure 3.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NICU admissions and mortality during the NYC lockdown.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(a)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observed a higher proportion of births admitted to the NICU but a lower mortality during the lockdown (3/16-9/21) when compared to the same period in prior years (2012-2019). Boxplots illustrate medians and interquartile ranges.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Monthly NICU admissions revealed that the burden of NICU admissions was higher during the earlier phases of the pandemic compared to the median across years 2012-2019, while mortality has remained low throughout the pandemic and lockdown. March only includes births from 3/16-3/31, September only includes births from 9/1-9/21.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F7B82-4A3D-0741-891F-96EC992A2884}"/>
              </a:ext>
            </a:extLst>
          </p:cNvPr>
          <p:cNvSpPr txBox="1"/>
          <p:nvPr/>
        </p:nvSpPr>
        <p:spPr>
          <a:xfrm>
            <a:off x="588061" y="9567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59E13-3EA3-1847-A74D-C33B324B2966}"/>
              </a:ext>
            </a:extLst>
          </p:cNvPr>
          <p:cNvSpPr txBox="1"/>
          <p:nvPr/>
        </p:nvSpPr>
        <p:spPr>
          <a:xfrm>
            <a:off x="5837349" y="93711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FF0E0-FA32-104C-95A9-224C8ABE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17" y="1172416"/>
            <a:ext cx="3657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9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925214-4780-AB46-A244-9961FDE5F68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84888" y="826353"/>
            <a:ext cx="0" cy="493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F358B9-FC5B-6B45-A83E-7A1621293A70}"/>
              </a:ext>
            </a:extLst>
          </p:cNvPr>
          <p:cNvCxnSpPr>
            <a:cxnSpLocks/>
          </p:cNvCxnSpPr>
          <p:nvPr/>
        </p:nvCxnSpPr>
        <p:spPr>
          <a:xfrm>
            <a:off x="5578601" y="1965708"/>
            <a:ext cx="0" cy="493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30A16A-7235-0D41-A4AA-9F477A7445A7}"/>
              </a:ext>
            </a:extLst>
          </p:cNvPr>
          <p:cNvCxnSpPr>
            <a:cxnSpLocks/>
          </p:cNvCxnSpPr>
          <p:nvPr/>
        </p:nvCxnSpPr>
        <p:spPr>
          <a:xfrm>
            <a:off x="5566027" y="3105063"/>
            <a:ext cx="0" cy="493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CC3427-6ADE-8A4D-BB82-7CB622AB8AC4}"/>
              </a:ext>
            </a:extLst>
          </p:cNvPr>
          <p:cNvSpPr txBox="1"/>
          <p:nvPr/>
        </p:nvSpPr>
        <p:spPr>
          <a:xfrm>
            <a:off x="2939224" y="180022"/>
            <a:ext cx="529132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Born at Mount Sinai Hospital, 1/1/2012-9/21/2020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N=65,542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D8AE6-9E97-1D48-99E7-10D96AED0F1F}"/>
              </a:ext>
            </a:extLst>
          </p:cNvPr>
          <p:cNvSpPr txBox="1"/>
          <p:nvPr/>
        </p:nvSpPr>
        <p:spPr>
          <a:xfrm>
            <a:off x="4609528" y="1319377"/>
            <a:ext cx="195072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Singleton births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N=61,778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9906-6078-7446-965A-0A4492DB8079}"/>
              </a:ext>
            </a:extLst>
          </p:cNvPr>
          <p:cNvSpPr txBox="1"/>
          <p:nvPr/>
        </p:nvSpPr>
        <p:spPr>
          <a:xfrm>
            <a:off x="3408901" y="2458731"/>
            <a:ext cx="43394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NYC lockdown period, 3/16-9/21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N=29,427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9A8F33-663E-834D-9060-B0FCCE8E94A6}"/>
              </a:ext>
            </a:extLst>
          </p:cNvPr>
          <p:cNvGrpSpPr/>
          <p:nvPr/>
        </p:nvGrpSpPr>
        <p:grpSpPr>
          <a:xfrm>
            <a:off x="2756344" y="3598086"/>
            <a:ext cx="5657088" cy="646331"/>
            <a:chOff x="816864" y="3783824"/>
            <a:chExt cx="5657088" cy="646331"/>
          </a:xfrm>
          <a:solidFill>
            <a:schemeClr val="bg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73B338-666A-C840-A7EA-383FBAFED5AC}"/>
                </a:ext>
              </a:extLst>
            </p:cNvPr>
            <p:cNvSpPr txBox="1"/>
            <p:nvPr/>
          </p:nvSpPr>
          <p:spPr>
            <a:xfrm>
              <a:off x="816864" y="3783824"/>
              <a:ext cx="1828800" cy="64633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Total births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N=29,810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2CFF4F-49CA-DE4C-9832-7B8CD89E3171}"/>
                </a:ext>
              </a:extLst>
            </p:cNvPr>
            <p:cNvSpPr txBox="1"/>
            <p:nvPr/>
          </p:nvSpPr>
          <p:spPr>
            <a:xfrm>
              <a:off x="4645152" y="3783824"/>
              <a:ext cx="1828800" cy="64633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Gestational age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N=28,101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8F219-E19A-7740-81C4-F7B83E7EA2BA}"/>
                </a:ext>
              </a:extLst>
            </p:cNvPr>
            <p:cNvSpPr txBox="1"/>
            <p:nvPr/>
          </p:nvSpPr>
          <p:spPr>
            <a:xfrm>
              <a:off x="2731008" y="3783824"/>
              <a:ext cx="1828800" cy="64633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Birthweight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N=29,784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4F6D21-3899-AA47-9633-BA9BA1F410C8}"/>
              </a:ext>
            </a:extLst>
          </p:cNvPr>
          <p:cNvSpPr txBox="1"/>
          <p:nvPr/>
        </p:nvSpPr>
        <p:spPr>
          <a:xfrm>
            <a:off x="1422282" y="3429000"/>
            <a:ext cx="1306636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sizes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38757-BE91-6C42-B9C8-15313AF4E7FF}"/>
              </a:ext>
            </a:extLst>
          </p:cNvPr>
          <p:cNvSpPr txBox="1"/>
          <p:nvPr/>
        </p:nvSpPr>
        <p:spPr>
          <a:xfrm>
            <a:off x="524257" y="4608576"/>
            <a:ext cx="1132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Flowchart illustrating patients included in this study. Due to different missingness for clinical features, separate analyses were conducted using birthweight and gestational age.</a:t>
            </a:r>
          </a:p>
        </p:txBody>
      </p:sp>
    </p:spTree>
    <p:extLst>
      <p:ext uri="{BB962C8B-B14F-4D97-AF65-F5344CB8AC3E}">
        <p14:creationId xmlns:p14="http://schemas.microsoft.com/office/powerpoint/2010/main" val="416973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A38757-BE91-6C42-B9C8-15313AF4E7FF}"/>
              </a:ext>
            </a:extLst>
          </p:cNvPr>
          <p:cNvSpPr txBox="1"/>
          <p:nvPr/>
        </p:nvSpPr>
        <p:spPr>
          <a:xfrm>
            <a:off x="524257" y="4608576"/>
            <a:ext cx="1132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data for birthweight and gestational age. There was a sharp decrease in missing data in 2012, so only records since 2012 were used in subsequent analyses. Since 2012, 0.4% and 6.6% of births were missing birthweight and gestational age entries,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B2BD3-6185-8742-9D32-610892B0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7" y="618744"/>
            <a:ext cx="5801868" cy="3867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C66073-4BE4-B545-A161-7367C965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3" y="68275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F8E48-C883-2245-917A-4BC2D95404AC}"/>
              </a:ext>
            </a:extLst>
          </p:cNvPr>
          <p:cNvSpPr txBox="1"/>
          <p:nvPr/>
        </p:nvSpPr>
        <p:spPr>
          <a:xfrm>
            <a:off x="390145" y="5486762"/>
            <a:ext cx="11326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3.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Month-by-month comparison of prematurity rates during the lockdown period and the mean from prior years.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April and May had premature births rates consistent with prior years, relative to lower premature birth rates during the remainder of the lockdown period.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This trend was also observed when classifying patients based on birthweight.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F36CC-47C5-3A4E-BFEF-D5956331EAB2}"/>
              </a:ext>
            </a:extLst>
          </p:cNvPr>
          <p:cNvSpPr txBox="1"/>
          <p:nvPr/>
        </p:nvSpPr>
        <p:spPr>
          <a:xfrm>
            <a:off x="394954" y="2631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97D81-4B5D-A344-9EEE-6C984F9C2213}"/>
              </a:ext>
            </a:extLst>
          </p:cNvPr>
          <p:cNvSpPr txBox="1"/>
          <p:nvPr/>
        </p:nvSpPr>
        <p:spPr>
          <a:xfrm>
            <a:off x="390145" y="282781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29179-18A2-8C4B-8F29-89B4F0461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8" y="3154289"/>
            <a:ext cx="9144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45306-C87B-5C4C-ABB5-4CBB2498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682515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5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F2D3C0-0502-3241-8265-C84338D2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11" y="1079687"/>
            <a:ext cx="4144503" cy="3108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25CBF4-FA0E-E744-A4BF-22A8B459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31393"/>
            <a:ext cx="5059680" cy="2529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A38757-BE91-6C42-B9C8-15313AF4E7FF}"/>
              </a:ext>
            </a:extLst>
          </p:cNvPr>
          <p:cNvSpPr txBox="1"/>
          <p:nvPr/>
        </p:nvSpPr>
        <p:spPr>
          <a:xfrm>
            <a:off x="524257" y="4608576"/>
            <a:ext cx="11326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Supplemental Figure 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births and geographic trends during the lockdown period (3/16-9/21).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observed 331 (8.4%) fewer births at the Mount Sinai Hospital (MSH) in NYC compared to the same period in 2019; it was the lowest number of births at MSH since 2014.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During the lockdown, there was no change in the proportion of births from Mothers residing in each of the five Boroughs or outside NYC.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D51ED-C2DF-7B4E-BC34-AC1812AAA530}"/>
              </a:ext>
            </a:extLst>
          </p:cNvPr>
          <p:cNvSpPr txBox="1"/>
          <p:nvPr/>
        </p:nvSpPr>
        <p:spPr>
          <a:xfrm>
            <a:off x="588061" y="9567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2F3C6-1198-FE45-A354-879B598ED25E}"/>
              </a:ext>
            </a:extLst>
          </p:cNvPr>
          <p:cNvSpPr txBox="1"/>
          <p:nvPr/>
        </p:nvSpPr>
        <p:spPr>
          <a:xfrm>
            <a:off x="5837349" y="93711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82302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598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Richter</dc:creator>
  <cp:lastModifiedBy>Felix Richter</cp:lastModifiedBy>
  <cp:revision>241</cp:revision>
  <dcterms:created xsi:type="dcterms:W3CDTF">2020-09-18T16:06:51Z</dcterms:created>
  <dcterms:modified xsi:type="dcterms:W3CDTF">2020-10-01T00:17:56Z</dcterms:modified>
</cp:coreProperties>
</file>