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58" r:id="rId4"/>
    <p:sldId id="268" r:id="rId5"/>
    <p:sldId id="259" r:id="rId6"/>
    <p:sldId id="266" r:id="rId7"/>
    <p:sldId id="262" r:id="rId8"/>
    <p:sldId id="270" r:id="rId9"/>
    <p:sldId id="269" r:id="rId10"/>
    <p:sldId id="272" r:id="rId11"/>
    <p:sldId id="273" r:id="rId12"/>
  </p:sldIdLst>
  <p:sldSz cx="18288000" cy="10287000"/>
  <p:notesSz cx="6858000" cy="9144000"/>
  <p:embeddedFontLst>
    <p:embeddedFont>
      <p:font typeface="Archivo Black" panose="020B0604020202020204" charset="0"/>
      <p:regular r:id="rId13"/>
    </p:embeddedFont>
    <p:embeddedFont>
      <p:font typeface="TT Rounds Condensed Bold" panose="020B0604020202020204" charset="0"/>
      <p:bold r:id="rId14"/>
    </p:embeddedFont>
    <p:embeddedFont>
      <p:font typeface="TT Rounds Condensed Bold Italics" panose="020B0604020202020204" charset="0"/>
      <p:regular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95408-3501-2108-EB35-AB7C87D909D5}" v="381" dt="2025-05-05T19:43:48.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p:cNvGrpSpPr/>
        <p:nvPr/>
      </p:nvGrpSpPr>
      <p:grpSpPr>
        <a:xfrm>
          <a:off x="0" y="0"/>
          <a:ext cx="0" cy="0"/>
          <a:chOff x="0" y="0"/>
          <a:chExt cx="0" cy="0"/>
        </a:xfrm>
      </p:grpSpPr>
      <p:sp>
        <p:nvSpPr>
          <p:cNvPr id="2" name="TextBox 2"/>
          <p:cNvSpPr txBox="1"/>
          <p:nvPr/>
        </p:nvSpPr>
        <p:spPr>
          <a:xfrm>
            <a:off x="284607" y="2783108"/>
            <a:ext cx="18105120" cy="3216265"/>
          </a:xfrm>
          <a:prstGeom prst="rect">
            <a:avLst/>
          </a:prstGeom>
        </p:spPr>
        <p:txBody>
          <a:bodyPr lIns="0" tIns="0" rIns="0" bIns="0" rtlCol="0" anchor="t">
            <a:spAutoFit/>
          </a:bodyPr>
          <a:lstStyle/>
          <a:p>
            <a:pPr algn="ctr"/>
            <a:r>
              <a:rPr lang="en-IN" sz="7200" spc="-43">
                <a:solidFill>
                  <a:srgbClr val="FFFFFF"/>
                </a:solidFill>
                <a:ea typeface="+mn-lt"/>
                <a:cs typeface="+mn-lt"/>
              </a:rPr>
              <a:t>INDUSTRY INTERNSHIP IN KRISTALBALL</a:t>
            </a:r>
            <a:endParaRPr lang="en-IN" sz="7200" spc="-43">
              <a:solidFill>
                <a:srgbClr val="000000"/>
              </a:solidFill>
              <a:ea typeface="+mn-lt"/>
              <a:cs typeface="+mn-lt"/>
            </a:endParaRPr>
          </a:p>
          <a:p>
            <a:pPr algn="ctr"/>
            <a:r>
              <a:rPr lang="en-IN" sz="7200" spc="-43">
                <a:solidFill>
                  <a:srgbClr val="FFFFFF"/>
                </a:solidFill>
                <a:latin typeface="Calibri"/>
                <a:ea typeface="Calibri"/>
                <a:cs typeface="Calibri"/>
              </a:rPr>
              <a:t>CS400</a:t>
            </a:r>
          </a:p>
          <a:p>
            <a:pPr algn="ctr">
              <a:lnSpc>
                <a:spcPts val="7775"/>
              </a:lnSpc>
            </a:pPr>
            <a:endParaRPr lang="en-IN" altLang="en-US" sz="7200" spc="-43">
              <a:solidFill>
                <a:srgbClr val="FFFFFF"/>
              </a:solidFill>
              <a:latin typeface="TT Rounds Condensed Bold" panose="02000806030000020003"/>
              <a:ea typeface="TT Rounds Condensed Bold" panose="02000806030000020003"/>
              <a:cs typeface="TT Rounds Condensed Bold" panose="02000806030000020003"/>
            </a:endParaRPr>
          </a:p>
        </p:txBody>
      </p:sp>
      <p:sp>
        <p:nvSpPr>
          <p:cNvPr id="4" name="Freeform 4"/>
          <p:cNvSpPr/>
          <p:nvPr/>
        </p:nvSpPr>
        <p:spPr>
          <a:xfrm>
            <a:off x="7964996" y="338426"/>
            <a:ext cx="2358009" cy="2313237"/>
          </a:xfrm>
          <a:custGeom>
            <a:avLst/>
            <a:gdLst/>
            <a:ahLst/>
            <a:cxnLst/>
            <a:rect l="l" t="t" r="r" b="b"/>
            <a:pathLst>
              <a:path w="2358009" h="2313237">
                <a:moveTo>
                  <a:pt x="0" y="0"/>
                </a:moveTo>
                <a:lnTo>
                  <a:pt x="2358008" y="0"/>
                </a:lnTo>
                <a:lnTo>
                  <a:pt x="2358008" y="2313237"/>
                </a:lnTo>
                <a:lnTo>
                  <a:pt x="0" y="2313237"/>
                </a:lnTo>
                <a:lnTo>
                  <a:pt x="0" y="0"/>
                </a:lnTo>
                <a:close/>
              </a:path>
            </a:pathLst>
          </a:custGeom>
          <a:blipFill>
            <a:blip r:embed="rId2"/>
            <a:stretch>
              <a:fillRect/>
            </a:stretch>
          </a:blipFill>
        </p:spPr>
      </p:sp>
      <p:sp>
        <p:nvSpPr>
          <p:cNvPr id="5" name="TextBox 5"/>
          <p:cNvSpPr txBox="1"/>
          <p:nvPr/>
        </p:nvSpPr>
        <p:spPr>
          <a:xfrm>
            <a:off x="4266483" y="5524047"/>
            <a:ext cx="10131552" cy="641201"/>
          </a:xfrm>
          <a:prstGeom prst="rect">
            <a:avLst/>
          </a:prstGeom>
        </p:spPr>
        <p:txBody>
          <a:bodyPr lIns="0" tIns="0" rIns="0" bIns="0" rtlCol="0" anchor="t">
            <a:spAutoFit/>
          </a:bodyPr>
          <a:lstStyle/>
          <a:p>
            <a:pPr algn="ctr">
              <a:lnSpc>
                <a:spcPts val="5040"/>
              </a:lnSpc>
            </a:pPr>
            <a:r>
              <a:rPr lang="en-US" sz="4200" spc="39" dirty="0">
                <a:solidFill>
                  <a:srgbClr val="FFFFFF"/>
                </a:solidFill>
                <a:latin typeface="TT Rounds Condensed Bold Italics" panose="02000506030000020003"/>
                <a:ea typeface="TT Rounds Condensed Bold Italics" panose="02000506030000020003"/>
                <a:cs typeface="TT Rounds Condensed Bold Italics" panose="02000506030000020003"/>
                <a:sym typeface="TT Rounds Condensed Bold Italics" panose="02000506030000020003"/>
              </a:rPr>
              <a:t>Presented By:</a:t>
            </a:r>
            <a:endParaRPr lang="en-US" dirty="0"/>
          </a:p>
        </p:txBody>
      </p:sp>
      <p:sp>
        <p:nvSpPr>
          <p:cNvPr id="6" name="TextBox 6"/>
          <p:cNvSpPr txBox="1"/>
          <p:nvPr/>
        </p:nvSpPr>
        <p:spPr>
          <a:xfrm>
            <a:off x="5409079" y="6150740"/>
            <a:ext cx="7472362" cy="1654299"/>
          </a:xfrm>
          <a:prstGeom prst="rect">
            <a:avLst/>
          </a:prstGeom>
        </p:spPr>
        <p:txBody>
          <a:bodyPr lIns="0" tIns="0" rIns="0" bIns="0" rtlCol="0" anchor="t">
            <a:spAutoFit/>
          </a:bodyPr>
          <a:lstStyle/>
          <a:p>
            <a:pPr algn="ctr">
              <a:lnSpc>
                <a:spcPts val="4320"/>
              </a:lnSpc>
            </a:pPr>
            <a:r>
              <a:rPr lang="en-US" sz="3600" spc="33" dirty="0">
                <a:solidFill>
                  <a:srgbClr val="FFFFFF"/>
                </a:solidFill>
                <a:latin typeface="TT Rounds Condensed Bold" panose="02000806030000020003"/>
                <a:ea typeface="TT Rounds Condensed Bold" panose="02000806030000020003"/>
                <a:cs typeface="TT Rounds Condensed Bold" panose="02000806030000020003"/>
                <a:sym typeface="TT Rounds Condensed Bold" panose="02000806030000020003"/>
              </a:rPr>
              <a:t>AMAN KUMAR</a:t>
            </a:r>
          </a:p>
          <a:p>
            <a:pPr algn="ctr">
              <a:lnSpc>
                <a:spcPts val="4320"/>
              </a:lnSpc>
            </a:pPr>
            <a:r>
              <a:rPr lang="en-US" sz="3600" spc="33" dirty="0">
                <a:solidFill>
                  <a:srgbClr val="FFFFFF"/>
                </a:solidFill>
                <a:latin typeface="TT Rounds Condensed Bold" panose="02000806030000020003"/>
                <a:ea typeface="TT Rounds Condensed Bold" panose="02000806030000020003"/>
                <a:cs typeface="TT Rounds Condensed Bold" panose="02000806030000020003"/>
                <a:sym typeface="TT Rounds Condensed Bold" panose="02000806030000020003"/>
              </a:rPr>
              <a:t>BTECH/15023/21</a:t>
            </a:r>
            <a:endParaRPr lang="en-US" sz="3600" spc="33" dirty="0">
              <a:solidFill>
                <a:srgbClr val="FFFFFF"/>
              </a:solidFill>
              <a:latin typeface="TT Rounds Condensed Bold" panose="02000806030000020003"/>
              <a:ea typeface="TT Rounds Condensed Bold" panose="02000806030000020003"/>
              <a:cs typeface="TT Rounds Condensed Bold" panose="02000806030000020003"/>
            </a:endParaRPr>
          </a:p>
          <a:p>
            <a:pPr algn="ctr">
              <a:lnSpc>
                <a:spcPts val="4320"/>
              </a:lnSpc>
            </a:pPr>
            <a:r>
              <a:rPr lang="en-US" sz="3600" spc="33" dirty="0">
                <a:solidFill>
                  <a:srgbClr val="FFFFFF"/>
                </a:solidFill>
                <a:latin typeface="TT Rounds Condensed Bold" panose="02000806030000020003"/>
                <a:ea typeface="TT Rounds Condensed Bold" panose="02000806030000020003"/>
                <a:cs typeface="TT Rounds Condensed Bold" panose="02000806030000020003"/>
                <a:sym typeface="TT Rounds Condensed Bold" panose="02000806030000020003"/>
              </a:rPr>
              <a:t>COMPUTER SCIENCE ENGINEERING</a:t>
            </a:r>
            <a:endParaRPr lang="en-US" sz="3600" spc="33" dirty="0">
              <a:latin typeface="TT Rounds Condensed Bold" panose="02000806030000020003"/>
              <a:ea typeface="TT Rounds Condensed Bold" panose="02000806030000020003"/>
              <a:cs typeface="TT Rounds Condensed Bold" panose="02000806030000020003"/>
            </a:endParaRPr>
          </a:p>
        </p:txBody>
      </p:sp>
      <p:sp>
        <p:nvSpPr>
          <p:cNvPr id="7" name="TextBox 6">
            <a:extLst>
              <a:ext uri="{FF2B5EF4-FFF2-40B4-BE49-F238E27FC236}">
                <a16:creationId xmlns:a16="http://schemas.microsoft.com/office/drawing/2014/main" id="{FAC7751F-FF00-248E-5803-8A7A4F438D2F}"/>
              </a:ext>
            </a:extLst>
          </p:cNvPr>
          <p:cNvSpPr txBox="1"/>
          <p:nvPr/>
        </p:nvSpPr>
        <p:spPr>
          <a:xfrm>
            <a:off x="6416263" y="8199029"/>
            <a:ext cx="58629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Calibri"/>
                <a:cs typeface="Calibri"/>
              </a:rPr>
              <a:t>UNDER THE GUIDANCE OF : DR AYAN DAS</a:t>
            </a:r>
            <a:endParaRPr 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A92F8A-598A-4805-8E14-5AEF59554FE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 y="0"/>
            <a:ext cx="18287543"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a:extLst>
              <a:ext uri="{FF2B5EF4-FFF2-40B4-BE49-F238E27FC236}">
                <a16:creationId xmlns:a16="http://schemas.microsoft.com/office/drawing/2014/main" id="{6A51A0A1-5B2C-4F05-37DC-E38C589D623B}"/>
              </a:ext>
            </a:extLst>
          </p:cNvPr>
          <p:cNvSpPr txBox="1"/>
          <p:nvPr/>
        </p:nvSpPr>
        <p:spPr>
          <a:xfrm>
            <a:off x="1207008" y="1204432"/>
            <a:ext cx="7149495" cy="218107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5400" u="sng" kern="1200" spc="15">
                <a:solidFill>
                  <a:schemeClr val="tx2"/>
                </a:solidFill>
                <a:latin typeface="+mj-lt"/>
                <a:ea typeface="+mj-ea"/>
                <a:cs typeface="+mj-cs"/>
              </a:rPr>
              <a:t>REFACTORING</a:t>
            </a:r>
          </a:p>
        </p:txBody>
      </p:sp>
      <p:sp>
        <p:nvSpPr>
          <p:cNvPr id="3" name="TextBox 3">
            <a:extLst>
              <a:ext uri="{FF2B5EF4-FFF2-40B4-BE49-F238E27FC236}">
                <a16:creationId xmlns:a16="http://schemas.microsoft.com/office/drawing/2014/main" id="{1A6B8565-9309-D508-B649-9D83F9BC8957}"/>
              </a:ext>
            </a:extLst>
          </p:cNvPr>
          <p:cNvSpPr txBox="1"/>
          <p:nvPr/>
        </p:nvSpPr>
        <p:spPr>
          <a:xfrm>
            <a:off x="1207008" y="3632524"/>
            <a:ext cx="7148923" cy="503021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700" b="1" spc="-5" dirty="0">
                <a:solidFill>
                  <a:schemeClr val="tx2"/>
                </a:solidFill>
                <a:sym typeface="+mn-ea"/>
              </a:rPr>
              <a:t>Why</a:t>
            </a:r>
            <a:r>
              <a:rPr lang="en-US" sz="2700" spc="-5" dirty="0">
                <a:solidFill>
                  <a:schemeClr val="tx2"/>
                </a:solidFill>
                <a:sym typeface="+mn-ea"/>
              </a:rPr>
              <a:t>? – TypeScript introduces type safety to the codebase which JavaScript lacks.</a:t>
            </a:r>
            <a:endParaRPr lang="en-US" sz="2700" spc="-5" dirty="0">
              <a:solidFill>
                <a:schemeClr val="tx2"/>
              </a:solidFill>
              <a:effectLst/>
            </a:endParaRPr>
          </a:p>
          <a:p>
            <a:pPr indent="-228600">
              <a:lnSpc>
                <a:spcPct val="90000"/>
              </a:lnSpc>
              <a:spcAft>
                <a:spcPts val="600"/>
              </a:spcAft>
              <a:buFont typeface="Arial" panose="020B0604020202020204" pitchFamily="34" charset="0"/>
              <a:buChar char="•"/>
            </a:pPr>
            <a:r>
              <a:rPr lang="en-US" sz="2700" b="1" spc="-5" dirty="0">
                <a:solidFill>
                  <a:schemeClr val="tx2"/>
                </a:solidFill>
                <a:sym typeface="+mn-ea"/>
              </a:rPr>
              <a:t>How?</a:t>
            </a:r>
            <a:r>
              <a:rPr lang="en-US" sz="2700" spc="-5" dirty="0">
                <a:solidFill>
                  <a:schemeClr val="tx2"/>
                </a:solidFill>
                <a:sym typeface="+mn-ea"/>
              </a:rPr>
              <a:t> – Laying down the functionalities already present in JavaScript codebase and adding a layer of type safety by introducing Types </a:t>
            </a:r>
            <a:endParaRPr lang="en-US" sz="2700" spc="-5" dirty="0">
              <a:solidFill>
                <a:schemeClr val="tx2"/>
              </a:solidFill>
              <a:ea typeface="Calibri"/>
              <a:cs typeface="Calibri"/>
            </a:endParaRPr>
          </a:p>
          <a:p>
            <a:pPr indent="-228600">
              <a:lnSpc>
                <a:spcPct val="90000"/>
              </a:lnSpc>
              <a:spcAft>
                <a:spcPts val="600"/>
              </a:spcAft>
              <a:buFont typeface="Arial" panose="020B0604020202020204" pitchFamily="34" charset="0"/>
              <a:buChar char="•"/>
            </a:pPr>
            <a:endParaRPr lang="en-US" sz="2700" spc="-5">
              <a:solidFill>
                <a:schemeClr val="tx2"/>
              </a:solidFill>
              <a:effectLst/>
            </a:endParaRPr>
          </a:p>
          <a:p>
            <a:pPr indent="-228600">
              <a:lnSpc>
                <a:spcPct val="90000"/>
              </a:lnSpc>
              <a:spcAft>
                <a:spcPts val="600"/>
              </a:spcAft>
              <a:buFont typeface="Arial" panose="020B0604020202020204" pitchFamily="34" charset="0"/>
              <a:buChar char="•"/>
            </a:pPr>
            <a:endParaRPr lang="en-US" sz="2700" spc="33">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27360" y="-25071"/>
            <a:ext cx="9560641" cy="10312071"/>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How To Migrate a React Project from ...">
            <a:extLst>
              <a:ext uri="{FF2B5EF4-FFF2-40B4-BE49-F238E27FC236}">
                <a16:creationId xmlns:a16="http://schemas.microsoft.com/office/drawing/2014/main" id="{E6F51EF7-CDA7-B43F-35CA-3E7E6092AA3D}"/>
              </a:ext>
            </a:extLst>
          </p:cNvPr>
          <p:cNvPicPr>
            <a:picLocks noChangeAspect="1"/>
          </p:cNvPicPr>
          <p:nvPr/>
        </p:nvPicPr>
        <p:blipFill>
          <a:blip r:embed="rId2"/>
          <a:stretch>
            <a:fillRect/>
          </a:stretch>
        </p:blipFill>
        <p:spPr>
          <a:xfrm>
            <a:off x="11562588" y="4282821"/>
            <a:ext cx="6213348" cy="3106674"/>
          </a:xfrm>
          <a:prstGeom prst="rect">
            <a:avLst/>
          </a:prstGeom>
        </p:spPr>
      </p:pic>
    </p:spTree>
    <p:extLst>
      <p:ext uri="{BB962C8B-B14F-4D97-AF65-F5344CB8AC3E}">
        <p14:creationId xmlns:p14="http://schemas.microsoft.com/office/powerpoint/2010/main" val="18078673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a:extLst>
            <a:ext uri="{FF2B5EF4-FFF2-40B4-BE49-F238E27FC236}">
              <a16:creationId xmlns:a16="http://schemas.microsoft.com/office/drawing/2014/main" id="{BC603C3A-71BB-718D-7A5F-740B16125E6C}"/>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E62E586-4F66-A0EF-3BF5-085F48A12365}"/>
              </a:ext>
            </a:extLst>
          </p:cNvPr>
          <p:cNvSpPr txBox="1"/>
          <p:nvPr/>
        </p:nvSpPr>
        <p:spPr>
          <a:xfrm>
            <a:off x="2133600" y="3120390"/>
            <a:ext cx="14506477" cy="6965021"/>
          </a:xfrm>
          <a:prstGeom prst="rect">
            <a:avLst/>
          </a:prstGeom>
        </p:spPr>
        <p:txBody>
          <a:bodyPr lIns="0" tIns="0" rIns="0" bIns="0" rtlCol="0" anchor="t">
            <a:noAutofit/>
          </a:bodyPr>
          <a:lstStyle/>
          <a:p>
            <a:pPr algn="just"/>
            <a:r>
              <a:rPr lang="en-US" sz="4000" spc="-5" dirty="0">
                <a:solidFill>
                  <a:schemeClr val="bg1"/>
                </a:solidFill>
                <a:ea typeface="+mn-lt"/>
                <a:cs typeface="+mn-lt"/>
              </a:rPr>
              <a:t>                              </a:t>
            </a:r>
            <a:r>
              <a:rPr lang="en-US" sz="9600" spc="-5" dirty="0">
                <a:solidFill>
                  <a:schemeClr val="bg1"/>
                </a:solidFill>
                <a:ea typeface="+mn-lt"/>
                <a:cs typeface="+mn-lt"/>
              </a:rPr>
              <a:t>THANK YOU !!!!</a:t>
            </a:r>
            <a:endParaRPr lang="en-US" sz="9600" dirty="0">
              <a:solidFill>
                <a:schemeClr val="bg1"/>
              </a:solidFill>
            </a:endParaRPr>
          </a:p>
          <a:p>
            <a:pPr algn="just"/>
            <a:endParaRPr lang="en-US" sz="4000" spc="-5" dirty="0">
              <a:solidFill>
                <a:schemeClr val="bg1"/>
              </a:solidFill>
              <a:effectLst/>
              <a:latin typeface="Calibri" panose="020F0502020204030204" charset="0"/>
              <a:ea typeface="Calibri" panose="020F0502020204030204" charset="0"/>
              <a:cs typeface="Calibri"/>
            </a:endParaRPr>
          </a:p>
          <a:p>
            <a:pPr algn="just">
              <a:lnSpc>
                <a:spcPct val="150000"/>
              </a:lnSpc>
              <a:spcBef>
                <a:spcPts val="20"/>
              </a:spcBef>
              <a:buFont typeface="Arial" panose="020B0604020202020204" pitchFamily="34" charset="0"/>
              <a:buChar char="•"/>
            </a:pPr>
            <a:endParaRPr lang="en-US" sz="2800" spc="-5">
              <a:solidFill>
                <a:schemeClr val="bg1"/>
              </a:solidFill>
              <a:effectLst/>
              <a:latin typeface="Times New Roman"/>
              <a:ea typeface="Calibri" panose="020F0502020204030204" charset="0"/>
              <a:cs typeface="Times New Roman" panose="02020603050405020304" pitchFamily="18" charset="0"/>
            </a:endParaRPr>
          </a:p>
          <a:p>
            <a:pPr algn="just">
              <a:lnSpc>
                <a:spcPts val="4320"/>
              </a:lnSpc>
            </a:pPr>
            <a:endParaRPr lang="en-US" sz="2800" spc="33">
              <a:solidFill>
                <a:schemeClr val="bg1"/>
              </a:solidFill>
              <a:latin typeface="Calibri" panose="020F0502020204030204" charset="0"/>
              <a:ea typeface="Calibri" panose="020F0502020204030204" charset="0"/>
              <a:cs typeface="Times New Roman" panose="02020603050405020304" pitchFamily="18" charset="0"/>
            </a:endParaRPr>
          </a:p>
        </p:txBody>
      </p:sp>
    </p:spTree>
    <p:extLst>
      <p:ext uri="{BB962C8B-B14F-4D97-AF65-F5344CB8AC3E}">
        <p14:creationId xmlns:p14="http://schemas.microsoft.com/office/powerpoint/2010/main" val="34618066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a:extLst>
            <a:ext uri="{FF2B5EF4-FFF2-40B4-BE49-F238E27FC236}">
              <a16:creationId xmlns:a16="http://schemas.microsoft.com/office/drawing/2014/main" id="{00D2C251-2D69-BB83-166C-9357B310868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9D1579B-EB3E-B549-7526-10DFB82C0DBB}"/>
              </a:ext>
            </a:extLst>
          </p:cNvPr>
          <p:cNvSpPr txBox="1"/>
          <p:nvPr/>
        </p:nvSpPr>
        <p:spPr>
          <a:xfrm>
            <a:off x="1636776" y="344975"/>
            <a:ext cx="15014448" cy="1246505"/>
          </a:xfrm>
          <a:prstGeom prst="rect">
            <a:avLst/>
          </a:prstGeom>
        </p:spPr>
        <p:txBody>
          <a:bodyPr lIns="0" tIns="0" rIns="0" bIns="0" rtlCol="0" anchor="t">
            <a:spAutoFit/>
          </a:bodyPr>
          <a:lstStyle/>
          <a:p>
            <a:pPr algn="ctr">
              <a:lnSpc>
                <a:spcPts val="9720"/>
              </a:lnSpc>
            </a:pPr>
            <a:r>
              <a:rPr lang="en-IN" altLang="en-US" sz="8100" u="sng" spc="15" dirty="0">
                <a:solidFill>
                  <a:srgbClr val="FFFFFF"/>
                </a:solidFill>
                <a:latin typeface="Calibri"/>
                <a:ea typeface="Archivo Black" panose="020B0A03020202020B04"/>
                <a:cs typeface="Archivo Black" panose="020B0A03020202020B04"/>
              </a:rPr>
              <a:t>ABOUT THE COMPANY</a:t>
            </a:r>
          </a:p>
        </p:txBody>
      </p:sp>
      <p:sp>
        <p:nvSpPr>
          <p:cNvPr id="3" name="TextBox 3">
            <a:extLst>
              <a:ext uri="{FF2B5EF4-FFF2-40B4-BE49-F238E27FC236}">
                <a16:creationId xmlns:a16="http://schemas.microsoft.com/office/drawing/2014/main" id="{EA1E9867-F328-9F18-8AA7-65127EBE64D5}"/>
              </a:ext>
            </a:extLst>
          </p:cNvPr>
          <p:cNvSpPr txBox="1"/>
          <p:nvPr/>
        </p:nvSpPr>
        <p:spPr>
          <a:xfrm>
            <a:off x="1453979" y="1931054"/>
            <a:ext cx="15201543" cy="6517087"/>
          </a:xfrm>
          <a:prstGeom prst="rect">
            <a:avLst/>
          </a:prstGeom>
        </p:spPr>
        <p:txBody>
          <a:bodyPr lIns="0" tIns="0" rIns="0" bIns="0" rtlCol="0" anchor="t">
            <a:noAutofit/>
          </a:bodyPr>
          <a:lstStyle/>
          <a:p>
            <a:pPr algn="just"/>
            <a:r>
              <a:rPr lang="en-US" sz="4000" b="1" spc="-5" err="1">
                <a:solidFill>
                  <a:schemeClr val="bg1"/>
                </a:solidFill>
                <a:ea typeface="+mn-lt"/>
                <a:cs typeface="+mn-lt"/>
              </a:rPr>
              <a:t>kristalball</a:t>
            </a:r>
            <a:r>
              <a:rPr lang="en-US" sz="4000" spc="-5">
                <a:solidFill>
                  <a:schemeClr val="bg1"/>
                </a:solidFill>
                <a:ea typeface="+mn-lt"/>
                <a:cs typeface="+mn-lt"/>
              </a:rPr>
              <a:t> is a young startup dedicated to combining the power of artificial intelligence with the power of human intelligence to simplify transactions, improve business performance and elevate customer experience.</a:t>
            </a:r>
            <a:endParaRPr lang="en-US">
              <a:solidFill>
                <a:schemeClr val="bg1"/>
              </a:solidFill>
              <a:ea typeface="+mn-lt"/>
              <a:cs typeface="+mn-lt"/>
            </a:endParaRPr>
          </a:p>
          <a:p>
            <a:pPr algn="just"/>
            <a:r>
              <a:rPr lang="en-US" sz="4000" spc="-5">
                <a:solidFill>
                  <a:schemeClr val="bg1"/>
                </a:solidFill>
                <a:ea typeface="+mn-lt"/>
                <a:cs typeface="+mn-lt"/>
              </a:rPr>
              <a:t>Our expertly curated SMART, easy-to-operate solutions are designed to solve day-to-day challenges while providing greater predictability about future trends.</a:t>
            </a:r>
            <a:endParaRPr lang="en-US">
              <a:solidFill>
                <a:schemeClr val="bg1"/>
              </a:solidFill>
              <a:ea typeface="+mn-lt"/>
              <a:cs typeface="+mn-lt"/>
            </a:endParaRPr>
          </a:p>
          <a:p>
            <a:pPr algn="just"/>
            <a:r>
              <a:rPr lang="en-US" sz="4000" spc="-5" dirty="0">
                <a:solidFill>
                  <a:schemeClr val="bg1"/>
                </a:solidFill>
                <a:ea typeface="+mn-lt"/>
                <a:cs typeface="+mn-lt"/>
              </a:rPr>
              <a:t>Advocating the idea of “humane technology”, our technology is not an intrusion or obstruction to daily transactions. Instead, think of us as the missing piece in the puzzle which helps complete the whole picture - a seamless fit.</a:t>
            </a:r>
            <a:endParaRPr lang="en-US" dirty="0">
              <a:solidFill>
                <a:schemeClr val="bg1"/>
              </a:solidFill>
              <a:ea typeface="+mn-lt"/>
              <a:cs typeface="+mn-lt"/>
            </a:endParaRPr>
          </a:p>
          <a:p>
            <a:pPr algn="just"/>
            <a:r>
              <a:rPr lang="en-US" sz="4000" spc="-5" dirty="0">
                <a:solidFill>
                  <a:schemeClr val="bg1"/>
                </a:solidFill>
                <a:ea typeface="+mn-lt"/>
                <a:cs typeface="+mn-lt"/>
              </a:rPr>
              <a:t>Aimed at connecting all hospitality industry stakeholders, our products offer a unique experience to bars, brands, and customers. </a:t>
            </a:r>
            <a:endParaRPr lang="en-US" dirty="0">
              <a:solidFill>
                <a:schemeClr val="bg1"/>
              </a:solidFill>
              <a:ea typeface="+mn-lt"/>
              <a:cs typeface="+mn-lt"/>
            </a:endParaRPr>
          </a:p>
          <a:p>
            <a:pPr algn="just">
              <a:buFont typeface="Arial" panose="020B0604020202020204" pitchFamily="34" charset="0"/>
            </a:pPr>
            <a:endParaRPr lang="en-US" sz="4000" spc="-5" dirty="0">
              <a:solidFill>
                <a:schemeClr val="bg1"/>
              </a:solidFill>
              <a:ea typeface="+mn-lt"/>
              <a:cs typeface="+mn-lt"/>
            </a:endParaRPr>
          </a:p>
          <a:p>
            <a:pPr marR="0" algn="just">
              <a:lnSpc>
                <a:spcPct val="150000"/>
              </a:lnSpc>
              <a:spcBef>
                <a:spcPts val="20"/>
              </a:spcBef>
              <a:spcAft>
                <a:spcPts val="0"/>
              </a:spcAft>
              <a:buFont typeface="Arial" panose="020B0604020202020204" pitchFamily="34" charset="0"/>
              <a:buChar char="•"/>
            </a:pPr>
            <a:endParaRPr lang="en-US" sz="2800" spc="-5">
              <a:solidFill>
                <a:schemeClr val="bg1"/>
              </a:solidFill>
              <a:effectLst/>
              <a:latin typeface="Times New Roman"/>
              <a:ea typeface="Calibri" panose="020F0502020204030204" charset="0"/>
              <a:cs typeface="Times New Roman" panose="02020603050405020304" pitchFamily="18" charset="0"/>
            </a:endParaRPr>
          </a:p>
          <a:p>
            <a:pPr algn="just">
              <a:lnSpc>
                <a:spcPts val="4320"/>
              </a:lnSpc>
            </a:pPr>
            <a:endParaRPr lang="en-US" sz="2800" spc="33">
              <a:solidFill>
                <a:schemeClr val="bg1"/>
              </a:solidFill>
              <a:effectLst/>
              <a:latin typeface="Calibri" panose="020F0502020204030204" charset="0"/>
              <a:ea typeface="Calibri" panose="020F0502020204030204" charset="0"/>
              <a:cs typeface="Times New Roman" panose="02020603050405020304" pitchFamily="18" charset="0"/>
              <a:sym typeface="TT Rounds Condensed" panose="02000506030000020003"/>
            </a:endParaRPr>
          </a:p>
        </p:txBody>
      </p:sp>
    </p:spTree>
    <p:extLst>
      <p:ext uri="{BB962C8B-B14F-4D97-AF65-F5344CB8AC3E}">
        <p14:creationId xmlns:p14="http://schemas.microsoft.com/office/powerpoint/2010/main" val="16449410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p:cNvGrpSpPr/>
        <p:nvPr/>
      </p:nvGrpSpPr>
      <p:grpSpPr>
        <a:xfrm>
          <a:off x="0" y="0"/>
          <a:ext cx="0" cy="0"/>
          <a:chOff x="0" y="0"/>
          <a:chExt cx="0" cy="0"/>
        </a:xfrm>
      </p:grpSpPr>
      <p:sp>
        <p:nvSpPr>
          <p:cNvPr id="2" name="TextBox 2"/>
          <p:cNvSpPr txBox="1"/>
          <p:nvPr/>
        </p:nvSpPr>
        <p:spPr>
          <a:xfrm>
            <a:off x="1636776" y="1287178"/>
            <a:ext cx="15014448" cy="1246505"/>
          </a:xfrm>
          <a:prstGeom prst="rect">
            <a:avLst/>
          </a:prstGeom>
        </p:spPr>
        <p:txBody>
          <a:bodyPr lIns="0" tIns="0" rIns="0" bIns="0" rtlCol="0" anchor="t">
            <a:spAutoFit/>
          </a:bodyPr>
          <a:lstStyle/>
          <a:p>
            <a:pPr algn="ctr">
              <a:lnSpc>
                <a:spcPts val="9720"/>
              </a:lnSpc>
            </a:pPr>
            <a:r>
              <a:rPr lang="en-IN" altLang="en-US" sz="8100" u="sng" spc="15">
                <a:solidFill>
                  <a:srgbClr val="FFFFFF"/>
                </a:solidFill>
                <a:latin typeface="Archivo Black" panose="020B0A03020202020B04"/>
                <a:ea typeface="Archivo Black" panose="020B0A03020202020B04"/>
                <a:cs typeface="Archivo Black" panose="020B0A03020202020B04"/>
                <a:sym typeface="Archivo Black" panose="020B0A03020202020B04"/>
              </a:rPr>
              <a:t>ABSTRACT</a:t>
            </a:r>
          </a:p>
        </p:txBody>
      </p:sp>
      <p:sp>
        <p:nvSpPr>
          <p:cNvPr id="3" name="TextBox 3"/>
          <p:cNvSpPr txBox="1"/>
          <p:nvPr/>
        </p:nvSpPr>
        <p:spPr>
          <a:xfrm>
            <a:off x="2133600" y="3120390"/>
            <a:ext cx="14506477" cy="6965021"/>
          </a:xfrm>
          <a:prstGeom prst="rect">
            <a:avLst/>
          </a:prstGeom>
        </p:spPr>
        <p:txBody>
          <a:bodyPr lIns="0" tIns="0" rIns="0" bIns="0" rtlCol="0" anchor="t">
            <a:noAutofit/>
          </a:bodyPr>
          <a:lstStyle/>
          <a:p>
            <a:pPr algn="just">
              <a:buFont typeface="Arial" panose="020B0604020202020204" pitchFamily="34" charset="0"/>
              <a:buChar char="•"/>
            </a:pPr>
            <a:r>
              <a:rPr lang="en-US" sz="4000" b="1" spc="-5" dirty="0">
                <a:solidFill>
                  <a:schemeClr val="bg1"/>
                </a:solidFill>
                <a:ea typeface="+mn-lt"/>
                <a:cs typeface="+mn-lt"/>
                <a:sym typeface="+mn-ea"/>
              </a:rPr>
              <a:t>Bug Fixing &amp; UI Improvements</a:t>
            </a:r>
            <a:r>
              <a:rPr lang="en-US" sz="4000" spc="-5" dirty="0">
                <a:solidFill>
                  <a:schemeClr val="bg1"/>
                </a:solidFill>
                <a:ea typeface="+mn-lt"/>
                <a:cs typeface="+mn-lt"/>
                <a:sym typeface="+mn-ea"/>
              </a:rPr>
              <a:t> – Identified and resolved critical software issues </a:t>
            </a:r>
            <a:r>
              <a:rPr lang="en-US" sz="4000" spc="-5" dirty="0">
                <a:solidFill>
                  <a:schemeClr val="bg1"/>
                </a:solidFill>
                <a:effectLst/>
                <a:ea typeface="+mn-lt"/>
                <a:cs typeface="+mn-lt"/>
                <a:sym typeface="+mn-ea"/>
              </a:rPr>
              <a:t>to </a:t>
            </a:r>
            <a:r>
              <a:rPr lang="en-US" sz="4000" spc="-5" dirty="0">
                <a:solidFill>
                  <a:schemeClr val="bg1"/>
                </a:solidFill>
                <a:ea typeface="+mn-lt"/>
                <a:cs typeface="+mn-lt"/>
                <a:sym typeface="+mn-ea"/>
              </a:rPr>
              <a:t>enhance system reliability </a:t>
            </a:r>
            <a:r>
              <a:rPr lang="en-US" sz="4000" spc="-5" dirty="0">
                <a:solidFill>
                  <a:schemeClr val="bg1"/>
                </a:solidFill>
                <a:effectLst/>
                <a:ea typeface="+mn-lt"/>
                <a:cs typeface="+mn-lt"/>
                <a:sym typeface="+mn-ea"/>
              </a:rPr>
              <a:t>and </a:t>
            </a:r>
            <a:r>
              <a:rPr lang="en-US" sz="4000" spc="-5" dirty="0">
                <a:solidFill>
                  <a:schemeClr val="bg1"/>
                </a:solidFill>
                <a:ea typeface="+mn-lt"/>
                <a:cs typeface="+mn-lt"/>
                <a:sym typeface="+mn-ea"/>
              </a:rPr>
              <a:t>user experience</a:t>
            </a:r>
            <a:r>
              <a:rPr lang="en-US" sz="4000" spc="-5" dirty="0">
                <a:solidFill>
                  <a:schemeClr val="bg1"/>
                </a:solidFill>
                <a:effectLst/>
                <a:ea typeface="+mn-lt"/>
                <a:cs typeface="+mn-lt"/>
                <a:sym typeface="+mn-ea"/>
              </a:rPr>
              <a:t>.</a:t>
            </a:r>
            <a:endParaRPr lang="en-US" sz="4000" spc="-5" dirty="0">
              <a:solidFill>
                <a:schemeClr val="bg1"/>
              </a:solidFill>
              <a:effectLst/>
              <a:ea typeface="+mn-lt"/>
              <a:cs typeface="+mn-lt"/>
            </a:endParaRPr>
          </a:p>
          <a:p>
            <a:pPr algn="just">
              <a:buFont typeface="Arial" panose="020B0604020202020204" pitchFamily="34" charset="0"/>
              <a:buChar char="•"/>
            </a:pPr>
            <a:r>
              <a:rPr lang="en-US" sz="4000" b="1" spc="-5" dirty="0">
                <a:solidFill>
                  <a:schemeClr val="bg1"/>
                </a:solidFill>
                <a:ea typeface="+mn-lt"/>
                <a:cs typeface="+mn-lt"/>
                <a:sym typeface="+mn-ea"/>
              </a:rPr>
              <a:t>Feature Development &amp; Integration</a:t>
            </a:r>
            <a:r>
              <a:rPr lang="en-US" sz="4000" spc="-5" dirty="0">
                <a:solidFill>
                  <a:schemeClr val="bg1"/>
                </a:solidFill>
                <a:ea typeface="+mn-lt"/>
                <a:cs typeface="+mn-lt"/>
                <a:sym typeface="+mn-ea"/>
              </a:rPr>
              <a:t> – Implemented new functionalities, ensuring seamless integration </a:t>
            </a:r>
            <a:r>
              <a:rPr lang="en-US" sz="4000" spc="-5" dirty="0">
                <a:solidFill>
                  <a:schemeClr val="bg1"/>
                </a:solidFill>
                <a:effectLst/>
                <a:ea typeface="+mn-lt"/>
                <a:cs typeface="+mn-lt"/>
                <a:sym typeface="+mn-ea"/>
              </a:rPr>
              <a:t>with </a:t>
            </a:r>
            <a:r>
              <a:rPr lang="en-US" sz="4000" spc="-5" dirty="0">
                <a:solidFill>
                  <a:schemeClr val="bg1"/>
                </a:solidFill>
                <a:ea typeface="+mn-lt"/>
                <a:cs typeface="+mn-lt"/>
                <a:sym typeface="+mn-ea"/>
              </a:rPr>
              <a:t>existing components.</a:t>
            </a:r>
            <a:endParaRPr lang="en-US" sz="4000" dirty="0">
              <a:solidFill>
                <a:schemeClr val="bg1"/>
              </a:solidFill>
              <a:ea typeface="Calibri"/>
              <a:cs typeface="Calibri"/>
            </a:endParaRPr>
          </a:p>
          <a:p>
            <a:pPr algn="just">
              <a:buFont typeface="Arial" panose="020B0604020202020204" pitchFamily="34" charset="0"/>
              <a:buChar char="•"/>
            </a:pPr>
            <a:r>
              <a:rPr lang="en-US" sz="4000" b="1" spc="-5" dirty="0">
                <a:solidFill>
                  <a:schemeClr val="bg1"/>
                </a:solidFill>
                <a:ea typeface="+mn-lt"/>
                <a:cs typeface="+mn-lt"/>
                <a:sym typeface="+mn-ea"/>
              </a:rPr>
              <a:t>SQL Optimization &amp; Performance Enhancement</a:t>
            </a:r>
            <a:r>
              <a:rPr lang="en-US" sz="4000" spc="-5" dirty="0">
                <a:solidFill>
                  <a:schemeClr val="bg1"/>
                </a:solidFill>
                <a:ea typeface="+mn-lt"/>
                <a:cs typeface="+mn-lt"/>
                <a:sym typeface="+mn-ea"/>
              </a:rPr>
              <a:t> – Optimized database queries and structures to improve execution speed </a:t>
            </a:r>
            <a:r>
              <a:rPr lang="en-US" sz="4000" spc="-5" dirty="0">
                <a:solidFill>
                  <a:schemeClr val="bg1"/>
                </a:solidFill>
                <a:effectLst/>
                <a:ea typeface="+mn-lt"/>
                <a:cs typeface="+mn-lt"/>
                <a:sym typeface="+mn-ea"/>
              </a:rPr>
              <a:t>and </a:t>
            </a:r>
            <a:r>
              <a:rPr lang="en-US" sz="4000" spc="-5" dirty="0">
                <a:solidFill>
                  <a:schemeClr val="bg1"/>
                </a:solidFill>
                <a:ea typeface="+mn-lt"/>
                <a:cs typeface="+mn-lt"/>
                <a:sym typeface="+mn-ea"/>
              </a:rPr>
              <a:t>overall system performance</a:t>
            </a:r>
            <a:r>
              <a:rPr lang="en-US" sz="4000" spc="-5" dirty="0">
                <a:solidFill>
                  <a:schemeClr val="bg1"/>
                </a:solidFill>
                <a:effectLst/>
                <a:ea typeface="+mn-lt"/>
                <a:cs typeface="+mn-lt"/>
                <a:sym typeface="+mn-ea"/>
              </a:rPr>
              <a:t>.</a:t>
            </a:r>
            <a:endParaRPr lang="en-US" sz="4000" spc="-5" dirty="0">
              <a:solidFill>
                <a:schemeClr val="bg1"/>
              </a:solidFill>
              <a:ea typeface="+mn-lt"/>
              <a:cs typeface="+mn-lt"/>
            </a:endParaRPr>
          </a:p>
          <a:p>
            <a:pPr algn="just">
              <a:buFont typeface="Arial" panose="020B0604020202020204" pitchFamily="34" charset="0"/>
              <a:buChar char="•"/>
            </a:pPr>
            <a:r>
              <a:rPr lang="en-US" sz="4000" b="1" spc="-5" dirty="0">
                <a:solidFill>
                  <a:schemeClr val="bg1"/>
                </a:solidFill>
                <a:latin typeface="Calibri"/>
                <a:ea typeface="Calibri"/>
                <a:cs typeface="Calibri"/>
              </a:rPr>
              <a:t>Frontend Refactoring</a:t>
            </a:r>
            <a:r>
              <a:rPr lang="en-US" sz="4000" spc="-5" dirty="0">
                <a:solidFill>
                  <a:schemeClr val="bg1"/>
                </a:solidFill>
                <a:latin typeface="Calibri"/>
                <a:ea typeface="Calibri"/>
                <a:cs typeface="Calibri"/>
              </a:rPr>
              <a:t> : Migrated the codebase from JavaScript to TypeScript.</a:t>
            </a:r>
            <a:endParaRPr lang="en-US" sz="4000" spc="-5" dirty="0">
              <a:solidFill>
                <a:schemeClr val="bg1"/>
              </a:solidFill>
              <a:effectLst/>
              <a:latin typeface="Calibri"/>
              <a:ea typeface="Calibri" panose="020F0502020204030204" charset="0"/>
              <a:cs typeface="Calibri"/>
            </a:endParaRPr>
          </a:p>
          <a:p>
            <a:pPr algn="just">
              <a:lnSpc>
                <a:spcPct val="150000"/>
              </a:lnSpc>
              <a:spcBef>
                <a:spcPts val="20"/>
              </a:spcBef>
              <a:buFont typeface="Arial" panose="020B0604020202020204" pitchFamily="34" charset="0"/>
              <a:buChar char="•"/>
            </a:pPr>
            <a:endParaRPr lang="en-US" sz="2800" spc="-5">
              <a:solidFill>
                <a:schemeClr val="bg1"/>
              </a:solidFill>
              <a:effectLst/>
              <a:latin typeface="Times New Roman"/>
              <a:ea typeface="Calibri" panose="020F0502020204030204" charset="0"/>
              <a:cs typeface="Times New Roman" panose="02020603050405020304" pitchFamily="18" charset="0"/>
            </a:endParaRPr>
          </a:p>
          <a:p>
            <a:pPr algn="just">
              <a:lnSpc>
                <a:spcPts val="4320"/>
              </a:lnSpc>
            </a:pPr>
            <a:endParaRPr lang="en-US" sz="2800" spc="33">
              <a:solidFill>
                <a:schemeClr val="bg1"/>
              </a:solidFill>
              <a:latin typeface="Calibri" panose="020F0502020204030204" charset="0"/>
              <a:ea typeface="Calibri" panose="020F0502020204030204" charset="0"/>
              <a:cs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561177-38E7-BD6D-2BAE-E5A114A70130}"/>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d text on a white background&#10;&#10;AI-generated content may be incorrect.">
            <a:extLst>
              <a:ext uri="{FF2B5EF4-FFF2-40B4-BE49-F238E27FC236}">
                <a16:creationId xmlns:a16="http://schemas.microsoft.com/office/drawing/2014/main" id="{87070863-95BD-8DC9-1788-50140E0307CF}"/>
              </a:ext>
            </a:extLst>
          </p:cNvPr>
          <p:cNvPicPr>
            <a:picLocks noChangeAspect="1"/>
          </p:cNvPicPr>
          <p:nvPr/>
        </p:nvPicPr>
        <p:blipFill>
          <a:blip r:embed="rId2"/>
          <a:stretch>
            <a:fillRect/>
          </a:stretch>
        </p:blipFill>
        <p:spPr>
          <a:xfrm>
            <a:off x="1684785" y="2806185"/>
            <a:ext cx="3129279" cy="908016"/>
          </a:xfrm>
          <a:prstGeom prst="rect">
            <a:avLst/>
          </a:prstGeom>
        </p:spPr>
      </p:pic>
      <p:pic>
        <p:nvPicPr>
          <p:cNvPr id="8" name="Picture 7" descr="A blue atom symbol with a black background&#10;&#10;AI-generated content may be incorrect.">
            <a:extLst>
              <a:ext uri="{FF2B5EF4-FFF2-40B4-BE49-F238E27FC236}">
                <a16:creationId xmlns:a16="http://schemas.microsoft.com/office/drawing/2014/main" id="{176777B2-B252-6CAF-C6E0-B4F325DAF5CF}"/>
              </a:ext>
            </a:extLst>
          </p:cNvPr>
          <p:cNvPicPr>
            <a:picLocks noChangeAspect="1"/>
          </p:cNvPicPr>
          <p:nvPr/>
        </p:nvPicPr>
        <p:blipFill>
          <a:blip r:embed="rId3"/>
          <a:stretch>
            <a:fillRect/>
          </a:stretch>
        </p:blipFill>
        <p:spPr>
          <a:xfrm>
            <a:off x="5281017" y="1700825"/>
            <a:ext cx="3121309" cy="3121309"/>
          </a:xfrm>
          <a:prstGeom prst="rect">
            <a:avLst/>
          </a:prstGeom>
        </p:spPr>
      </p:pic>
      <p:pic>
        <p:nvPicPr>
          <p:cNvPr id="9" name="Picture 8" descr="A dolphin and text on a black background&#10;&#10;AI-generated content may be incorrect.">
            <a:extLst>
              <a:ext uri="{FF2B5EF4-FFF2-40B4-BE49-F238E27FC236}">
                <a16:creationId xmlns:a16="http://schemas.microsoft.com/office/drawing/2014/main" id="{6F583AA2-17C7-BE15-3DB9-691ECF9A9FEF}"/>
              </a:ext>
            </a:extLst>
          </p:cNvPr>
          <p:cNvPicPr>
            <a:picLocks noChangeAspect="1"/>
          </p:cNvPicPr>
          <p:nvPr/>
        </p:nvPicPr>
        <p:blipFill>
          <a:blip r:embed="rId4"/>
          <a:stretch>
            <a:fillRect/>
          </a:stretch>
        </p:blipFill>
        <p:spPr>
          <a:xfrm>
            <a:off x="1684785" y="6049229"/>
            <a:ext cx="3127248" cy="1955155"/>
          </a:xfrm>
          <a:prstGeom prst="rect">
            <a:avLst/>
          </a:prstGeom>
        </p:spPr>
      </p:pic>
      <p:pic>
        <p:nvPicPr>
          <p:cNvPr id="7" name="Picture 6">
            <a:extLst>
              <a:ext uri="{FF2B5EF4-FFF2-40B4-BE49-F238E27FC236}">
                <a16:creationId xmlns:a16="http://schemas.microsoft.com/office/drawing/2014/main" id="{AF0BE5D8-0247-B8EC-85E4-D5420BFE43D4}"/>
              </a:ext>
            </a:extLst>
          </p:cNvPr>
          <p:cNvPicPr>
            <a:picLocks noChangeAspect="1"/>
          </p:cNvPicPr>
          <p:nvPr/>
        </p:nvPicPr>
        <p:blipFill>
          <a:blip r:embed="rId5"/>
          <a:stretch>
            <a:fillRect/>
          </a:stretch>
        </p:blipFill>
        <p:spPr>
          <a:xfrm>
            <a:off x="5275078" y="6083135"/>
            <a:ext cx="3127248" cy="1887343"/>
          </a:xfrm>
          <a:prstGeom prst="rect">
            <a:avLst/>
          </a:prstGeom>
        </p:spPr>
      </p:pic>
      <p:sp>
        <p:nvSpPr>
          <p:cNvPr id="51" name="Freeform: Shape 50">
            <a:extLst>
              <a:ext uri="{FF2B5EF4-FFF2-40B4-BE49-F238E27FC236}">
                <a16:creationId xmlns:a16="http://schemas.microsoft.com/office/drawing/2014/main" id="{697A07DC-3C8F-491B-92F4-F99B39E42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9425" y="480663"/>
            <a:ext cx="8663415" cy="9319122"/>
          </a:xfrm>
          <a:custGeom>
            <a:avLst/>
            <a:gdLst>
              <a:gd name="connsiteX0" fmla="*/ 0 w 5775610"/>
              <a:gd name="connsiteY0" fmla="*/ 0 h 6212748"/>
              <a:gd name="connsiteX1" fmla="*/ 1451711 w 5775610"/>
              <a:gd name="connsiteY1" fmla="*/ 0 h 6212748"/>
              <a:gd name="connsiteX2" fmla="*/ 1897888 w 5775610"/>
              <a:gd name="connsiteY2" fmla="*/ 0 h 6212748"/>
              <a:gd name="connsiteX3" fmla="*/ 2194212 w 5775610"/>
              <a:gd name="connsiteY3" fmla="*/ 0 h 6212748"/>
              <a:gd name="connsiteX4" fmla="*/ 5775610 w 5775610"/>
              <a:gd name="connsiteY4" fmla="*/ 0 h 6212748"/>
              <a:gd name="connsiteX5" fmla="*/ 5775610 w 5775610"/>
              <a:gd name="connsiteY5" fmla="*/ 2864954 h 6212748"/>
              <a:gd name="connsiteX6" fmla="*/ 2332165 w 5775610"/>
              <a:gd name="connsiteY6" fmla="*/ 6212748 h 6212748"/>
              <a:gd name="connsiteX7" fmla="*/ 1897888 w 5775610"/>
              <a:gd name="connsiteY7" fmla="*/ 6212748 h 6212748"/>
              <a:gd name="connsiteX8" fmla="*/ 1451711 w 5775610"/>
              <a:gd name="connsiteY8" fmla="*/ 6212748 h 6212748"/>
              <a:gd name="connsiteX9" fmla="*/ 0 w 5775610"/>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75610" h="6212748">
                <a:moveTo>
                  <a:pt x="0" y="0"/>
                </a:moveTo>
                <a:lnTo>
                  <a:pt x="1451711" y="0"/>
                </a:lnTo>
                <a:lnTo>
                  <a:pt x="1897888" y="0"/>
                </a:lnTo>
                <a:lnTo>
                  <a:pt x="2194212" y="0"/>
                </a:lnTo>
                <a:lnTo>
                  <a:pt x="5775610" y="0"/>
                </a:lnTo>
                <a:lnTo>
                  <a:pt x="5775610" y="2864954"/>
                </a:lnTo>
                <a:lnTo>
                  <a:pt x="2332165" y="6212748"/>
                </a:lnTo>
                <a:lnTo>
                  <a:pt x="1897888" y="6212748"/>
                </a:lnTo>
                <a:lnTo>
                  <a:pt x="145171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ight Triangle 5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661" y="934912"/>
            <a:ext cx="16357579" cy="8411823"/>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a:extLst>
              <a:ext uri="{FF2B5EF4-FFF2-40B4-BE49-F238E27FC236}">
                <a16:creationId xmlns:a16="http://schemas.microsoft.com/office/drawing/2014/main" id="{EBD04E72-E76F-5C43-F568-213C160BCD64}"/>
              </a:ext>
            </a:extLst>
          </p:cNvPr>
          <p:cNvSpPr txBox="1"/>
          <p:nvPr/>
        </p:nvSpPr>
        <p:spPr>
          <a:xfrm>
            <a:off x="9866370" y="4629771"/>
            <a:ext cx="5769870" cy="2564037"/>
          </a:xfrm>
          <a:prstGeom prst="rect">
            <a:avLst/>
          </a:prstGeom>
        </p:spPr>
        <p:txBody>
          <a:bodyPr vert="horz" lIns="91440" tIns="45720" rIns="91440" bIns="45720" rtlCol="0" anchor="t">
            <a:normAutofit/>
          </a:bodyPr>
          <a:lstStyle/>
          <a:p>
            <a:pPr indent="-228600">
              <a:lnSpc>
                <a:spcPct val="90000"/>
              </a:lnSpc>
              <a:spcBef>
                <a:spcPct val="0"/>
              </a:spcBef>
              <a:spcAft>
                <a:spcPts val="600"/>
              </a:spcAft>
              <a:buFont typeface="Arial" panose="020B0604020202020204" pitchFamily="34" charset="0"/>
              <a:buChar char="•"/>
            </a:pPr>
            <a:r>
              <a:rPr lang="en-US" altLang="en-US" sz="8000" u="sng" spc="15" dirty="0"/>
              <a:t>TECHSTACK </a:t>
            </a:r>
          </a:p>
        </p:txBody>
      </p:sp>
    </p:spTree>
    <p:extLst>
      <p:ext uri="{BB962C8B-B14F-4D97-AF65-F5344CB8AC3E}">
        <p14:creationId xmlns:p14="http://schemas.microsoft.com/office/powerpoint/2010/main" val="3419347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extBox 2"/>
          <p:cNvSpPr txBox="1"/>
          <p:nvPr/>
        </p:nvSpPr>
        <p:spPr>
          <a:xfrm>
            <a:off x="746959" y="590070"/>
            <a:ext cx="11483141" cy="1109821"/>
          </a:xfrm>
          <a:prstGeom prst="ellipse">
            <a:avLst/>
          </a:prstGeom>
        </p:spPr>
        <p:txBody>
          <a:bodyPr vert="horz" lIns="91440" tIns="45720" rIns="91440" bIns="45720" rtlCol="0" anchor="b">
            <a:normAutofit/>
          </a:bodyPr>
          <a:lstStyle/>
          <a:p>
            <a:pPr>
              <a:lnSpc>
                <a:spcPct val="90000"/>
              </a:lnSpc>
              <a:spcBef>
                <a:spcPct val="0"/>
              </a:spcBef>
              <a:spcAft>
                <a:spcPts val="600"/>
              </a:spcAft>
            </a:pPr>
            <a:r>
              <a:rPr lang="en-US" sz="5000" spc="12">
                <a:latin typeface="+mj-lt"/>
                <a:ea typeface="+mj-ea"/>
                <a:cs typeface="+mj-cs"/>
              </a:rPr>
              <a:t>UI DESIGN</a:t>
            </a:r>
          </a:p>
        </p:txBody>
      </p:sp>
      <p:pic>
        <p:nvPicPr>
          <p:cNvPr id="4" name="Picture 3" descr="A screenshot of a stock inventory&#10;&#10;AI-generated content may be incorrect.">
            <a:extLst>
              <a:ext uri="{FF2B5EF4-FFF2-40B4-BE49-F238E27FC236}">
                <a16:creationId xmlns:a16="http://schemas.microsoft.com/office/drawing/2014/main" id="{716E24D0-4EDB-E43F-FE14-9491219A45E7}"/>
              </a:ext>
            </a:extLst>
          </p:cNvPr>
          <p:cNvPicPr>
            <a:picLocks noChangeAspect="1"/>
          </p:cNvPicPr>
          <p:nvPr/>
        </p:nvPicPr>
        <p:blipFill>
          <a:blip r:embed="rId2"/>
          <a:stretch>
            <a:fillRect/>
          </a:stretch>
        </p:blipFill>
        <p:spPr>
          <a:xfrm>
            <a:off x="749065" y="1884456"/>
            <a:ext cx="4254037" cy="8399555"/>
          </a:xfrm>
          <a:prstGeom prst="rect">
            <a:avLst/>
          </a:prstGeom>
        </p:spPr>
      </p:pic>
      <p:pic>
        <p:nvPicPr>
          <p:cNvPr id="6" name="Picture 5" descr="A screenshot of a bar chart&#10;&#10;AI-generated content may be incorrect.">
            <a:extLst>
              <a:ext uri="{FF2B5EF4-FFF2-40B4-BE49-F238E27FC236}">
                <a16:creationId xmlns:a16="http://schemas.microsoft.com/office/drawing/2014/main" id="{6D0B1DAC-8907-21B0-ACF6-3E4AD82C4522}"/>
              </a:ext>
            </a:extLst>
          </p:cNvPr>
          <p:cNvPicPr>
            <a:picLocks noChangeAspect="1"/>
          </p:cNvPicPr>
          <p:nvPr/>
        </p:nvPicPr>
        <p:blipFill>
          <a:blip r:embed="rId3"/>
          <a:stretch>
            <a:fillRect/>
          </a:stretch>
        </p:blipFill>
        <p:spPr>
          <a:xfrm>
            <a:off x="5830896" y="2072224"/>
            <a:ext cx="11791535" cy="6711112"/>
          </a:xfrm>
          <a:prstGeom prst="rect">
            <a:avLst/>
          </a:prstGeom>
        </p:spPr>
      </p:pic>
      <p:sp>
        <p:nvSpPr>
          <p:cNvPr id="56" name="Freeform: Shape 5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CBEF55-65E4-F527-C162-95392DBBBC46}"/>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DD8A817-7A4D-7C15-CFBC-0A26C7479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3E8553F-8986-F0BA-4E9C-950539EF9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extBox 2">
            <a:extLst>
              <a:ext uri="{FF2B5EF4-FFF2-40B4-BE49-F238E27FC236}">
                <a16:creationId xmlns:a16="http://schemas.microsoft.com/office/drawing/2014/main" id="{34AC0DA4-771F-CBE2-05A8-9288DB66C015}"/>
              </a:ext>
            </a:extLst>
          </p:cNvPr>
          <p:cNvSpPr txBox="1"/>
          <p:nvPr/>
        </p:nvSpPr>
        <p:spPr>
          <a:xfrm>
            <a:off x="746959" y="590070"/>
            <a:ext cx="11483141" cy="1109821"/>
          </a:xfrm>
          <a:prstGeom prst="ellipse">
            <a:avLst/>
          </a:prstGeom>
        </p:spPr>
        <p:txBody>
          <a:bodyPr vert="horz" lIns="91440" tIns="45720" rIns="91440" bIns="45720" rtlCol="0" anchor="b">
            <a:normAutofit/>
          </a:bodyPr>
          <a:lstStyle/>
          <a:p>
            <a:pPr>
              <a:lnSpc>
                <a:spcPct val="90000"/>
              </a:lnSpc>
              <a:spcBef>
                <a:spcPct val="0"/>
              </a:spcBef>
              <a:spcAft>
                <a:spcPts val="600"/>
              </a:spcAft>
            </a:pPr>
            <a:r>
              <a:rPr lang="en-US" sz="5000" spc="12">
                <a:latin typeface="+mj-lt"/>
                <a:ea typeface="Calibri"/>
                <a:cs typeface="Calibri"/>
              </a:rPr>
              <a:t>FEATURE ADDITION</a:t>
            </a:r>
          </a:p>
        </p:txBody>
      </p:sp>
      <p:sp>
        <p:nvSpPr>
          <p:cNvPr id="56" name="Freeform: Shape 55">
            <a:extLst>
              <a:ext uri="{FF2B5EF4-FFF2-40B4-BE49-F238E27FC236}">
                <a16:creationId xmlns:a16="http://schemas.microsoft.com/office/drawing/2014/main" id="{CF41EC90-56DB-746F-D170-887C1013E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black screen&#10;&#10;AI-generated content may be incorrect.">
            <a:extLst>
              <a:ext uri="{FF2B5EF4-FFF2-40B4-BE49-F238E27FC236}">
                <a16:creationId xmlns:a16="http://schemas.microsoft.com/office/drawing/2014/main" id="{BFE221DB-070C-E0AA-1AEA-0C9E764EF3C7}"/>
              </a:ext>
            </a:extLst>
          </p:cNvPr>
          <p:cNvPicPr>
            <a:picLocks noChangeAspect="1"/>
          </p:cNvPicPr>
          <p:nvPr/>
        </p:nvPicPr>
        <p:blipFill>
          <a:blip r:embed="rId2"/>
          <a:stretch>
            <a:fillRect/>
          </a:stretch>
        </p:blipFill>
        <p:spPr>
          <a:xfrm>
            <a:off x="11443190" y="986460"/>
            <a:ext cx="5460860" cy="869630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F0EA322-AC00-00C2-BBD9-FB9D3A152746}"/>
              </a:ext>
            </a:extLst>
          </p:cNvPr>
          <p:cNvPicPr>
            <a:picLocks noChangeAspect="1"/>
          </p:cNvPicPr>
          <p:nvPr/>
        </p:nvPicPr>
        <p:blipFill>
          <a:blip r:embed="rId3"/>
          <a:stretch>
            <a:fillRect/>
          </a:stretch>
        </p:blipFill>
        <p:spPr>
          <a:xfrm>
            <a:off x="745524" y="5999720"/>
            <a:ext cx="9753600" cy="2705100"/>
          </a:xfrm>
          <a:prstGeom prst="rect">
            <a:avLst/>
          </a:prstGeom>
        </p:spPr>
      </p:pic>
    </p:spTree>
    <p:extLst>
      <p:ext uri="{BB962C8B-B14F-4D97-AF65-F5344CB8AC3E}">
        <p14:creationId xmlns:p14="http://schemas.microsoft.com/office/powerpoint/2010/main" val="12020110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p:cNvGrpSpPr/>
        <p:nvPr/>
      </p:nvGrpSpPr>
      <p:grpSpPr>
        <a:xfrm>
          <a:off x="0" y="0"/>
          <a:ext cx="0" cy="0"/>
          <a:chOff x="0" y="0"/>
          <a:chExt cx="0" cy="0"/>
        </a:xfrm>
      </p:grpSpPr>
      <p:sp>
        <p:nvSpPr>
          <p:cNvPr id="2" name="TextBox 2"/>
          <p:cNvSpPr txBox="1"/>
          <p:nvPr/>
        </p:nvSpPr>
        <p:spPr>
          <a:xfrm>
            <a:off x="1348740" y="650557"/>
            <a:ext cx="15590520" cy="913765"/>
          </a:xfrm>
          <a:prstGeom prst="rect">
            <a:avLst/>
          </a:prstGeom>
        </p:spPr>
        <p:txBody>
          <a:bodyPr lIns="0" tIns="0" rIns="0" bIns="0" rtlCol="0" anchor="t">
            <a:spAutoFit/>
          </a:bodyPr>
          <a:lstStyle/>
          <a:p>
            <a:pPr algn="ctr">
              <a:lnSpc>
                <a:spcPts val="7130"/>
              </a:lnSpc>
            </a:pPr>
            <a:r>
              <a:rPr lang="en-IN" altLang="en-US" sz="6600" spc="12">
                <a:solidFill>
                  <a:srgbClr val="FFFFFF"/>
                </a:solidFill>
                <a:latin typeface="Times New Roman"/>
                <a:ea typeface="Archivo Black" panose="020B0A03020202020B04"/>
                <a:cs typeface="Archivo Black" panose="020B0A03020202020B04"/>
              </a:rPr>
              <a:t>SQL OPTIMIZATION</a:t>
            </a:r>
          </a:p>
        </p:txBody>
      </p:sp>
      <p:pic>
        <p:nvPicPr>
          <p:cNvPr id="3" name="Picture 2" descr="A diagram of a database&#10;&#10;AI-generated content may be incorrect.">
            <a:extLst>
              <a:ext uri="{FF2B5EF4-FFF2-40B4-BE49-F238E27FC236}">
                <a16:creationId xmlns:a16="http://schemas.microsoft.com/office/drawing/2014/main" id="{03169D32-4837-C300-BD5E-2676E8075111}"/>
              </a:ext>
            </a:extLst>
          </p:cNvPr>
          <p:cNvPicPr>
            <a:picLocks noChangeAspect="1"/>
          </p:cNvPicPr>
          <p:nvPr/>
        </p:nvPicPr>
        <p:blipFill>
          <a:blip r:embed="rId2"/>
          <a:stretch>
            <a:fillRect/>
          </a:stretch>
        </p:blipFill>
        <p:spPr>
          <a:xfrm>
            <a:off x="2314060" y="1857890"/>
            <a:ext cx="13011150" cy="721995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EE4E1B-83E3-655D-0F09-497EFBCA3BDF}"/>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9143953" cy="10287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a:extLst>
              <a:ext uri="{FF2B5EF4-FFF2-40B4-BE49-F238E27FC236}">
                <a16:creationId xmlns:a16="http://schemas.microsoft.com/office/drawing/2014/main" id="{48DC6033-4684-3EEF-CC58-5B829EDDA663}"/>
              </a:ext>
            </a:extLst>
          </p:cNvPr>
          <p:cNvSpPr txBox="1"/>
          <p:nvPr/>
        </p:nvSpPr>
        <p:spPr>
          <a:xfrm>
            <a:off x="1743747" y="983673"/>
            <a:ext cx="6426627" cy="22202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altLang="en-US" sz="5100" u="sng" spc="15" dirty="0">
                <a:solidFill>
                  <a:schemeClr val="bg1"/>
                </a:solidFill>
                <a:latin typeface="+mj-lt"/>
                <a:ea typeface="+mj-ea"/>
                <a:cs typeface="+mj-cs"/>
              </a:rPr>
              <a:t>OPTIMIZATION TECHNIQUE:INDEXING</a:t>
            </a:r>
          </a:p>
        </p:txBody>
      </p:sp>
      <p:sp>
        <p:nvSpPr>
          <p:cNvPr id="15" name="Rectangle 1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0" y="0"/>
            <a:ext cx="9143985" cy="10287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09757" y="965197"/>
            <a:ext cx="685800" cy="685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and white screen with white text&#10;&#10;AI-generated content may be incorrect.">
            <a:extLst>
              <a:ext uri="{FF2B5EF4-FFF2-40B4-BE49-F238E27FC236}">
                <a16:creationId xmlns:a16="http://schemas.microsoft.com/office/drawing/2014/main" id="{05F6FA44-6231-8778-E2C3-707C4330A243}"/>
              </a:ext>
            </a:extLst>
          </p:cNvPr>
          <p:cNvPicPr>
            <a:picLocks noChangeAspect="1"/>
          </p:cNvPicPr>
          <p:nvPr/>
        </p:nvPicPr>
        <p:blipFill>
          <a:blip r:embed="rId2"/>
          <a:stretch>
            <a:fillRect/>
          </a:stretch>
        </p:blipFill>
        <p:spPr>
          <a:xfrm>
            <a:off x="9139608" y="945396"/>
            <a:ext cx="9144219" cy="1416732"/>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4983228E-FE8A-4EFC-1106-BF5AE19F9361}"/>
              </a:ext>
            </a:extLst>
          </p:cNvPr>
          <p:cNvPicPr>
            <a:picLocks noChangeAspect="1"/>
          </p:cNvPicPr>
          <p:nvPr/>
        </p:nvPicPr>
        <p:blipFill>
          <a:blip r:embed="rId3"/>
          <a:stretch>
            <a:fillRect/>
          </a:stretch>
        </p:blipFill>
        <p:spPr>
          <a:xfrm>
            <a:off x="465138" y="3646059"/>
            <a:ext cx="8217894" cy="3954895"/>
          </a:xfrm>
          <a:prstGeom prst="rect">
            <a:avLst/>
          </a:prstGeom>
        </p:spPr>
      </p:pic>
      <p:pic>
        <p:nvPicPr>
          <p:cNvPr id="8" name="Picture 7" descr="A screen shot of a computer&#10;&#10;AI-generated content may be incorrect.">
            <a:extLst>
              <a:ext uri="{FF2B5EF4-FFF2-40B4-BE49-F238E27FC236}">
                <a16:creationId xmlns:a16="http://schemas.microsoft.com/office/drawing/2014/main" id="{9025FCE5-02C3-D9B5-E17D-D3557B8471F5}"/>
              </a:ext>
            </a:extLst>
          </p:cNvPr>
          <p:cNvPicPr>
            <a:picLocks noChangeAspect="1"/>
          </p:cNvPicPr>
          <p:nvPr/>
        </p:nvPicPr>
        <p:blipFill>
          <a:blip r:embed="rId4"/>
          <a:stretch>
            <a:fillRect/>
          </a:stretch>
        </p:blipFill>
        <p:spPr>
          <a:xfrm>
            <a:off x="9138877" y="3820745"/>
            <a:ext cx="8852105" cy="4816978"/>
          </a:xfrm>
          <a:prstGeom prst="rect">
            <a:avLst/>
          </a:prstGeom>
        </p:spPr>
      </p:pic>
    </p:spTree>
    <p:extLst>
      <p:ext uri="{BB962C8B-B14F-4D97-AF65-F5344CB8AC3E}">
        <p14:creationId xmlns:p14="http://schemas.microsoft.com/office/powerpoint/2010/main" val="920315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2954"/>
        </a:solidFill>
        <a:effectLst/>
      </p:bgPr>
    </p:bg>
    <p:spTree>
      <p:nvGrpSpPr>
        <p:cNvPr id="1" name="">
          <a:extLst>
            <a:ext uri="{FF2B5EF4-FFF2-40B4-BE49-F238E27FC236}">
              <a16:creationId xmlns:a16="http://schemas.microsoft.com/office/drawing/2014/main" id="{6B5E2E35-CAE9-D7DB-95C3-37105D5E8EB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EA902D6-4D34-6033-A9C4-F673B674D3AB}"/>
              </a:ext>
            </a:extLst>
          </p:cNvPr>
          <p:cNvSpPr txBox="1"/>
          <p:nvPr/>
        </p:nvSpPr>
        <p:spPr>
          <a:xfrm>
            <a:off x="1636776" y="298637"/>
            <a:ext cx="15014448" cy="1054841"/>
          </a:xfrm>
          <a:prstGeom prst="rect">
            <a:avLst/>
          </a:prstGeom>
        </p:spPr>
        <p:txBody>
          <a:bodyPr lIns="0" tIns="0" rIns="0" bIns="0" rtlCol="0" anchor="t">
            <a:spAutoFit/>
          </a:bodyPr>
          <a:lstStyle/>
          <a:p>
            <a:pPr algn="ctr">
              <a:lnSpc>
                <a:spcPts val="9720"/>
              </a:lnSpc>
            </a:pPr>
            <a:r>
              <a:rPr lang="en-IN" altLang="en-US" sz="3600" u="sng" spc="15" dirty="0">
                <a:solidFill>
                  <a:srgbClr val="FFFFFF"/>
                </a:solidFill>
                <a:latin typeface="Calibri"/>
                <a:ea typeface="Archivo Black" panose="020B0A03020202020B04"/>
                <a:cs typeface="Archivo Black" panose="020B0A03020202020B04"/>
              </a:rPr>
              <a:t>OPTIMIZATION TECHNIQUE:PROFILING</a:t>
            </a:r>
          </a:p>
        </p:txBody>
      </p:sp>
      <p:pic>
        <p:nvPicPr>
          <p:cNvPr id="3" name="Picture 2" descr="A screenshot of a computer&#10;&#10;AI-generated content may be incorrect.">
            <a:extLst>
              <a:ext uri="{FF2B5EF4-FFF2-40B4-BE49-F238E27FC236}">
                <a16:creationId xmlns:a16="http://schemas.microsoft.com/office/drawing/2014/main" id="{B88716B3-5BF0-757B-11C1-DF53500934E6}"/>
              </a:ext>
            </a:extLst>
          </p:cNvPr>
          <p:cNvPicPr>
            <a:picLocks noChangeAspect="1"/>
          </p:cNvPicPr>
          <p:nvPr/>
        </p:nvPicPr>
        <p:blipFill>
          <a:blip r:embed="rId2"/>
          <a:stretch>
            <a:fillRect/>
          </a:stretch>
        </p:blipFill>
        <p:spPr>
          <a:xfrm>
            <a:off x="885019" y="5140532"/>
            <a:ext cx="16504251" cy="4628377"/>
          </a:xfrm>
          <a:prstGeom prst="rect">
            <a:avLst/>
          </a:prstGeom>
        </p:spPr>
      </p:pic>
      <p:pic>
        <p:nvPicPr>
          <p:cNvPr id="4" name="Picture 3" descr="A screen shot of a computer&#10;&#10;AI-generated content may be incorrect.">
            <a:extLst>
              <a:ext uri="{FF2B5EF4-FFF2-40B4-BE49-F238E27FC236}">
                <a16:creationId xmlns:a16="http://schemas.microsoft.com/office/drawing/2014/main" id="{9706FBBE-570E-01A0-AF83-CDADFF9BF081}"/>
              </a:ext>
            </a:extLst>
          </p:cNvPr>
          <p:cNvPicPr>
            <a:picLocks noChangeAspect="1"/>
          </p:cNvPicPr>
          <p:nvPr/>
        </p:nvPicPr>
        <p:blipFill>
          <a:blip r:embed="rId3"/>
          <a:stretch>
            <a:fillRect/>
          </a:stretch>
        </p:blipFill>
        <p:spPr>
          <a:xfrm>
            <a:off x="5103598" y="1649370"/>
            <a:ext cx="7524750" cy="3219450"/>
          </a:xfrm>
          <a:prstGeom prst="rect">
            <a:avLst/>
          </a:prstGeom>
        </p:spPr>
      </p:pic>
    </p:spTree>
    <p:extLst>
      <p:ext uri="{BB962C8B-B14F-4D97-AF65-F5344CB8AC3E}">
        <p14:creationId xmlns:p14="http://schemas.microsoft.com/office/powerpoint/2010/main" val="389532456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amanppt.pptx</dc:title>
  <dc:creator/>
  <cp:revision>222</cp:revision>
  <dcterms:created xsi:type="dcterms:W3CDTF">2006-08-16T00:00:00Z</dcterms:created>
  <dcterms:modified xsi:type="dcterms:W3CDTF">2025-05-05T19:44:38Z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365191F89A1D4DF7BAB93AF65F2CC9FF_12</vt:lpwstr>
  </property>
  <property fmtid="{D5CDD505-2E9C-101B-9397-08002B2CF9AE}" pid="3" name="KSOProductBuildVer">
    <vt:lpwstr>1033-12.2.0.13472</vt:lpwstr>
  </property>
</Properties>
</file>