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1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3" r:id="rId6"/>
    <p:sldId id="266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33"/>
    <p:restoredTop sz="82555"/>
  </p:normalViewPr>
  <p:slideViewPr>
    <p:cSldViewPr snapToGrid="0" snapToObjects="1">
      <p:cViewPr>
        <p:scale>
          <a:sx n="100" d="100"/>
          <a:sy n="100" d="100"/>
        </p:scale>
        <p:origin x="65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1D16E4-56F4-5243-8533-42B5AC7A3323}" type="datetimeFigureOut">
              <a:rPr lang="en-US" smtClean="0"/>
              <a:t>3/24/18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3F6FCE-742E-AB41-B6EE-62AB32773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62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piral_galaxies" TargetMode="External"/><Relationship Id="rId4" Type="http://schemas.openxmlformats.org/officeDocument/2006/relationships/hyperlink" Target="https://en.wikipedia.org/wiki/Star_formation" TargetMode="External"/><Relationship Id="rId5" Type="http://schemas.openxmlformats.org/officeDocument/2006/relationships/hyperlink" Target="https://en.wikipedia.org/wiki/Stellar_mass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ar" TargetMode="External"/><Relationship Id="rId4" Type="http://schemas.openxmlformats.org/officeDocument/2006/relationships/hyperlink" Target="https://en.wikipedia.org/wiki/Milky_Way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major merger: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“takes place if two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piral galaxies"/>
              </a:rPr>
              <a:t>spiral galaxies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that are approximately the same size collide at appropriate angles and speeds, they will likely merge in a fashion that drives away much of the dust and gas”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Dry merger : It takes place between gas-poor galaxies, or red galaxies. These mergers may not affect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Star formation"/>
              </a:rPr>
              <a:t>star formation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rate heavily but can play an important role in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Stellar mass"/>
              </a:rPr>
              <a:t>stellar mass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growth.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3F6FCE-742E-AB41-B6EE-62AB327736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00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the properties of mw and m31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Monoceros rings: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 long, complex,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ringlike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filament of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tar"/>
              </a:rPr>
              <a:t>stars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that wraps around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Milky Way"/>
              </a:rPr>
              <a:t>Milky Way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three times</a:t>
            </a:r>
            <a:endParaRPr lang="en-US" dirty="0" smtClean="0"/>
          </a:p>
          <a:p>
            <a:r>
              <a:rPr lang="en-US" dirty="0" smtClean="0"/>
              <a:t>Transverse velocity of the Andromeda system is not measured with one</a:t>
            </a:r>
            <a:r>
              <a:rPr lang="en-US" baseline="0" dirty="0" smtClean="0"/>
              <a:t> observation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3F6FCE-742E-AB41-B6EE-62AB327736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25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 assignment is fate of stars at the suns location,</a:t>
            </a:r>
            <a:r>
              <a:rPr lang="en-US" baseline="0" dirty="0" smtClean="0"/>
              <a:t> but on m31 disk</a:t>
            </a:r>
          </a:p>
          <a:p>
            <a:r>
              <a:rPr lang="en-US" baseline="0" dirty="0" smtClean="0"/>
              <a:t>So likely it will be further out t the end of the merger</a:t>
            </a:r>
          </a:p>
          <a:p>
            <a:r>
              <a:rPr lang="en-US" baseline="0" dirty="0" smtClean="0"/>
              <a:t>Assignment 4 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3F6FCE-742E-AB41-B6EE-62AB327736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54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Index within radial position</a:t>
            </a:r>
            <a:r>
              <a:rPr lang="en-US" baseline="0" dirty="0" smtClean="0"/>
              <a:t> (x^2 + y^2) within 7-9 </a:t>
            </a:r>
            <a:r>
              <a:rPr lang="en-US" baseline="0" dirty="0" err="1" smtClean="0"/>
              <a:t>kpc</a:t>
            </a:r>
            <a:r>
              <a:rPr lang="en-US" baseline="0" dirty="0" smtClean="0"/>
              <a:t> from m31 COM and z within -1 +1 close to plane</a:t>
            </a:r>
          </a:p>
          <a:p>
            <a:endParaRPr lang="en-US" baseline="0" dirty="0" smtClean="0"/>
          </a:p>
          <a:p>
            <a:r>
              <a:rPr lang="en-US" baseline="0" dirty="0" smtClean="0"/>
              <a:t>Lab 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3F6FCE-742E-AB41-B6EE-62AB327736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15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Diffused merger</a:t>
            </a:r>
          </a:p>
          <a:p>
            <a:r>
              <a:rPr lang="en-US" dirty="0" smtClean="0"/>
              <a:t>M31 has more disk mass</a:t>
            </a:r>
          </a:p>
          <a:p>
            <a:r>
              <a:rPr lang="en-US" dirty="0" smtClean="0"/>
              <a:t>Circular velocity MW </a:t>
            </a:r>
            <a:r>
              <a:rPr lang="en-US" dirty="0" err="1" smtClean="0"/>
              <a:t>Md</a:t>
            </a:r>
            <a:r>
              <a:rPr lang="en-US" dirty="0" smtClean="0"/>
              <a:t> to produce a circular velocity of </a:t>
            </a:r>
            <a:r>
              <a:rPr lang="en-US" dirty="0" err="1" smtClean="0"/>
              <a:t>Vc</a:t>
            </a:r>
            <a:r>
              <a:rPr lang="en-US" dirty="0" smtClean="0"/>
              <a:t> ≈ 239 km s−1</a:t>
            </a:r>
          </a:p>
          <a:p>
            <a:r>
              <a:rPr lang="en-US" dirty="0" smtClean="0"/>
              <a:t>	      M31 </a:t>
            </a:r>
            <a:r>
              <a:rPr lang="is-IS" dirty="0" smtClean="0"/>
              <a:t>Vc ≈ 250 km s−1</a:t>
            </a:r>
            <a:endParaRPr lang="en-US" dirty="0" smtClean="0"/>
          </a:p>
          <a:p>
            <a:r>
              <a:rPr lang="en-US" dirty="0" smtClean="0"/>
              <a:t>“These comparisons gives credence to the claim that present–day </a:t>
            </a:r>
            <a:r>
              <a:rPr lang="en-US" dirty="0" err="1" smtClean="0"/>
              <a:t>ellipticals</a:t>
            </a:r>
            <a:r>
              <a:rPr lang="en-US" dirty="0" smtClean="0"/>
              <a:t> can not have formed from the merger of present day spirals (</a:t>
            </a:r>
            <a:r>
              <a:rPr lang="en-US" dirty="0" err="1" smtClean="0"/>
              <a:t>Naab</a:t>
            </a:r>
            <a:r>
              <a:rPr lang="en-US" dirty="0" smtClean="0"/>
              <a:t> &amp; </a:t>
            </a:r>
            <a:r>
              <a:rPr lang="en-US" dirty="0" err="1" smtClean="0"/>
              <a:t>Ostriker</a:t>
            </a:r>
            <a:r>
              <a:rPr lang="en-US" dirty="0" smtClean="0"/>
              <a:t> 2007).”</a:t>
            </a:r>
          </a:p>
          <a:p>
            <a:r>
              <a:rPr lang="en-US" dirty="0" smtClean="0"/>
              <a:t>“The unknown magnitude of Andromeda’s transverse velocity adds uncertainty into the present day orbital parameters and therefore the past and future evolution of the Local Group”</a:t>
            </a:r>
          </a:p>
          <a:p>
            <a:r>
              <a:rPr lang="en-US" dirty="0" smtClean="0"/>
              <a:t>-mass</a:t>
            </a:r>
          </a:p>
          <a:p>
            <a:r>
              <a:rPr lang="en-US" dirty="0" smtClean="0"/>
              <a:t>-constraints</a:t>
            </a:r>
            <a:r>
              <a:rPr lang="en-US" baseline="0" dirty="0" smtClean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3F6FCE-742E-AB41-B6EE-62AB327736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19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5746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gif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The Fate of Stars at the sun’s location on m31’s disk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Frida Jauregui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85" y="5880172"/>
            <a:ext cx="3657600" cy="82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85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2950"/>
          </a:xfrm>
        </p:spPr>
        <p:txBody>
          <a:bodyPr/>
          <a:lstStyle/>
          <a:p>
            <a:r>
              <a:rPr lang="en-US" dirty="0" smtClean="0"/>
              <a:t>Background: Galaxies and Mergers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680" y="1428750"/>
            <a:ext cx="4846320" cy="2726055"/>
          </a:xfrm>
        </p:spPr>
      </p:pic>
      <p:sp>
        <p:nvSpPr>
          <p:cNvPr id="5" name="TextBox 4"/>
          <p:cNvSpPr txBox="1"/>
          <p:nvPr/>
        </p:nvSpPr>
        <p:spPr>
          <a:xfrm>
            <a:off x="7849885" y="4154805"/>
            <a:ext cx="3837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Andromeda Collides Milky Way (3.75 </a:t>
            </a:r>
            <a:r>
              <a:rPr lang="en-US" sz="1200" dirty="0"/>
              <a:t>billion </a:t>
            </a:r>
            <a:r>
              <a:rPr lang="en-US" sz="1200" dirty="0" smtClean="0"/>
              <a:t>years), NASA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711199" y="1553029"/>
            <a:ext cx="700220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Milky Way (</a:t>
            </a:r>
            <a:r>
              <a:rPr lang="en-US" dirty="0" err="1" smtClean="0"/>
              <a:t>Sbc</a:t>
            </a:r>
            <a:r>
              <a:rPr lang="en-US" dirty="0" smtClean="0"/>
              <a:t>) vs Andromeda (</a:t>
            </a:r>
            <a:r>
              <a:rPr lang="en-US" dirty="0"/>
              <a:t>Sb) </a:t>
            </a:r>
            <a:r>
              <a:rPr lang="en-US" dirty="0" smtClean="0"/>
              <a:t>= </a:t>
            </a:r>
            <a:r>
              <a:rPr lang="en-US" i="1" dirty="0" err="1" smtClean="0"/>
              <a:t>Milkomeda</a:t>
            </a:r>
            <a:r>
              <a:rPr lang="en-US" dirty="0" smtClean="0"/>
              <a:t> or </a:t>
            </a:r>
            <a:br>
              <a:rPr lang="en-US" dirty="0" smtClean="0"/>
            </a:br>
            <a:r>
              <a:rPr lang="en-US" i="1" dirty="0" err="1" smtClean="0"/>
              <a:t>Milkdromeda</a:t>
            </a:r>
            <a:r>
              <a:rPr lang="en-US" i="1" dirty="0" smtClean="0"/>
              <a:t> </a:t>
            </a:r>
            <a:r>
              <a:rPr lang="en-US" dirty="0" smtClean="0"/>
              <a:t>[</a:t>
            </a:r>
            <a:r>
              <a:rPr lang="en-US" dirty="0"/>
              <a:t>Cox &amp; Loeb</a:t>
            </a:r>
            <a:r>
              <a:rPr lang="en-US" dirty="0" smtClean="0"/>
              <a:t>]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6.2 </a:t>
            </a:r>
            <a:r>
              <a:rPr lang="en-US" dirty="0" err="1" smtClean="0"/>
              <a:t>Gyrs</a:t>
            </a:r>
            <a:r>
              <a:rPr lang="en-US" dirty="0" smtClean="0"/>
              <a:t> till collision! </a:t>
            </a:r>
            <a:br>
              <a:rPr lang="en-US" dirty="0" smtClean="0"/>
            </a:br>
            <a:r>
              <a:rPr lang="en-US" dirty="0" smtClean="0"/>
              <a:t>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M31 approaching the Milky Way at 110 km/s. [Cowen, 2012]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Major Merger: if </a:t>
            </a:r>
            <a:r>
              <a:rPr lang="en-US" dirty="0"/>
              <a:t>two </a:t>
            </a:r>
            <a:r>
              <a:rPr lang="en-US" dirty="0" smtClean="0"/>
              <a:t>spiral galaxies</a:t>
            </a:r>
            <a:r>
              <a:rPr lang="en-US" dirty="0"/>
              <a:t> that are </a:t>
            </a:r>
            <a:r>
              <a:rPr lang="en-US" dirty="0" smtClean="0"/>
              <a:t>~ same </a:t>
            </a:r>
            <a:r>
              <a:rPr lang="en-US" dirty="0"/>
              <a:t>size </a:t>
            </a:r>
            <a:r>
              <a:rPr lang="en-US" dirty="0" smtClean="0"/>
              <a:t>collide. 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755" y="1879034"/>
            <a:ext cx="1891547" cy="1418660"/>
          </a:xfrm>
          <a:prstGeom prst="rect">
            <a:avLst/>
          </a:prstGeom>
        </p:spPr>
      </p:pic>
      <p:pic>
        <p:nvPicPr>
          <p:cNvPr id="11" name="Content Placeholder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109888"/>
            <a:ext cx="8303342" cy="274811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028471" y="6466611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Lecture 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73100"/>
          </a:xfrm>
        </p:spPr>
        <p:txBody>
          <a:bodyPr>
            <a:normAutofit fontScale="90000"/>
          </a:bodyPr>
          <a:lstStyle/>
          <a:p>
            <a:r>
              <a:rPr lang="en-US" smtClean="0"/>
              <a:t>M31 &amp; MW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774" y="685800"/>
            <a:ext cx="7734740" cy="3124200"/>
          </a:xfrm>
        </p:spPr>
      </p:pic>
      <p:sp>
        <p:nvSpPr>
          <p:cNvPr id="8" name="TextBox 7"/>
          <p:cNvSpPr txBox="1"/>
          <p:nvPr/>
        </p:nvSpPr>
        <p:spPr>
          <a:xfrm>
            <a:off x="1106129" y="1358900"/>
            <a:ext cx="297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410330" y="941033"/>
            <a:ext cx="2441359" cy="19885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240503" y="1543566"/>
            <a:ext cx="31102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MW:  Monoceros rings 2-4kpc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	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M31: Rings 4-5 </a:t>
            </a:r>
            <a:r>
              <a:rPr lang="en-US" dirty="0" err="1" smtClean="0"/>
              <a:t>kpc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184377" y="4351303"/>
            <a:ext cx="30336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MW Disk Mass: 0.075*10</a:t>
            </a:r>
            <a:r>
              <a:rPr lang="en-US" baseline="30000" dirty="0" smtClean="0"/>
              <a:t>12</a:t>
            </a:r>
            <a:r>
              <a:rPr lang="en-US" dirty="0" smtClean="0"/>
              <a:t> </a:t>
            </a:r>
            <a:r>
              <a:rPr lang="sk-SK" dirty="0" smtClean="0"/>
              <a:t>M</a:t>
            </a:r>
            <a:r>
              <a:rPr lang="sk-SK" baseline="-25000" dirty="0" smtClean="0"/>
              <a:t>☉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M31 Disk Mass: 0.12*10</a:t>
            </a:r>
            <a:r>
              <a:rPr lang="en-US" baseline="30000" dirty="0" smtClean="0"/>
              <a:t>12</a:t>
            </a:r>
            <a:r>
              <a:rPr lang="en-US" dirty="0"/>
              <a:t> </a:t>
            </a:r>
            <a:r>
              <a:rPr lang="sk-SK" dirty="0" smtClean="0"/>
              <a:t>M</a:t>
            </a:r>
            <a:r>
              <a:rPr lang="sk-SK" baseline="-25000" dirty="0" smtClean="0"/>
              <a:t>☉</a:t>
            </a:r>
            <a:endParaRPr lang="en-US" dirty="0" smtClean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281" y="1912898"/>
            <a:ext cx="2713758" cy="113789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60521">
            <a:off x="2146013" y="2901304"/>
            <a:ext cx="1560580" cy="227050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411455" y="4351303"/>
            <a:ext cx="7277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Velocity </a:t>
            </a:r>
            <a:r>
              <a:rPr lang="en-US" dirty="0"/>
              <a:t>vector of M31 </a:t>
            </a:r>
            <a:r>
              <a:rPr lang="en-US" dirty="0" smtClean="0"/>
              <a:t>is consistent </a:t>
            </a:r>
            <a:r>
              <a:rPr lang="en-US" dirty="0"/>
              <a:t>with a </a:t>
            </a:r>
            <a:r>
              <a:rPr lang="en-US" dirty="0" smtClean="0"/>
              <a:t>head-on collision </a:t>
            </a:r>
            <a:r>
              <a:rPr lang="en-US" dirty="0"/>
              <a:t>orbit toward the MW. </a:t>
            </a:r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Transverse velocity was measured by using the orbiting satellites </a:t>
            </a:r>
            <a:r>
              <a:rPr lang="en-US" dirty="0"/>
              <a:t>of </a:t>
            </a:r>
            <a:r>
              <a:rPr lang="en-US" dirty="0" smtClean="0"/>
              <a:t>M31. </a:t>
            </a:r>
            <a:r>
              <a:rPr lang="en-US" dirty="0"/>
              <a:t>[J.-B. Salomon, R. A. </a:t>
            </a:r>
            <a:r>
              <a:rPr lang="en-US" dirty="0" err="1"/>
              <a:t>Ibata</a:t>
            </a:r>
            <a:r>
              <a:rPr lang="en-US" dirty="0"/>
              <a:t>, </a:t>
            </a:r>
            <a:r>
              <a:rPr lang="en-US" dirty="0" smtClean="0"/>
              <a:t>etc.]</a:t>
            </a:r>
            <a:br>
              <a:rPr lang="en-US" dirty="0" smtClean="0"/>
            </a:b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103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98500"/>
          </a:xfrm>
        </p:spPr>
        <p:txBody>
          <a:bodyPr>
            <a:normAutofit/>
          </a:bodyPr>
          <a:lstStyle/>
          <a:p>
            <a:r>
              <a:rPr lang="en-US" dirty="0" smtClean="0"/>
              <a:t>Fate of Our Sun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468" y="1384300"/>
            <a:ext cx="6569532" cy="4852578"/>
          </a:xfrm>
        </p:spPr>
      </p:pic>
      <p:sp>
        <p:nvSpPr>
          <p:cNvPr id="5" name="TextBox 4"/>
          <p:cNvSpPr txBox="1"/>
          <p:nvPr/>
        </p:nvSpPr>
        <p:spPr>
          <a:xfrm>
            <a:off x="990600" y="1587500"/>
            <a:ext cx="43651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Our Sun is about at </a:t>
            </a:r>
            <a:r>
              <a:rPr lang="sk-SK" dirty="0" smtClean="0"/>
              <a:t>R</a:t>
            </a:r>
            <a:r>
              <a:rPr lang="sk-SK" baseline="-25000" dirty="0" smtClean="0"/>
              <a:t>☉</a:t>
            </a:r>
            <a:r>
              <a:rPr lang="sk-SK" dirty="0" smtClean="0"/>
              <a:t>=</a:t>
            </a:r>
            <a:r>
              <a:rPr lang="sk-SK" baseline="-25000" dirty="0" smtClean="0"/>
              <a:t> </a:t>
            </a:r>
            <a:r>
              <a:rPr lang="en-US" dirty="0" smtClean="0"/>
              <a:t>8.20 </a:t>
            </a:r>
            <a:r>
              <a:rPr lang="en-US" dirty="0" err="1" smtClean="0"/>
              <a:t>kpc</a:t>
            </a:r>
            <a:r>
              <a:rPr lang="en-US" dirty="0" smtClean="0"/>
              <a:t> from </a:t>
            </a:r>
            <a:br>
              <a:rPr lang="en-US" dirty="0" smtClean="0"/>
            </a:br>
            <a:r>
              <a:rPr lang="en-US" dirty="0" smtClean="0"/>
              <a:t>the galactic center.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Initial conditions of the N-body simulations are the same initial conditions we derived in assignment 4.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Our Sun </a:t>
            </a:r>
            <a:r>
              <a:rPr lang="en-US" dirty="0"/>
              <a:t>will </a:t>
            </a:r>
            <a:r>
              <a:rPr lang="en-US" dirty="0" smtClean="0"/>
              <a:t>have a 14.6</a:t>
            </a:r>
            <a:r>
              <a:rPr lang="en-US" dirty="0"/>
              <a:t>% </a:t>
            </a:r>
            <a:r>
              <a:rPr lang="en-US" dirty="0" smtClean="0"/>
              <a:t>chance to reside r &lt; R</a:t>
            </a:r>
            <a:r>
              <a:rPr lang="sk-SK" baseline="-25000" dirty="0" smtClean="0"/>
              <a:t>☉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a</a:t>
            </a:r>
            <a:r>
              <a:rPr lang="mr-IN" dirty="0" smtClean="0"/>
              <a:t> 85.4</a:t>
            </a:r>
            <a:r>
              <a:rPr lang="mr-IN" dirty="0"/>
              <a:t>% </a:t>
            </a:r>
            <a:r>
              <a:rPr lang="en-US" dirty="0" smtClean="0"/>
              <a:t>chance to reside </a:t>
            </a:r>
            <a:r>
              <a:rPr lang="mr-IN" dirty="0" err="1" smtClean="0"/>
              <a:t>at</a:t>
            </a:r>
            <a:r>
              <a:rPr lang="mr-IN" dirty="0" smtClean="0"/>
              <a:t> </a:t>
            </a:r>
            <a:r>
              <a:rPr lang="mr-IN" dirty="0" err="1" smtClean="0"/>
              <a:t>r</a:t>
            </a:r>
            <a:r>
              <a:rPr lang="en-US" dirty="0" smtClean="0"/>
              <a:t> </a:t>
            </a:r>
            <a:r>
              <a:rPr lang="mr-IN" dirty="0" smtClean="0"/>
              <a:t>&gt;</a:t>
            </a:r>
            <a:r>
              <a:rPr lang="en-US" dirty="0" smtClean="0"/>
              <a:t> </a:t>
            </a:r>
            <a:r>
              <a:rPr lang="mr-IN" dirty="0" err="1" smtClean="0"/>
              <a:t>R</a:t>
            </a:r>
            <a:r>
              <a:rPr lang="sk-SK" baseline="-25000" dirty="0" smtClean="0"/>
              <a:t>☉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a</a:t>
            </a:r>
            <a:r>
              <a:rPr lang="nb-NO" dirty="0"/>
              <a:t> </a:t>
            </a:r>
            <a:r>
              <a:rPr lang="nb-NO" dirty="0" smtClean="0"/>
              <a:t>10.4</a:t>
            </a:r>
            <a:r>
              <a:rPr lang="nb-NO" dirty="0"/>
              <a:t>% </a:t>
            </a:r>
            <a:r>
              <a:rPr lang="nb-NO" dirty="0" err="1" smtClean="0"/>
              <a:t>chance</a:t>
            </a:r>
            <a:r>
              <a:rPr lang="nb-NO" dirty="0" smtClean="0"/>
              <a:t> to </a:t>
            </a:r>
            <a:r>
              <a:rPr lang="nb-NO" dirty="0" err="1" smtClean="0"/>
              <a:t>reside</a:t>
            </a:r>
            <a:r>
              <a:rPr lang="nb-NO" dirty="0" smtClean="0"/>
              <a:t> </a:t>
            </a:r>
            <a:r>
              <a:rPr lang="nb-NO" dirty="0"/>
              <a:t>at r &gt; 50 </a:t>
            </a:r>
            <a:r>
              <a:rPr lang="nb-NO" dirty="0" err="1" smtClean="0"/>
              <a:t>kpc</a:t>
            </a:r>
            <a:r>
              <a:rPr lang="nb-NO" dirty="0" smtClean="0"/>
              <a:t>. </a:t>
            </a:r>
            <a:r>
              <a:rPr lang="en-US" dirty="0" smtClean="0"/>
              <a:t>[Van Der </a:t>
            </a:r>
            <a:r>
              <a:rPr lang="en-US" dirty="0" err="1" smtClean="0"/>
              <a:t>Marel</a:t>
            </a:r>
            <a:r>
              <a:rPr lang="en-US" dirty="0" smtClean="0"/>
              <a:t>, et al.]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3789084"/>
            <a:ext cx="4911268" cy="406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3446773"/>
            <a:ext cx="4911268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32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67229"/>
          </a:xfrm>
        </p:spPr>
        <p:txBody>
          <a:bodyPr/>
          <a:lstStyle/>
          <a:p>
            <a:r>
              <a:rPr lang="en-US" dirty="0" smtClean="0"/>
              <a:t>For This Project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05934" y="2035629"/>
            <a:ext cx="60790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Create a class to identify the disk particles I’m interested in.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Indexing my data from viewing and eventually plotting the stars over periods of time.</a:t>
            </a:r>
            <a:br>
              <a:rPr lang="en-US" dirty="0" smtClean="0"/>
            </a:br>
            <a:r>
              <a:rPr lang="en-US" i="1" dirty="0" smtClean="0"/>
              <a:t>(X</a:t>
            </a:r>
            <a:r>
              <a:rPr lang="en-US" i="1" baseline="30000" dirty="0" smtClean="0"/>
              <a:t>2</a:t>
            </a:r>
            <a:r>
              <a:rPr lang="en-US" i="1" dirty="0" smtClean="0"/>
              <a:t> + Y</a:t>
            </a:r>
            <a:r>
              <a:rPr lang="en-US" i="1" baseline="30000" dirty="0" smtClean="0"/>
              <a:t>2</a:t>
            </a:r>
            <a:r>
              <a:rPr lang="en-US" i="1" dirty="0" smtClean="0"/>
              <a:t>) within 7-9 </a:t>
            </a:r>
            <a:r>
              <a:rPr lang="en-US" i="1" dirty="0" err="1" smtClean="0"/>
              <a:t>kpc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Z within -1 to +1</a:t>
            </a:r>
            <a:br>
              <a:rPr lang="en-US" i="1" dirty="0" smtClean="0"/>
            </a:br>
            <a:endParaRPr lang="en-US" i="1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Taking the snapshots of interesting time: 0, 3.87, 5.87, 6.2, and 10. 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Plotting edge on disk density for the merger.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333" y="491068"/>
            <a:ext cx="6138333" cy="613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25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41299"/>
            <a:ext cx="9601200" cy="1355837"/>
          </a:xfrm>
        </p:spPr>
        <p:txBody>
          <a:bodyPr>
            <a:normAutofit/>
          </a:bodyPr>
          <a:lstStyle/>
          <a:p>
            <a:r>
              <a:rPr lang="en-US" smtClean="0"/>
              <a:t>Importance and </a:t>
            </a:r>
            <a:br>
              <a:rPr lang="en-US" smtClean="0"/>
            </a:br>
            <a:r>
              <a:rPr lang="en-US" smtClean="0"/>
              <a:t>Rising questions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97136"/>
            <a:ext cx="6007100" cy="47625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Likely outcome           Elliptical Galaxy</a:t>
            </a:r>
          </a:p>
          <a:p>
            <a:pPr lvl="1"/>
            <a:r>
              <a:rPr lang="en-US" sz="1800" dirty="0" smtClean="0"/>
              <a:t>Less stellar density in the center of the merger than present-day </a:t>
            </a:r>
            <a:r>
              <a:rPr lang="en-US" sz="1800" dirty="0" err="1" smtClean="0"/>
              <a:t>ellipticals</a:t>
            </a:r>
            <a:r>
              <a:rPr lang="en-US" sz="1800" dirty="0" smtClean="0"/>
              <a:t>. [</a:t>
            </a:r>
            <a:r>
              <a:rPr lang="en-US" sz="1800" dirty="0" err="1" smtClean="0"/>
              <a:t>Naab</a:t>
            </a:r>
            <a:r>
              <a:rPr lang="en-US" sz="1800" dirty="0" smtClean="0"/>
              <a:t> </a:t>
            </a:r>
            <a:r>
              <a:rPr lang="en-US" sz="1800" dirty="0"/>
              <a:t>&amp; </a:t>
            </a:r>
            <a:r>
              <a:rPr lang="en-US" sz="1800" dirty="0" err="1" smtClean="0"/>
              <a:t>Ostriker</a:t>
            </a:r>
            <a:r>
              <a:rPr lang="en-US" sz="1800" dirty="0" smtClean="0"/>
              <a:t>]</a:t>
            </a:r>
            <a:br>
              <a:rPr lang="en-US" sz="1800" dirty="0" smtClean="0"/>
            </a:br>
            <a:endParaRPr lang="en-US" sz="1800" dirty="0" smtClean="0"/>
          </a:p>
          <a:p>
            <a:pPr lvl="2"/>
            <a:r>
              <a:rPr lang="en-US" dirty="0" smtClean="0"/>
              <a:t>Fate of our Solar System (our Sun) is still unknown!</a:t>
            </a:r>
          </a:p>
          <a:p>
            <a:pPr lvl="3"/>
            <a:r>
              <a:rPr lang="en-US" dirty="0" smtClean="0"/>
              <a:t>Could help us understand the evolution of our own galaxy and other disk-like galaxies.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 smtClean="0"/>
              <a:t>Will stars, like our Sun end up further beyond 8.29 </a:t>
            </a:r>
            <a:r>
              <a:rPr lang="en-US" dirty="0" err="1" smtClean="0"/>
              <a:t>kpc</a:t>
            </a:r>
            <a:r>
              <a:rPr lang="en-US" dirty="0" smtClean="0"/>
              <a:t> after the merger on M31?</a:t>
            </a:r>
          </a:p>
          <a:p>
            <a:pPr lvl="3"/>
            <a:r>
              <a:rPr lang="en-US" dirty="0" smtClean="0"/>
              <a:t>I believe that stars will go further beyond.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 smtClean="0"/>
              <a:t>What is the circular velocity of the merger at 8.29 </a:t>
            </a:r>
            <a:r>
              <a:rPr lang="en-US" dirty="0" err="1" smtClean="0"/>
              <a:t>kpc</a:t>
            </a:r>
            <a:r>
              <a:rPr lang="en-US" dirty="0" smtClean="0"/>
              <a:t> and at radial distances beyond that, is there a possibility that the Stars will be ejected out of M31 and to what fraction?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029" y="685800"/>
            <a:ext cx="4229875" cy="5425964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3354324" y="2117836"/>
            <a:ext cx="512064" cy="21945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3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dirty="0" smtClean="0"/>
              <a:t>Questions?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4016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5864</TotalTime>
  <Words>271</Words>
  <Application>Microsoft Macintosh PowerPoint</Application>
  <PresentationFormat>Widescreen</PresentationFormat>
  <Paragraphs>59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Franklin Gothic Book</vt:lpstr>
      <vt:lpstr>Arial</vt:lpstr>
      <vt:lpstr>Crop</vt:lpstr>
      <vt:lpstr>The Fate of Stars at the sun’s location on m31’s disk</vt:lpstr>
      <vt:lpstr>Background: Galaxies and Mergers</vt:lpstr>
      <vt:lpstr>M31 &amp; MW</vt:lpstr>
      <vt:lpstr>Fate of Our Sun </vt:lpstr>
      <vt:lpstr>For This Project</vt:lpstr>
      <vt:lpstr>Importance and  Rising questions</vt:lpstr>
      <vt:lpstr>Questions?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Frida Jauregui</dc:creator>
  <cp:lastModifiedBy>Frida Jauregui</cp:lastModifiedBy>
  <cp:revision>47</cp:revision>
  <dcterms:created xsi:type="dcterms:W3CDTF">2018-03-23T19:08:42Z</dcterms:created>
  <dcterms:modified xsi:type="dcterms:W3CDTF">2018-03-27T20:52:54Z</dcterms:modified>
</cp:coreProperties>
</file>