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3"/>
    <p:restoredTop sz="82555"/>
  </p:normalViewPr>
  <p:slideViewPr>
    <p:cSldViewPr snapToGrid="0" snapToObjects="1">
      <p:cViewPr>
        <p:scale>
          <a:sx n="100" d="100"/>
          <a:sy n="100" d="100"/>
        </p:scale>
        <p:origin x="6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D16E4-56F4-5243-8533-42B5AC7A3323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6FCE-742E-AB41-B6EE-62AB32773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ral_galaxies" TargetMode="External"/><Relationship Id="rId4" Type="http://schemas.openxmlformats.org/officeDocument/2006/relationships/hyperlink" Target="https://en.wikipedia.org/wiki/Star_formation" TargetMode="External"/><Relationship Id="rId5" Type="http://schemas.openxmlformats.org/officeDocument/2006/relationships/hyperlink" Target="https://en.wikipedia.org/wiki/Stellar_mas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" TargetMode="External"/><Relationship Id="rId4" Type="http://schemas.openxmlformats.org/officeDocument/2006/relationships/hyperlink" Target="https://en.wikipedia.org/wiki/Milky_Way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merger: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“takes place if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iral galaxies"/>
              </a:rPr>
              <a:t>spiral galaxies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are approximately the same size collide at appropriate angles and speeds, they will likely merge in a fashion that drives away much of the dust and gas”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 merger : It takes place between gas-poor galaxies, or red galaxies. These mergers may not affect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r formation"/>
              </a:rPr>
              <a:t>star 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rate heavily but can play an important role 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tellar mass"/>
              </a:rPr>
              <a:t>stellar mass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properties of mw and m31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Monoceros rings: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long, complex,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ringlike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filament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r"/>
              </a:rPr>
              <a:t>stars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wraps around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lky Way"/>
              </a:rPr>
              <a:t>Milky Way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three times</a:t>
            </a:r>
            <a:endParaRPr lang="en-US" dirty="0" smtClean="0"/>
          </a:p>
          <a:p>
            <a:r>
              <a:rPr lang="en-US" dirty="0" smtClean="0"/>
              <a:t>Transverse velocity of the Andromeda system is not measured with one</a:t>
            </a:r>
            <a:r>
              <a:rPr lang="en-US" baseline="0" dirty="0" smtClean="0"/>
              <a:t>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assignment is fate of stars at the suns location,</a:t>
            </a:r>
            <a:r>
              <a:rPr lang="en-US" baseline="0" dirty="0" smtClean="0"/>
              <a:t> but on m31 disk</a:t>
            </a:r>
          </a:p>
          <a:p>
            <a:r>
              <a:rPr lang="en-US" baseline="0" dirty="0" smtClean="0"/>
              <a:t>So likely it will be further out t the end of the merger</a:t>
            </a:r>
          </a:p>
          <a:p>
            <a:r>
              <a:rPr lang="en-US" baseline="0" dirty="0" smtClean="0"/>
              <a:t>Assignment 4 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within radial position</a:t>
            </a:r>
            <a:r>
              <a:rPr lang="en-US" baseline="0" dirty="0" smtClean="0"/>
              <a:t> (x^2 + y^2) within 7-9 </a:t>
            </a:r>
            <a:r>
              <a:rPr lang="en-US" baseline="0" dirty="0" err="1" smtClean="0"/>
              <a:t>kpc</a:t>
            </a:r>
            <a:r>
              <a:rPr lang="en-US" baseline="0" dirty="0" smtClean="0"/>
              <a:t> from m31 COM and z within -1 +1 close to plane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Diffused merger</a:t>
            </a:r>
          </a:p>
          <a:p>
            <a:r>
              <a:rPr lang="en-US" dirty="0" smtClean="0"/>
              <a:t>M31 has more disk mass</a:t>
            </a:r>
          </a:p>
          <a:p>
            <a:r>
              <a:rPr lang="en-US" dirty="0" smtClean="0"/>
              <a:t>Circular velocity MW </a:t>
            </a:r>
            <a:r>
              <a:rPr lang="en-US" dirty="0" err="1" smtClean="0"/>
              <a:t>Md</a:t>
            </a:r>
            <a:r>
              <a:rPr lang="en-US" dirty="0" smtClean="0"/>
              <a:t> to produce a circular velocity of </a:t>
            </a:r>
            <a:r>
              <a:rPr lang="en-US" dirty="0" err="1" smtClean="0"/>
              <a:t>Vc</a:t>
            </a:r>
            <a:r>
              <a:rPr lang="en-US" dirty="0" smtClean="0"/>
              <a:t> ≈ 239 km s−1</a:t>
            </a:r>
          </a:p>
          <a:p>
            <a:r>
              <a:rPr lang="en-US" dirty="0" smtClean="0"/>
              <a:t>	      M31 </a:t>
            </a:r>
            <a:r>
              <a:rPr lang="is-IS" dirty="0" smtClean="0"/>
              <a:t>Vc ≈ 250 km s−1</a:t>
            </a:r>
            <a:endParaRPr lang="en-US" dirty="0" smtClean="0"/>
          </a:p>
          <a:p>
            <a:r>
              <a:rPr lang="en-US" dirty="0" smtClean="0"/>
              <a:t>“These comparisons gives credence to the claim that present–day </a:t>
            </a:r>
            <a:r>
              <a:rPr lang="en-US" dirty="0" err="1" smtClean="0"/>
              <a:t>ellipticals</a:t>
            </a:r>
            <a:r>
              <a:rPr lang="en-US" dirty="0" smtClean="0"/>
              <a:t> can not have formed from the merger of present day spirals (</a:t>
            </a:r>
            <a:r>
              <a:rPr lang="en-US" dirty="0" err="1" smtClean="0"/>
              <a:t>Naab</a:t>
            </a:r>
            <a:r>
              <a:rPr lang="en-US" dirty="0" smtClean="0"/>
              <a:t> &amp; </a:t>
            </a:r>
            <a:r>
              <a:rPr lang="en-US" dirty="0" err="1" smtClean="0"/>
              <a:t>Ostriker</a:t>
            </a:r>
            <a:r>
              <a:rPr lang="en-US" dirty="0" smtClean="0"/>
              <a:t> 2007).”</a:t>
            </a:r>
          </a:p>
          <a:p>
            <a:r>
              <a:rPr lang="en-US" dirty="0" smtClean="0"/>
              <a:t>“The unknown magnitude of Andromeda’s transverse velocity adds uncertainty into the present day orbital parameters and therefore the past and future evolution of the Local Group”</a:t>
            </a:r>
          </a:p>
          <a:p>
            <a:r>
              <a:rPr lang="en-US" dirty="0" smtClean="0"/>
              <a:t>-mass</a:t>
            </a:r>
          </a:p>
          <a:p>
            <a:r>
              <a:rPr lang="en-US" dirty="0" smtClean="0"/>
              <a:t>-constraints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6FCE-742E-AB41-B6EE-62AB32773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4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Fate of Stars at the sun’s location on m31’s disk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Frida Jauregui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5" y="5880172"/>
            <a:ext cx="3657600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dirty="0" smtClean="0"/>
              <a:t>Background: Galaxies and Mergers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1428750"/>
            <a:ext cx="4846320" cy="2726055"/>
          </a:xfrm>
        </p:spPr>
      </p:pic>
      <p:sp>
        <p:nvSpPr>
          <p:cNvPr id="5" name="TextBox 4"/>
          <p:cNvSpPr txBox="1"/>
          <p:nvPr/>
        </p:nvSpPr>
        <p:spPr>
          <a:xfrm>
            <a:off x="7849885" y="4154805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Andromeda Collides Milky Way (3.75 </a:t>
            </a:r>
            <a:r>
              <a:rPr lang="en-US" sz="1200" dirty="0"/>
              <a:t>billion </a:t>
            </a:r>
            <a:r>
              <a:rPr lang="en-US" sz="1200" dirty="0" smtClean="0"/>
              <a:t>years), NASA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1199" y="1553029"/>
            <a:ext cx="7002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Milky Way (</a:t>
            </a:r>
            <a:r>
              <a:rPr lang="en-US" dirty="0" err="1" smtClean="0"/>
              <a:t>Sbc</a:t>
            </a:r>
            <a:r>
              <a:rPr lang="en-US" dirty="0" smtClean="0"/>
              <a:t>) vs Andromeda (</a:t>
            </a:r>
            <a:r>
              <a:rPr lang="en-US" dirty="0"/>
              <a:t>Sb) </a:t>
            </a:r>
            <a:r>
              <a:rPr lang="en-US" dirty="0" smtClean="0"/>
              <a:t>= </a:t>
            </a:r>
            <a:r>
              <a:rPr lang="en-US" i="1" dirty="0" err="1" smtClean="0"/>
              <a:t>Milkomeda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i="1" dirty="0" err="1" smtClean="0"/>
              <a:t>Milkdromeda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Cox &amp; Loeb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6.2 </a:t>
            </a:r>
            <a:r>
              <a:rPr lang="en-US" dirty="0" err="1" smtClean="0"/>
              <a:t>Gyrs</a:t>
            </a:r>
            <a:r>
              <a:rPr lang="en-US" dirty="0" smtClean="0"/>
              <a:t> till collision!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approaching the Milky Way at 110 km/s. [Cowen, 2012]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Major Merger: if </a:t>
            </a:r>
            <a:r>
              <a:rPr lang="en-US" dirty="0"/>
              <a:t>two </a:t>
            </a:r>
            <a:r>
              <a:rPr lang="en-US" dirty="0" smtClean="0"/>
              <a:t>spiral galaxies</a:t>
            </a:r>
            <a:r>
              <a:rPr lang="en-US" dirty="0"/>
              <a:t> that are </a:t>
            </a:r>
            <a:r>
              <a:rPr lang="en-US" dirty="0" smtClean="0"/>
              <a:t>~ same </a:t>
            </a:r>
            <a:r>
              <a:rPr lang="en-US" dirty="0"/>
              <a:t>size </a:t>
            </a:r>
            <a:r>
              <a:rPr lang="en-US" dirty="0" smtClean="0"/>
              <a:t>collide.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55" y="1879034"/>
            <a:ext cx="1891547" cy="141866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09888"/>
            <a:ext cx="8303342" cy="2748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28471" y="646661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1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M31 &amp; MW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4" y="685800"/>
            <a:ext cx="7734740" cy="3124200"/>
          </a:xfrm>
        </p:spPr>
      </p:pic>
      <p:sp>
        <p:nvSpPr>
          <p:cNvPr id="8" name="TextBox 7"/>
          <p:cNvSpPr txBox="1"/>
          <p:nvPr/>
        </p:nvSpPr>
        <p:spPr>
          <a:xfrm>
            <a:off x="1106129" y="1358900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10330" y="941033"/>
            <a:ext cx="2441359" cy="198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40503" y="1543566"/>
            <a:ext cx="3110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MW:  Monoceros rings 2-4kpc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	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M31: Rings 4-5 </a:t>
            </a:r>
            <a:r>
              <a:rPr lang="en-US" dirty="0" err="1" smtClean="0"/>
              <a:t>kpc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84377" y="4351303"/>
            <a:ext cx="3033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MW Disk Mass: 0.075*10</a:t>
            </a:r>
            <a:r>
              <a:rPr lang="en-US" baseline="30000" dirty="0" smtClean="0"/>
              <a:t>12</a:t>
            </a:r>
            <a:r>
              <a:rPr lang="en-US" dirty="0" smtClean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M31 Disk Mass: 0.12*10</a:t>
            </a:r>
            <a:r>
              <a:rPr lang="en-US" baseline="30000" dirty="0" smtClean="0"/>
              <a:t>12</a:t>
            </a:r>
            <a:r>
              <a:rPr lang="en-US" dirty="0"/>
              <a:t> </a:t>
            </a:r>
            <a:r>
              <a:rPr lang="sk-SK" dirty="0" smtClean="0"/>
              <a:t>M</a:t>
            </a:r>
            <a:r>
              <a:rPr lang="sk-SK" baseline="-25000" dirty="0" smtClean="0"/>
              <a:t>☉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81" y="1912898"/>
            <a:ext cx="2713758" cy="1137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521">
            <a:off x="2146013" y="2901304"/>
            <a:ext cx="1560580" cy="22705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1455" y="4351303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Velocity </a:t>
            </a:r>
            <a:r>
              <a:rPr lang="en-US" dirty="0"/>
              <a:t>vector of M31 </a:t>
            </a:r>
            <a:r>
              <a:rPr lang="en-US" dirty="0" smtClean="0"/>
              <a:t>is consistent </a:t>
            </a:r>
            <a:r>
              <a:rPr lang="en-US" dirty="0"/>
              <a:t>with a </a:t>
            </a:r>
            <a:r>
              <a:rPr lang="en-US" dirty="0" smtClean="0"/>
              <a:t>head-on collision </a:t>
            </a:r>
            <a:r>
              <a:rPr lang="en-US" dirty="0"/>
              <a:t>orbit toward the MW.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Transverse velocity was measured by using the orbiting satellites </a:t>
            </a:r>
            <a:r>
              <a:rPr lang="en-US" dirty="0"/>
              <a:t>of </a:t>
            </a:r>
            <a:r>
              <a:rPr lang="en-US" dirty="0" smtClean="0"/>
              <a:t>M31. </a:t>
            </a:r>
            <a:r>
              <a:rPr lang="en-US" dirty="0"/>
              <a:t>[J.-B. Salomon, R. A. </a:t>
            </a:r>
            <a:r>
              <a:rPr lang="en-US" dirty="0" err="1"/>
              <a:t>Ibata</a:t>
            </a:r>
            <a:r>
              <a:rPr lang="en-US" dirty="0"/>
              <a:t>, </a:t>
            </a:r>
            <a:r>
              <a:rPr lang="en-US" dirty="0" smtClean="0"/>
              <a:t>etc.]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0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>
            <a:normAutofit/>
          </a:bodyPr>
          <a:lstStyle/>
          <a:p>
            <a:r>
              <a:rPr lang="en-US" dirty="0" smtClean="0"/>
              <a:t>Fate of Our Sun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68" y="1384300"/>
            <a:ext cx="6569532" cy="4852578"/>
          </a:xfrm>
        </p:spPr>
      </p:pic>
      <p:sp>
        <p:nvSpPr>
          <p:cNvPr id="5" name="TextBox 4"/>
          <p:cNvSpPr txBox="1"/>
          <p:nvPr/>
        </p:nvSpPr>
        <p:spPr>
          <a:xfrm>
            <a:off x="990600" y="1587500"/>
            <a:ext cx="4365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is about at </a:t>
            </a:r>
            <a:r>
              <a:rPr lang="sk-SK" dirty="0" smtClean="0"/>
              <a:t>R</a:t>
            </a:r>
            <a:r>
              <a:rPr lang="sk-SK" baseline="-25000" dirty="0" smtClean="0"/>
              <a:t>☉</a:t>
            </a:r>
            <a:r>
              <a:rPr lang="sk-SK" dirty="0" smtClean="0"/>
              <a:t>=</a:t>
            </a:r>
            <a:r>
              <a:rPr lang="sk-SK" baseline="-25000" dirty="0" smtClean="0"/>
              <a:t> </a:t>
            </a:r>
            <a:r>
              <a:rPr lang="en-US" dirty="0" smtClean="0"/>
              <a:t>8.20 </a:t>
            </a:r>
            <a:r>
              <a:rPr lang="en-US" dirty="0" err="1" smtClean="0"/>
              <a:t>kpc</a:t>
            </a:r>
            <a:r>
              <a:rPr lang="en-US" dirty="0" smtClean="0"/>
              <a:t> from </a:t>
            </a:r>
            <a:br>
              <a:rPr lang="en-US" dirty="0" smtClean="0"/>
            </a:br>
            <a:r>
              <a:rPr lang="en-US" dirty="0" smtClean="0"/>
              <a:t>the galactic center.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 conditions of the N-body simulations are the same initial conditions we derived in assignment 4.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Our Sun </a:t>
            </a:r>
            <a:r>
              <a:rPr lang="en-US" dirty="0"/>
              <a:t>will </a:t>
            </a:r>
            <a:r>
              <a:rPr lang="en-US" dirty="0" smtClean="0"/>
              <a:t>have a 14.6</a:t>
            </a:r>
            <a:r>
              <a:rPr lang="en-US" dirty="0"/>
              <a:t>% </a:t>
            </a:r>
            <a:r>
              <a:rPr lang="en-US" dirty="0" smtClean="0"/>
              <a:t>chance to reside r &lt; R</a:t>
            </a:r>
            <a:r>
              <a:rPr lang="sk-SK" baseline="-25000" dirty="0" smtClean="0"/>
              <a:t>☉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mr-IN" dirty="0" smtClean="0"/>
              <a:t> 85.4</a:t>
            </a:r>
            <a:r>
              <a:rPr lang="mr-IN" dirty="0"/>
              <a:t>% </a:t>
            </a:r>
            <a:r>
              <a:rPr lang="en-US" dirty="0" smtClean="0"/>
              <a:t>chance to reside </a:t>
            </a:r>
            <a:r>
              <a:rPr lang="mr-IN" dirty="0" err="1" smtClean="0"/>
              <a:t>at</a:t>
            </a:r>
            <a:r>
              <a:rPr lang="mr-IN" dirty="0" smtClean="0"/>
              <a:t> </a:t>
            </a:r>
            <a:r>
              <a:rPr lang="mr-IN" dirty="0" err="1" smtClean="0"/>
              <a:t>r</a:t>
            </a:r>
            <a:r>
              <a:rPr lang="en-US" dirty="0" smtClean="0"/>
              <a:t> </a:t>
            </a:r>
            <a:r>
              <a:rPr lang="mr-IN" dirty="0" smtClean="0"/>
              <a:t>&gt;</a:t>
            </a:r>
            <a:r>
              <a:rPr lang="en-US" dirty="0" smtClean="0"/>
              <a:t> </a:t>
            </a:r>
            <a:r>
              <a:rPr lang="mr-IN" dirty="0" err="1" smtClean="0"/>
              <a:t>R</a:t>
            </a:r>
            <a:r>
              <a:rPr lang="sk-SK" baseline="-25000" dirty="0" smtClean="0"/>
              <a:t>☉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a</a:t>
            </a:r>
            <a:r>
              <a:rPr lang="nb-NO" dirty="0"/>
              <a:t> </a:t>
            </a:r>
            <a:r>
              <a:rPr lang="nb-NO" dirty="0" smtClean="0"/>
              <a:t>10.4</a:t>
            </a:r>
            <a:r>
              <a:rPr lang="nb-NO" dirty="0"/>
              <a:t>% </a:t>
            </a:r>
            <a:r>
              <a:rPr lang="nb-NO" dirty="0" err="1" smtClean="0"/>
              <a:t>chance</a:t>
            </a:r>
            <a:r>
              <a:rPr lang="nb-NO" dirty="0" smtClean="0"/>
              <a:t> to </a:t>
            </a:r>
            <a:r>
              <a:rPr lang="nb-NO" dirty="0" err="1" smtClean="0"/>
              <a:t>reside</a:t>
            </a:r>
            <a:r>
              <a:rPr lang="nb-NO" dirty="0" smtClean="0"/>
              <a:t> </a:t>
            </a:r>
            <a:r>
              <a:rPr lang="nb-NO" dirty="0"/>
              <a:t>at r &gt; 50 </a:t>
            </a:r>
            <a:r>
              <a:rPr lang="nb-NO" dirty="0" err="1" smtClean="0"/>
              <a:t>kpc</a:t>
            </a:r>
            <a:r>
              <a:rPr lang="nb-NO" dirty="0" smtClean="0"/>
              <a:t>. </a:t>
            </a:r>
            <a:r>
              <a:rPr lang="en-US" dirty="0" smtClean="0"/>
              <a:t>[Van Der </a:t>
            </a:r>
            <a:r>
              <a:rPr lang="en-US" dirty="0" err="1" smtClean="0"/>
              <a:t>Marel</a:t>
            </a:r>
            <a:r>
              <a:rPr lang="en-US" dirty="0" smtClean="0"/>
              <a:t>, et al.]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789084"/>
            <a:ext cx="4911268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446773"/>
            <a:ext cx="4911268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229"/>
          </a:xfrm>
        </p:spPr>
        <p:txBody>
          <a:bodyPr/>
          <a:lstStyle/>
          <a:p>
            <a:r>
              <a:rPr lang="en-US" dirty="0" smtClean="0"/>
              <a:t>For 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934" y="2035629"/>
            <a:ext cx="6079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a class to identify the disk particles I’m interested in.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Indexing my data from viewing and eventually plotting the stars over periods of time.</a:t>
            </a:r>
            <a:br>
              <a:rPr lang="en-US" dirty="0" smtClean="0"/>
            </a:br>
            <a:r>
              <a:rPr lang="en-US" i="1" dirty="0" smtClean="0"/>
              <a:t>(X</a:t>
            </a:r>
            <a:r>
              <a:rPr lang="en-US" i="1" baseline="30000" dirty="0" smtClean="0"/>
              <a:t>2</a:t>
            </a:r>
            <a:r>
              <a:rPr lang="en-US" i="1" dirty="0" smtClean="0"/>
              <a:t> + Y</a:t>
            </a:r>
            <a:r>
              <a:rPr lang="en-US" i="1" baseline="30000" dirty="0" smtClean="0"/>
              <a:t>2</a:t>
            </a:r>
            <a:r>
              <a:rPr lang="en-US" i="1" dirty="0" smtClean="0"/>
              <a:t>) within 7-9 </a:t>
            </a:r>
            <a:r>
              <a:rPr lang="en-US" i="1" dirty="0" err="1" smtClean="0"/>
              <a:t>kpc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Z within -1 to +1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Taking the snapshots of interesting time: 0, 3.87, 5.87, 6.2, and 10.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Plotting edge on disk density for the merger.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3" y="491068"/>
            <a:ext cx="6138333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55837"/>
          </a:xfrm>
        </p:spPr>
        <p:txBody>
          <a:bodyPr>
            <a:normAutofit/>
          </a:bodyPr>
          <a:lstStyle/>
          <a:p>
            <a:r>
              <a:rPr lang="en-US" smtClean="0"/>
              <a:t>Importance and </a:t>
            </a:r>
            <a:br>
              <a:rPr lang="en-US" smtClean="0"/>
            </a:br>
            <a:r>
              <a:rPr lang="en-US" smtClean="0"/>
              <a:t>Rising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82800"/>
            <a:ext cx="6007100" cy="4762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Likely outcome           Elliptical Galaxy</a:t>
            </a:r>
          </a:p>
          <a:p>
            <a:pPr lvl="1"/>
            <a:r>
              <a:rPr lang="en-US" sz="1800" dirty="0" smtClean="0"/>
              <a:t>Less stellar density in the center of the merger than present-day </a:t>
            </a:r>
            <a:r>
              <a:rPr lang="en-US" sz="1800" dirty="0" err="1" smtClean="0"/>
              <a:t>ellipticals</a:t>
            </a:r>
            <a:r>
              <a:rPr lang="en-US" sz="1800" dirty="0" smtClean="0"/>
              <a:t>. [</a:t>
            </a:r>
            <a:r>
              <a:rPr lang="en-US" sz="1800" dirty="0" err="1" smtClean="0"/>
              <a:t>Naab</a:t>
            </a:r>
            <a:r>
              <a:rPr lang="en-US" sz="1800" dirty="0" smtClean="0"/>
              <a:t> </a:t>
            </a:r>
            <a:r>
              <a:rPr lang="en-US" sz="1800" dirty="0"/>
              <a:t>&amp; </a:t>
            </a:r>
            <a:r>
              <a:rPr lang="en-US" sz="1800" dirty="0" err="1" smtClean="0"/>
              <a:t>Ostriker</a:t>
            </a:r>
            <a:r>
              <a:rPr lang="en-US" sz="1800" dirty="0" smtClean="0"/>
              <a:t>]</a:t>
            </a:r>
            <a:br>
              <a:rPr lang="en-US" sz="1800" dirty="0" smtClean="0"/>
            </a:br>
            <a:endParaRPr lang="en-US" sz="1800" dirty="0" smtClean="0"/>
          </a:p>
          <a:p>
            <a:pPr lvl="2"/>
            <a:r>
              <a:rPr lang="en-US" dirty="0" smtClean="0"/>
              <a:t>Fate of our Solar System (our Sun) is still unknown!</a:t>
            </a:r>
          </a:p>
          <a:p>
            <a:pPr lvl="3"/>
            <a:r>
              <a:rPr lang="en-US" dirty="0" smtClean="0"/>
              <a:t>Could help us understand the evolution of our own galaxy and other disk-like galaxies.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Will stars, like our Sun end up further beyond 8.29 </a:t>
            </a:r>
            <a:r>
              <a:rPr lang="en-US" dirty="0" err="1" smtClean="0"/>
              <a:t>kpc</a:t>
            </a:r>
            <a:r>
              <a:rPr lang="en-US" dirty="0" smtClean="0"/>
              <a:t> after the merger on M31?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What is the circular velocity of the merger at 8.29 </a:t>
            </a:r>
            <a:r>
              <a:rPr lang="en-US" dirty="0" err="1" smtClean="0"/>
              <a:t>kpc</a:t>
            </a:r>
            <a:r>
              <a:rPr lang="en-US" dirty="0" smtClean="0"/>
              <a:t> and at radial distances beyond that, is there a possibility that the Stars will be ejected out of M31?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29" y="685800"/>
            <a:ext cx="4229875" cy="54259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54324" y="2117836"/>
            <a:ext cx="512064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01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5836</TotalTime>
  <Words>271</Words>
  <Application>Microsoft Macintosh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Arial</vt:lpstr>
      <vt:lpstr>Crop</vt:lpstr>
      <vt:lpstr>The Fate of Stars at the sun’s location on m31’s disk</vt:lpstr>
      <vt:lpstr>Background: Galaxies and Mergers</vt:lpstr>
      <vt:lpstr>M31 &amp; MW</vt:lpstr>
      <vt:lpstr>Fate of Our Sun </vt:lpstr>
      <vt:lpstr>For This Project</vt:lpstr>
      <vt:lpstr>Importance and  Rising questions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Frida Jauregui</dc:creator>
  <cp:lastModifiedBy>Frida Jauregui</cp:lastModifiedBy>
  <cp:revision>45</cp:revision>
  <dcterms:created xsi:type="dcterms:W3CDTF">2018-03-23T19:08:42Z</dcterms:created>
  <dcterms:modified xsi:type="dcterms:W3CDTF">2018-03-27T20:25:03Z</dcterms:modified>
</cp:coreProperties>
</file>