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ZPxcapcL9diNb2VxnUfwn3ISctEqgkdQpkbd0rbRAZw/edit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ZPxcapcL9diNb2VxnUfwn3ISctEqgkdQpkbd0rbRAZw/edit?usp=shari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ZPxcapcL9diNb2VxnUfwn3ISctEqgkdQpkbd0rbRAZw/edit?usp=sharin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ZPxcapcL9diNb2VxnUfwn3ISctEqgkdQpkbd0rbRAZw/edit?usp=sharin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ZPxcapcL9diNb2VxnUfwn3ISctEqgkdQpkbd0rbRAZw/edit?usp=shar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ZPxcapcL9diNb2VxnUfwn3ISctEqgkdQpkbd0rbRAZw/edit?usp=sharin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ZPxcapcL9diNb2VxnUfwn3ISctEqgkdQpkbd0rbRAZw/edit?usp=shar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ZPxcapcL9diNb2VxnUfwn3ISctEqgkdQpkbd0rbRAZw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8a5b3b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8a5b3b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2"/>
              </a:rPr>
              <a:t>NYSE_forecast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58a5b3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58a5b3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NYSE_forecast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58a5b3b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58a5b3b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NYSE_forecast</a:t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58a5b3b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58a5b3b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NYSE_forecast</a:t>
            </a:r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8a5b3b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58a5b3b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NYSE_forecast</a:t>
            </a:r>
            <a:endParaRPr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da8cb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da8cb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2"/>
              </a:rPr>
              <a:t>NYSE_forecast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da8cb6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da8cb6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2"/>
              </a:rPr>
              <a:t>NYSE_forecast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58a5b3b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58a5b3b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hlinkClick r:id="rId2"/>
              </a:rPr>
              <a:t>NYSE_forecast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34775" y="567200"/>
            <a:ext cx="7863600" cy="1121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1C262F"/>
                </a:highlight>
                <a:latin typeface="Open Sans"/>
                <a:ea typeface="Open Sans"/>
                <a:cs typeface="Open Sans"/>
                <a:sym typeface="Open Sans"/>
              </a:rPr>
              <a:t>Analyze NYSE Data</a:t>
            </a:r>
            <a:endParaRPr b="1" sz="2800">
              <a:solidFill>
                <a:srgbClr val="FFFFFF"/>
              </a:solidFill>
              <a:highlight>
                <a:srgbClr val="1C262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15250" y="2217250"/>
            <a:ext cx="7618500" cy="261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Project 2 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Business Analyst Nanodegree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2 year forecast model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Using </a:t>
            </a:r>
            <a:r>
              <a:rPr b="1" lang="en" sz="2400">
                <a:solidFill>
                  <a:schemeClr val="dk1"/>
                </a:solidFill>
              </a:rPr>
              <a:t>NYSE Dataset &amp; Dynamic dashboards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To create forecast models for</a:t>
            </a:r>
            <a:endParaRPr b="1" sz="24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 IBM and Amazon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 rot="10800000">
            <a:off x="1134425" y="1971953"/>
            <a:ext cx="1263300" cy="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847550" y="4694600"/>
            <a:ext cx="296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Mean_total_revenue of Amazon GICS_sector/sub_industry  compani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6525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069750" y="1611375"/>
            <a:ext cx="10743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8577625" y="4589650"/>
            <a:ext cx="34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Mean_total_revenue of IBM GICS_sector/sub_industry companies for 4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5025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77625" y="4589700"/>
            <a:ext cx="345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AMZN_strong, AMZN_base and AMZN_weak Scenari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526600" y="1295550"/>
            <a:ext cx="1767900" cy="127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Standard Deviation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>
                <a:solidFill>
                  <a:srgbClr val="4A86E8"/>
                </a:solidFill>
              </a:rPr>
              <a:t>62,932,426,046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>
                <a:solidFill>
                  <a:srgbClr val="FF0000"/>
                </a:solidFill>
              </a:rPr>
              <a:t>55,023,967,755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>
                <a:solidFill>
                  <a:srgbClr val="BF9000"/>
                </a:solidFill>
              </a:rPr>
              <a:t>47,726,977,384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 flipH="1">
            <a:off x="7526600" y="2681300"/>
            <a:ext cx="1767900" cy="109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Range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</a:t>
            </a:r>
            <a:r>
              <a:rPr b="1" lang="en">
                <a:solidFill>
                  <a:srgbClr val="4A86E8"/>
                </a:solidFill>
              </a:rPr>
              <a:t>167,269,508,968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</a:t>
            </a:r>
            <a:r>
              <a:rPr b="1" lang="en">
                <a:solidFill>
                  <a:srgbClr val="FF0000"/>
                </a:solidFill>
              </a:rPr>
              <a:t>145,170,038,811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</a:t>
            </a:r>
            <a:r>
              <a:rPr b="1" lang="en">
                <a:solidFill>
                  <a:srgbClr val="BF9000"/>
                </a:solidFill>
              </a:rPr>
              <a:t>124,017,031,455</a:t>
            </a:r>
            <a:endParaRPr b="1"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78" name="Google Shape;78;p16"/>
          <p:cNvSpPr txBox="1"/>
          <p:nvPr/>
        </p:nvSpPr>
        <p:spPr>
          <a:xfrm>
            <a:off x="8215550" y="4424675"/>
            <a:ext cx="39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 title="IBM_strong, IBM_base and IBM_weak Scenari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850"/>
            <a:ext cx="782538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7541225" y="1972350"/>
            <a:ext cx="1701600" cy="119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Standard Deviation</a:t>
            </a:r>
            <a:endParaRPr b="1"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>
                <a:solidFill>
                  <a:srgbClr val="4A86E8"/>
                </a:solidFill>
              </a:rPr>
              <a:t>12,588,207,038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>
                <a:solidFill>
                  <a:srgbClr val="FF0000"/>
                </a:solidFill>
              </a:rPr>
              <a:t>15,514,021,278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>
                <a:solidFill>
                  <a:srgbClr val="BF9000"/>
                </a:solidFill>
              </a:rPr>
              <a:t>18,529,332,458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541225" y="3171150"/>
            <a:ext cx="1766100" cy="1108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Range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>
                <a:solidFill>
                  <a:srgbClr val="4A86E8"/>
                </a:solidFill>
              </a:rPr>
              <a:t>30,479,373,359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>
                <a:solidFill>
                  <a:srgbClr val="FF0000"/>
                </a:solidFill>
              </a:rPr>
              <a:t>39,444,774,574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r>
              <a:rPr lang="en">
                <a:solidFill>
                  <a:srgbClr val="BF9000"/>
                </a:solidFill>
              </a:rPr>
              <a:t>47,879,795,182</a:t>
            </a:r>
            <a:endParaRPr>
              <a:solidFill>
                <a:srgbClr val="BF9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86" name="Google Shape;86;p17"/>
          <p:cNvSpPr txBox="1"/>
          <p:nvPr/>
        </p:nvSpPr>
        <p:spPr>
          <a:xfrm>
            <a:off x="8067775" y="4574650"/>
            <a:ext cx="405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 title="Chart"/>
          <p:cNvPicPr preferRelativeResize="0"/>
          <p:nvPr/>
        </p:nvPicPr>
        <p:blipFill rotWithShape="1">
          <a:blip r:embed="rId3">
            <a:alphaModFix/>
          </a:blip>
          <a:srcRect b="0" l="550" r="-550" t="0"/>
          <a:stretch/>
        </p:blipFill>
        <p:spPr>
          <a:xfrm>
            <a:off x="-54875" y="206075"/>
            <a:ext cx="9465348" cy="54667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7522575" y="2384875"/>
            <a:ext cx="13665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IBM_median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$87,267,000,000</a:t>
            </a:r>
            <a:endParaRPr sz="1500"/>
          </a:p>
        </p:txBody>
      </p:sp>
      <p:sp>
        <p:nvSpPr>
          <p:cNvPr id="93" name="Google Shape;93;p18"/>
          <p:cNvSpPr txBox="1"/>
          <p:nvPr/>
        </p:nvSpPr>
        <p:spPr>
          <a:xfrm>
            <a:off x="5504450" y="2333275"/>
            <a:ext cx="15081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AMZN_median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$121,496,500,000</a:t>
            </a:r>
            <a:endParaRPr sz="1500"/>
          </a:p>
        </p:txBody>
      </p:sp>
      <p:sp>
        <p:nvSpPr>
          <p:cNvPr id="94" name="Google Shape;94;p18"/>
          <p:cNvSpPr txBox="1"/>
          <p:nvPr/>
        </p:nvSpPr>
        <p:spPr>
          <a:xfrm>
            <a:off x="5504450" y="1250275"/>
            <a:ext cx="1366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AMZN_stdev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$55,023,967,755</a:t>
            </a:r>
            <a:endParaRPr b="1" sz="1300" u="sng"/>
          </a:p>
        </p:txBody>
      </p:sp>
      <p:sp>
        <p:nvSpPr>
          <p:cNvPr id="95" name="Google Shape;95;p18"/>
          <p:cNvSpPr txBox="1"/>
          <p:nvPr/>
        </p:nvSpPr>
        <p:spPr>
          <a:xfrm>
            <a:off x="7522575" y="1250275"/>
            <a:ext cx="1366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IBM_stdev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$15,514,021,278</a:t>
            </a:r>
            <a:endParaRPr b="1"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</p:txBody>
      </p:sp>
      <p:sp>
        <p:nvSpPr>
          <p:cNvPr id="96" name="Google Shape;96;p18"/>
          <p:cNvSpPr txBox="1"/>
          <p:nvPr/>
        </p:nvSpPr>
        <p:spPr>
          <a:xfrm>
            <a:off x="5517350" y="1791775"/>
            <a:ext cx="1366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AMZN_mean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$133,145,352,678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22575" y="1791775"/>
            <a:ext cx="1366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IBM_mean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$85,201,593,459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8472650" y="4784575"/>
            <a:ext cx="4164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46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823100" y="1247425"/>
            <a:ext cx="17490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IBM_Stdev</a:t>
            </a:r>
            <a:endParaRPr b="1" sz="11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A86E8"/>
                </a:solidFill>
              </a:rPr>
              <a:t>$12,588,207,038 </a:t>
            </a:r>
            <a:r>
              <a:rPr b="1" lang="en" sz="1100">
                <a:solidFill>
                  <a:srgbClr val="4A86E8"/>
                </a:solidFill>
              </a:rPr>
              <a:t>Strong</a:t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$15,514,021,278 Base</a:t>
            </a:r>
            <a:r>
              <a:rPr b="1" lang="en" sz="1100"/>
              <a:t>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F9000"/>
                </a:solidFill>
              </a:rPr>
              <a:t>$18,529,332,458 Weak</a:t>
            </a:r>
            <a:endParaRPr b="1" sz="1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168800" y="706925"/>
            <a:ext cx="17490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AMZN_Stdev</a:t>
            </a:r>
            <a:endParaRPr b="1" sz="1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A86E8"/>
                </a:solidFill>
              </a:rPr>
              <a:t>$62,932,426,046 Strong</a:t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$55,023,967,755 Base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F9000"/>
                </a:solidFill>
              </a:rPr>
              <a:t>$47,726,977,384 Weak</a:t>
            </a:r>
            <a:endParaRPr b="1" sz="1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436825" y="1570625"/>
            <a:ext cx="139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IBM_median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$87,267,000,000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7701750" y="1042025"/>
            <a:ext cx="1467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AMZN_median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$121,496,500,000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502550" y="3145325"/>
            <a:ext cx="127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344250" y="3196900"/>
            <a:ext cx="127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8187750" y="4694625"/>
            <a:ext cx="495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414425" y="3196900"/>
            <a:ext cx="3498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Ranges</a:t>
            </a:r>
            <a:endParaRPr b="1" sz="1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$</a:t>
            </a:r>
            <a:r>
              <a:rPr b="1" lang="en" sz="1100">
                <a:solidFill>
                  <a:srgbClr val="4A86E8"/>
                </a:solidFill>
              </a:rPr>
              <a:t>30,479,373,359 </a:t>
            </a:r>
            <a:r>
              <a:rPr b="1" lang="en" sz="1100">
                <a:solidFill>
                  <a:schemeClr val="dk1"/>
                </a:solidFill>
              </a:rPr>
              <a:t>$</a:t>
            </a:r>
            <a:r>
              <a:rPr b="1" lang="en" sz="1100">
                <a:solidFill>
                  <a:srgbClr val="FF0000"/>
                </a:solidFill>
              </a:rPr>
              <a:t>39,444,774,574 </a:t>
            </a:r>
            <a:r>
              <a:rPr b="1" lang="en" sz="1100">
                <a:solidFill>
                  <a:schemeClr val="dk1"/>
                </a:solidFill>
              </a:rPr>
              <a:t>$</a:t>
            </a:r>
            <a:r>
              <a:rPr b="1" lang="en" sz="1100">
                <a:solidFill>
                  <a:srgbClr val="BF9000"/>
                </a:solidFill>
              </a:rPr>
              <a:t>47,879,795,182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 u="sng"/>
          </a:p>
        </p:txBody>
      </p:sp>
      <p:sp>
        <p:nvSpPr>
          <p:cNvPr id="112" name="Google Shape;112;p19"/>
          <p:cNvSpPr txBox="1"/>
          <p:nvPr/>
        </p:nvSpPr>
        <p:spPr>
          <a:xfrm>
            <a:off x="5460450" y="3045075"/>
            <a:ext cx="37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Ranges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$</a:t>
            </a:r>
            <a:r>
              <a:rPr b="1" lang="en" sz="1100">
                <a:solidFill>
                  <a:srgbClr val="4A86E8"/>
                </a:solidFill>
              </a:rPr>
              <a:t>167,269,508,968 </a:t>
            </a:r>
            <a:r>
              <a:rPr b="1" lang="en" sz="1100">
                <a:solidFill>
                  <a:schemeClr val="dk1"/>
                </a:solidFill>
              </a:rPr>
              <a:t>$</a:t>
            </a:r>
            <a:r>
              <a:rPr b="1" lang="en" sz="1100">
                <a:solidFill>
                  <a:srgbClr val="FF0000"/>
                </a:solidFill>
              </a:rPr>
              <a:t>145,170,038,811 </a:t>
            </a:r>
            <a:r>
              <a:rPr b="1" lang="en" sz="1100">
                <a:solidFill>
                  <a:schemeClr val="dk1"/>
                </a:solidFill>
              </a:rPr>
              <a:t>$</a:t>
            </a:r>
            <a:r>
              <a:rPr b="1" lang="en" sz="1100">
                <a:solidFill>
                  <a:srgbClr val="BF9000"/>
                </a:solidFill>
              </a:rPr>
              <a:t>124,017,031,455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-30450" y="0"/>
            <a:ext cx="9204900" cy="514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Conclusions: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b="1" lang="en"/>
              <a:t>Slides 2 &amp; 3:</a:t>
            </a:r>
            <a:r>
              <a:rPr lang="en"/>
              <a:t> </a:t>
            </a:r>
            <a:r>
              <a:rPr b="1" i="1" lang="en" u="sng"/>
              <a:t>Pie Charts</a:t>
            </a:r>
            <a:r>
              <a:rPr lang="en"/>
              <a:t> </a:t>
            </a:r>
            <a:r>
              <a:rPr lang="en"/>
              <a:t>Both </a:t>
            </a:r>
            <a:r>
              <a:rPr b="1" lang="en"/>
              <a:t>IBM</a:t>
            </a:r>
            <a:r>
              <a:rPr lang="en"/>
              <a:t> and </a:t>
            </a:r>
            <a:r>
              <a:rPr b="1" lang="en"/>
              <a:t>Amazon</a:t>
            </a:r>
            <a:r>
              <a:rPr lang="en"/>
              <a:t> have the largest share of their GICS_sector and GICS_sub-industry market categories. </a:t>
            </a:r>
            <a:r>
              <a:rPr b="1" lang="en"/>
              <a:t>IBM</a:t>
            </a:r>
            <a:r>
              <a:rPr lang="en"/>
              <a:t> </a:t>
            </a:r>
            <a:r>
              <a:rPr b="1" lang="en">
                <a:solidFill>
                  <a:srgbClr val="0B5394"/>
                </a:solidFill>
              </a:rPr>
              <a:t>75%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/>
              <a:t>of </a:t>
            </a:r>
            <a:r>
              <a:rPr b="1" i="1" lang="en"/>
              <a:t>Information Technology/IT Consulting &amp; Other Services.</a:t>
            </a:r>
            <a:r>
              <a:rPr lang="en"/>
              <a:t>  </a:t>
            </a:r>
            <a:r>
              <a:rPr b="1" lang="en"/>
              <a:t>Amazon</a:t>
            </a:r>
            <a:r>
              <a:rPr b="1" lang="en"/>
              <a:t> </a:t>
            </a:r>
            <a:r>
              <a:rPr b="1" lang="en">
                <a:solidFill>
                  <a:srgbClr val="0B5394"/>
                </a:solidFill>
              </a:rPr>
              <a:t>87.1%</a:t>
            </a:r>
            <a:r>
              <a:rPr lang="en"/>
              <a:t> of </a:t>
            </a:r>
            <a:r>
              <a:rPr b="1" i="1" lang="en"/>
              <a:t>Consumer Discretionary/Internet &amp; Direct Marketing Retail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used the base scenario historical data to calculate the </a:t>
            </a:r>
            <a:r>
              <a:rPr i="1" lang="en">
                <a:solidFill>
                  <a:schemeClr val="dk1"/>
                </a:solidFill>
              </a:rPr>
              <a:t>standard deviation</a:t>
            </a:r>
            <a:r>
              <a:rPr lang="en">
                <a:solidFill>
                  <a:schemeClr val="dk1"/>
                </a:solidFill>
              </a:rPr>
              <a:t> for the Revenue_growth, Gross_margin and Operating_margin for the two companies</a:t>
            </a:r>
            <a:r>
              <a:rPr lang="en"/>
              <a:t>. Then added one </a:t>
            </a:r>
            <a:r>
              <a:rPr i="1" lang="en"/>
              <a:t>standard deviation</a:t>
            </a:r>
            <a:r>
              <a:rPr lang="en"/>
              <a:t> to the base scenario for the strong_case and subtracting one </a:t>
            </a:r>
            <a:r>
              <a:rPr i="1" lang="en"/>
              <a:t>standard deviation</a:t>
            </a:r>
            <a:r>
              <a:rPr lang="en"/>
              <a:t> for the weak_case scenarios. Repeated for the next year.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Slides 4 &amp; 5: </a:t>
            </a:r>
            <a:r>
              <a:rPr b="1" i="1" lang="en" u="sng">
                <a:solidFill>
                  <a:schemeClr val="dk1"/>
                </a:solidFill>
              </a:rPr>
              <a:t>Line Charts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The data analysis from the NYSE dataset shows a general downward trend in </a:t>
            </a:r>
            <a:r>
              <a:rPr b="1" lang="en"/>
              <a:t>IBM</a:t>
            </a:r>
            <a:r>
              <a:rPr lang="en"/>
              <a:t> for all 3 scenarios. It also shows an upward trend for </a:t>
            </a:r>
            <a:r>
              <a:rPr b="1" lang="en"/>
              <a:t>Amazon</a:t>
            </a:r>
            <a:r>
              <a:rPr lang="en"/>
              <a:t> in all 3 scenarios. The forecast for </a:t>
            </a:r>
            <a:r>
              <a:rPr b="1" lang="en"/>
              <a:t>Amazon</a:t>
            </a:r>
            <a:r>
              <a:rPr lang="en"/>
              <a:t> tends to show the same doubling of revenue trend every 2 years. While a halving of revenue for </a:t>
            </a:r>
            <a:r>
              <a:rPr b="1" lang="en"/>
              <a:t>IBM</a:t>
            </a:r>
            <a:r>
              <a:rPr lang="en"/>
              <a:t> over 6 years.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b="1" lang="en"/>
              <a:t>Slides 6 &amp; 7:</a:t>
            </a:r>
            <a:r>
              <a:rPr b="1" i="1" lang="en"/>
              <a:t> </a:t>
            </a:r>
            <a:r>
              <a:rPr b="1" i="1" lang="en" u="sng"/>
              <a:t>Candlestick Charts</a:t>
            </a:r>
            <a:r>
              <a:rPr b="1" i="1" lang="en"/>
              <a:t> </a:t>
            </a:r>
            <a:r>
              <a:rPr i="1" lang="en"/>
              <a:t>Slide 6,</a:t>
            </a:r>
            <a:r>
              <a:rPr lang="en"/>
              <a:t> shows that </a:t>
            </a:r>
            <a:r>
              <a:rPr b="1" lang="en"/>
              <a:t>Amazon</a:t>
            </a:r>
            <a:r>
              <a:rPr lang="en"/>
              <a:t> has much higher </a:t>
            </a:r>
            <a:r>
              <a:rPr i="1" lang="en"/>
              <a:t>Standard deviation</a:t>
            </a:r>
            <a:r>
              <a:rPr lang="en"/>
              <a:t> (</a:t>
            </a:r>
            <a:r>
              <a:rPr b="1" lang="en">
                <a:solidFill>
                  <a:schemeClr val="dk1"/>
                </a:solidFill>
              </a:rPr>
              <a:t>$55,023,967,755)</a:t>
            </a:r>
            <a:r>
              <a:rPr lang="en"/>
              <a:t> than </a:t>
            </a:r>
            <a:r>
              <a:rPr b="1" lang="en"/>
              <a:t>IBM (</a:t>
            </a:r>
            <a:r>
              <a:rPr b="1" lang="en">
                <a:solidFill>
                  <a:schemeClr val="dk1"/>
                </a:solidFill>
              </a:rPr>
              <a:t>$15,514,021,278</a:t>
            </a:r>
            <a:r>
              <a:rPr b="1" lang="en"/>
              <a:t>). </a:t>
            </a:r>
            <a:r>
              <a:rPr lang="en"/>
              <a:t>This could indicate</a:t>
            </a:r>
            <a:r>
              <a:rPr b="1" lang="en"/>
              <a:t> </a:t>
            </a:r>
            <a:r>
              <a:rPr lang="en"/>
              <a:t>higher investment risk while </a:t>
            </a:r>
            <a:r>
              <a:rPr b="1" lang="en"/>
              <a:t>IBM</a:t>
            </a:r>
            <a:r>
              <a:rPr lang="en"/>
              <a:t> may be more stable. </a:t>
            </a:r>
            <a:r>
              <a:rPr b="1" lang="en"/>
              <a:t>Amazon’s </a:t>
            </a:r>
            <a:r>
              <a:rPr lang="en"/>
              <a:t>total_revenue</a:t>
            </a:r>
            <a:r>
              <a:rPr b="1" lang="en"/>
              <a:t>_</a:t>
            </a:r>
            <a:r>
              <a:rPr lang="en"/>
              <a:t>mean</a:t>
            </a:r>
            <a:r>
              <a:rPr b="1" lang="en"/>
              <a:t> </a:t>
            </a:r>
            <a:r>
              <a:rPr lang="en"/>
              <a:t>is greater than its median indicating </a:t>
            </a:r>
            <a:r>
              <a:rPr i="1" lang="en"/>
              <a:t>Right skewness</a:t>
            </a:r>
            <a:r>
              <a:rPr lang="en"/>
              <a:t>.  </a:t>
            </a:r>
            <a:r>
              <a:rPr b="1" lang="en"/>
              <a:t>IBM’s </a:t>
            </a:r>
            <a:r>
              <a:rPr lang="en"/>
              <a:t>mean is less than its median indicating </a:t>
            </a:r>
            <a:r>
              <a:rPr i="1" lang="en"/>
              <a:t>Left skewness</a:t>
            </a:r>
            <a:r>
              <a:rPr lang="en"/>
              <a:t>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 Slide 7,</a:t>
            </a:r>
            <a:r>
              <a:rPr lang="en"/>
              <a:t> all 3 scenarios shows </a:t>
            </a:r>
            <a:r>
              <a:rPr b="1" lang="en"/>
              <a:t>AMZN</a:t>
            </a:r>
            <a:r>
              <a:rPr lang="en"/>
              <a:t> growing &amp; </a:t>
            </a:r>
            <a:r>
              <a:rPr b="1" lang="en"/>
              <a:t>IBM </a:t>
            </a:r>
            <a:r>
              <a:rPr lang="en"/>
              <a:t>total revenue declining over 6 years. The forecast trend shows increase spread, </a:t>
            </a:r>
            <a:r>
              <a:rPr i="1" lang="en"/>
              <a:t>Standard deviation</a:t>
            </a:r>
            <a:r>
              <a:rPr lang="en"/>
              <a:t>, for </a:t>
            </a:r>
            <a:r>
              <a:rPr b="1" lang="en"/>
              <a:t>Amazon</a:t>
            </a:r>
            <a:r>
              <a:rPr lang="en"/>
              <a:t> from weak to strong scenario.</a:t>
            </a:r>
            <a:r>
              <a:rPr b="1" lang="en"/>
              <a:t> IBM</a:t>
            </a:r>
            <a:r>
              <a:rPr lang="en"/>
              <a:t> shows decrease spread, </a:t>
            </a:r>
            <a:r>
              <a:rPr i="1" lang="en"/>
              <a:t>Standard deviation</a:t>
            </a:r>
            <a:r>
              <a:rPr lang="en"/>
              <a:t>, from weak to strong scenario. The total </a:t>
            </a:r>
            <a:r>
              <a:rPr i="1" lang="en"/>
              <a:t>Range</a:t>
            </a:r>
            <a:r>
              <a:rPr lang="en"/>
              <a:t> for each scenario shows Amazon strong case having the greatest range at </a:t>
            </a:r>
            <a:r>
              <a:rPr b="1" lang="en">
                <a:solidFill>
                  <a:schemeClr val="dk1"/>
                </a:solidFill>
              </a:rPr>
              <a:t>$</a:t>
            </a:r>
            <a:r>
              <a:rPr b="1" lang="en">
                <a:solidFill>
                  <a:srgbClr val="0000FF"/>
                </a:solidFill>
              </a:rPr>
              <a:t>167,269,508,968</a:t>
            </a:r>
            <a:r>
              <a:rPr lang="en"/>
              <a:t> of total_revenue as it increases from a weak case range of </a:t>
            </a:r>
            <a:r>
              <a:rPr b="1" lang="en">
                <a:solidFill>
                  <a:schemeClr val="dk1"/>
                </a:solidFill>
              </a:rPr>
              <a:t>$</a:t>
            </a:r>
            <a:r>
              <a:rPr b="1" lang="en">
                <a:solidFill>
                  <a:srgbClr val="BF9000"/>
                </a:solidFill>
              </a:rPr>
              <a:t>124,017,031,455</a:t>
            </a:r>
            <a:r>
              <a:rPr lang="en"/>
              <a:t>. While </a:t>
            </a:r>
            <a:r>
              <a:rPr b="1" lang="en"/>
              <a:t>IBM </a:t>
            </a:r>
            <a:r>
              <a:rPr lang="en"/>
              <a:t>has the lowest range of total revenue for the strong case </a:t>
            </a:r>
            <a:r>
              <a:rPr b="1" lang="en">
                <a:solidFill>
                  <a:schemeClr val="dk1"/>
                </a:solidFill>
              </a:rPr>
              <a:t>$</a:t>
            </a:r>
            <a:r>
              <a:rPr b="1" lang="en">
                <a:solidFill>
                  <a:srgbClr val="4A86E8"/>
                </a:solidFill>
              </a:rPr>
              <a:t>30,479,373,359</a:t>
            </a:r>
            <a:r>
              <a:rPr lang="en"/>
              <a:t> case increasing to </a:t>
            </a:r>
            <a:r>
              <a:rPr b="1" lang="en">
                <a:solidFill>
                  <a:schemeClr val="dk1"/>
                </a:solidFill>
              </a:rPr>
              <a:t>$</a:t>
            </a:r>
            <a:r>
              <a:rPr b="1" lang="en">
                <a:solidFill>
                  <a:srgbClr val="BF9000"/>
                </a:solidFill>
              </a:rPr>
              <a:t>47,879,795,182 </a:t>
            </a:r>
            <a:r>
              <a:rPr lang="en"/>
              <a:t>for the the weak case.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Overall </a:t>
            </a:r>
            <a:r>
              <a:rPr b="1" lang="en"/>
              <a:t>Amazon</a:t>
            </a:r>
            <a:r>
              <a:rPr lang="en"/>
              <a:t> is a higher risk investment but it has potential for huge returns. </a:t>
            </a:r>
            <a:r>
              <a:rPr b="1" lang="en"/>
              <a:t>IBM</a:t>
            </a:r>
            <a:r>
              <a:rPr lang="en"/>
              <a:t> is more stable for long term.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" name="Google Shape;118;p20"/>
          <p:cNvSpPr txBox="1"/>
          <p:nvPr/>
        </p:nvSpPr>
        <p:spPr>
          <a:xfrm>
            <a:off x="8217725" y="4619625"/>
            <a:ext cx="420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