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charts/chart2.xml" ContentType="application/vnd.openxmlformats-officedocument.drawingml.chart+xml"/>
  <Override PartName="/ppt/notesSlides/notesSlide5.xml" ContentType="application/vnd.openxmlformats-officedocument.presentationml.notesSlide+xml"/>
  <Override PartName="/ppt/charts/chart3.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9"/>
  </p:notesMasterIdLst>
  <p:sldIdLst>
    <p:sldId id="257" r:id="rId4"/>
    <p:sldId id="258"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2" d="100"/>
          <a:sy n="72" d="100"/>
        </p:scale>
        <p:origin x="135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notesMaster" Target="notesMasters/notesMaster1.xml"/><Relationship Id="rId14"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overlay val="0"/>
      <c:txPr>
        <a:bodyPr/>
        <a:lstStyle/>
        <a:p>
          <a:pPr>
            <a:defRPr sz="4400" b="0"/>
          </a:pPr>
          <a:endParaRPr lang="en-US"/>
        </a:p>
      </c:txPr>
    </c:title>
    <c:autoTitleDeleted val="0"/>
    <c:view3D>
      <c:rotX val="30"/>
      <c:hPercent val="50"/>
      <c:rotY val="0"/>
      <c:depthPercent val="100"/>
      <c:rAngAx val="0"/>
    </c:view3D>
    <c:floor>
      <c:thickness val="0"/>
    </c:floor>
    <c:sideWall>
      <c:thickness val="0"/>
    </c:sideWall>
    <c:backWall>
      <c:thickness val="0"/>
    </c:backWall>
    <c:plotArea>
      <c:layout>
        <c:manualLayout>
          <c:layoutTarget val="inner"/>
          <c:xMode val="edge"/>
          <c:yMode val="edge"/>
          <c:x val="1.1711726218271835E-3"/>
          <c:y val="0.16578725939722258"/>
          <c:w val="0.71714774916939061"/>
          <c:h val="0.82881511893089421"/>
        </c:manualLayout>
      </c:layout>
      <c:pie3DChart>
        <c:varyColors val="1"/>
        <c:ser>
          <c:idx val="0"/>
          <c:order val="0"/>
          <c:tx>
            <c:strRef>
              <c:f>Sheet1!$B$1</c:f>
              <c:strCache>
                <c:ptCount val="1"/>
                <c:pt idx="0">
                  <c:v>Chart Title</c:v>
                </c:pt>
              </c:strCache>
            </c:strRef>
          </c:tx>
          <c:dLbls>
            <c:numFmt formatCode="General" sourceLinked="0"/>
            <c:spPr>
              <a:noFill/>
              <a:ln>
                <a:noFill/>
              </a:ln>
              <a:effectLst/>
            </c:spPr>
            <c:txPr>
              <a:bodyPr/>
              <a:lstStyle/>
              <a:p>
                <a:pPr>
                  <a:defRPr sz="2800">
                    <a:effectLst>
                      <a:outerShdw blurRad="38100" dist="38100" dir="2700000" algn="tl">
                        <a:srgbClr val="000000">
                          <a:alpha val="43137"/>
                        </a:srgbClr>
                      </a:outerShdw>
                    </a:effectLst>
                  </a:defRPr>
                </a:pPr>
                <a:endParaRPr lang="en-US"/>
              </a:p>
            </c:txPr>
            <c:showLegendKey val="0"/>
            <c:showVal val="0"/>
            <c:showCatName val="0"/>
            <c:showSerName val="0"/>
            <c:showPercent val="1"/>
            <c:showBubbleSize val="0"/>
            <c:showLeaderLines val="1"/>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8.2000000000000011</c:v>
                </c:pt>
                <c:pt idx="1">
                  <c:v>3.2</c:v>
                </c:pt>
                <c:pt idx="2">
                  <c:v>1.4</c:v>
                </c:pt>
                <c:pt idx="3">
                  <c:v>1.2</c:v>
                </c:pt>
              </c:numCache>
            </c:numRef>
          </c:val>
          <c:extLst>
            <c:ext xmlns:c16="http://schemas.microsoft.com/office/drawing/2014/chart" uri="{C3380CC4-5D6E-409C-BE32-E72D297353CC}">
              <c16:uniqueId val="{00000000-432A-45D6-BD19-E7D9957F7F8F}"/>
            </c:ext>
          </c:extLst>
        </c:ser>
        <c:dLbls>
          <c:showLegendKey val="0"/>
          <c:showVal val="0"/>
          <c:showCatName val="0"/>
          <c:showSerName val="0"/>
          <c:showPercent val="0"/>
          <c:showBubbleSize val="0"/>
          <c:showLeaderLines val="1"/>
        </c:dLbls>
      </c:pie3DChart>
    </c:plotArea>
    <c:legend>
      <c:legendPos val="r"/>
      <c:layout>
        <c:manualLayout>
          <c:xMode val="edge"/>
          <c:yMode val="edge"/>
          <c:x val="0.71349145773956291"/>
          <c:y val="0.33069235618712822"/>
          <c:w val="0.27832858316023507"/>
          <c:h val="0.42146170730846988"/>
        </c:manualLayout>
      </c:layout>
      <c:overlay val="0"/>
      <c:txPr>
        <a:bodyPr/>
        <a:lstStyle/>
        <a:p>
          <a:pPr>
            <a:defRPr sz="3200">
              <a:effectLst>
                <a:outerShdw blurRad="38100" dist="38100" dir="2700000" algn="tl">
                  <a:srgbClr val="000000">
                    <a:alpha val="43137"/>
                  </a:srgbClr>
                </a:outerShdw>
              </a:effectLst>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Series 1</c:v>
                </c:pt>
              </c:strCache>
            </c:strRef>
          </c:tx>
          <c:spPr>
            <a:ln w="127000"/>
            <a:effectLst>
              <a:outerShdw blurRad="50800" dist="76200" dir="5400000" algn="ctr" rotWithShape="0">
                <a:srgbClr val="000000">
                  <a:alpha val="40000"/>
                </a:srgbClr>
              </a:outerShdw>
            </a:effectLst>
          </c:spPr>
          <c:marker>
            <c:symbol val="circle"/>
            <c:size val="12"/>
            <c:spPr>
              <a:effectLst>
                <a:outerShdw blurRad="50800" dist="76200" dir="5400000" algn="ctr" rotWithShape="0">
                  <a:srgbClr val="000000">
                    <a:alpha val="40000"/>
                  </a:srgbClr>
                </a:outerShdw>
              </a:effectLst>
              <a:scene3d>
                <a:camera prst="orthographicFront"/>
                <a:lightRig rig="threePt" dir="t"/>
              </a:scene3d>
              <a:sp3d>
                <a:bevelT prst="relaxedInset"/>
              </a:sp3d>
            </c:spPr>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4EE9-4644-A6F9-A724FBD39CB0}"/>
            </c:ext>
          </c:extLst>
        </c:ser>
        <c:ser>
          <c:idx val="1"/>
          <c:order val="1"/>
          <c:tx>
            <c:strRef>
              <c:f>Sheet1!$C$1</c:f>
              <c:strCache>
                <c:ptCount val="1"/>
                <c:pt idx="0">
                  <c:v>Series 2</c:v>
                </c:pt>
              </c:strCache>
            </c:strRef>
          </c:tx>
          <c:spPr>
            <a:ln w="127000"/>
            <a:effectLst>
              <a:outerShdw blurRad="50800" dist="76200" dir="5400000" algn="ctr" rotWithShape="0">
                <a:srgbClr val="000000">
                  <a:alpha val="40000"/>
                </a:srgbClr>
              </a:outerShdw>
            </a:effectLst>
          </c:spPr>
          <c:marker>
            <c:symbol val="circle"/>
            <c:size val="12"/>
            <c:spPr>
              <a:effectLst>
                <a:outerShdw blurRad="50800" dist="76200" dir="5400000" algn="ctr" rotWithShape="0">
                  <a:srgbClr val="000000">
                    <a:alpha val="40000"/>
                  </a:srgbClr>
                </a:outerShdw>
              </a:effectLst>
              <a:scene3d>
                <a:camera prst="orthographicFront"/>
                <a:lightRig rig="threePt" dir="t"/>
              </a:scene3d>
              <a:sp3d>
                <a:bevelT prst="relaxedInset"/>
              </a:sp3d>
            </c:spPr>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4EE9-4644-A6F9-A724FBD39CB0}"/>
            </c:ext>
          </c:extLst>
        </c:ser>
        <c:ser>
          <c:idx val="2"/>
          <c:order val="2"/>
          <c:tx>
            <c:strRef>
              <c:f>Sheet1!$D$1</c:f>
              <c:strCache>
                <c:ptCount val="1"/>
                <c:pt idx="0">
                  <c:v>Series 3</c:v>
                </c:pt>
              </c:strCache>
            </c:strRef>
          </c:tx>
          <c:spPr>
            <a:ln w="127000"/>
            <a:effectLst>
              <a:outerShdw blurRad="50800" dist="76200" dir="5400000" algn="ctr" rotWithShape="0">
                <a:srgbClr val="000000">
                  <a:alpha val="40000"/>
                </a:srgbClr>
              </a:outerShdw>
            </a:effectLst>
          </c:spPr>
          <c:marker>
            <c:symbol val="circle"/>
            <c:size val="12"/>
            <c:spPr>
              <a:effectLst>
                <a:outerShdw blurRad="50800" dist="76200" dir="5400000" algn="ctr" rotWithShape="0">
                  <a:srgbClr val="000000">
                    <a:alpha val="40000"/>
                  </a:srgbClr>
                </a:outerShdw>
              </a:effectLst>
              <a:scene3d>
                <a:camera prst="orthographicFront"/>
                <a:lightRig rig="threePt" dir="t"/>
              </a:scene3d>
              <a:sp3d>
                <a:bevelT prst="relaxedInset"/>
              </a:sp3d>
            </c:spPr>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4EE9-4644-A6F9-A724FBD39CB0}"/>
            </c:ext>
          </c:extLst>
        </c:ser>
        <c:ser>
          <c:idx val="3"/>
          <c:order val="3"/>
          <c:tx>
            <c:strRef>
              <c:f>Sheet1!$E$1</c:f>
              <c:strCache>
                <c:ptCount val="1"/>
                <c:pt idx="0">
                  <c:v>Series 4</c:v>
                </c:pt>
              </c:strCache>
            </c:strRef>
          </c:tx>
          <c:spPr>
            <a:ln w="127000"/>
            <a:effectLst>
              <a:outerShdw blurRad="50800" dist="76200" dir="5400000" algn="ctr" rotWithShape="0">
                <a:srgbClr val="000000">
                  <a:alpha val="40000"/>
                </a:srgbClr>
              </a:outerShdw>
            </a:effectLst>
          </c:spPr>
          <c:marker>
            <c:symbol val="circle"/>
            <c:size val="12"/>
            <c:spPr>
              <a:effectLst>
                <a:outerShdw blurRad="50800" dist="76200" dir="5400000" algn="ctr" rotWithShape="0">
                  <a:srgbClr val="000000">
                    <a:alpha val="40000"/>
                  </a:srgbClr>
                </a:outerShdw>
              </a:effectLst>
              <a:scene3d>
                <a:camera prst="orthographicFront"/>
                <a:lightRig rig="threePt" dir="t"/>
              </a:scene3d>
              <a:sp3d>
                <a:bevelT prst="relaxedInset"/>
              </a:sp3d>
            </c:spPr>
          </c:marker>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1</c:v>
                </c:pt>
                <c:pt idx="1">
                  <c:v>3</c:v>
                </c:pt>
                <c:pt idx="2">
                  <c:v>5</c:v>
                </c:pt>
                <c:pt idx="3">
                  <c:v>5.5</c:v>
                </c:pt>
              </c:numCache>
            </c:numRef>
          </c:val>
          <c:smooth val="0"/>
          <c:extLst>
            <c:ext xmlns:c16="http://schemas.microsoft.com/office/drawing/2014/chart" uri="{C3380CC4-5D6E-409C-BE32-E72D297353CC}">
              <c16:uniqueId val="{00000003-4EE9-4644-A6F9-A724FBD39CB0}"/>
            </c:ext>
          </c:extLst>
        </c:ser>
        <c:dLbls>
          <c:showLegendKey val="0"/>
          <c:showVal val="0"/>
          <c:showCatName val="0"/>
          <c:showSerName val="0"/>
          <c:showPercent val="0"/>
          <c:showBubbleSize val="0"/>
        </c:dLbls>
        <c:marker val="1"/>
        <c:smooth val="0"/>
        <c:axId val="138967336"/>
        <c:axId val="138967728"/>
      </c:lineChart>
      <c:catAx>
        <c:axId val="138967336"/>
        <c:scaling>
          <c:orientation val="minMax"/>
        </c:scaling>
        <c:delete val="0"/>
        <c:axPos val="b"/>
        <c:numFmt formatCode="General" sourceLinked="0"/>
        <c:majorTickMark val="out"/>
        <c:minorTickMark val="none"/>
        <c:tickLblPos val="nextTo"/>
        <c:spPr>
          <a:ln>
            <a:solidFill>
              <a:schemeClr val="bg2"/>
            </a:solidFill>
          </a:ln>
        </c:spPr>
        <c:txPr>
          <a:bodyPr/>
          <a:lstStyle/>
          <a:p>
            <a:pPr>
              <a:defRPr sz="2400">
                <a:effectLst>
                  <a:outerShdw blurRad="38100" dist="38100" dir="2700000" algn="tl">
                    <a:srgbClr val="000000">
                      <a:alpha val="43137"/>
                    </a:srgbClr>
                  </a:outerShdw>
                </a:effectLst>
              </a:defRPr>
            </a:pPr>
            <a:endParaRPr lang="en-US"/>
          </a:p>
        </c:txPr>
        <c:crossAx val="138967728"/>
        <c:crosses val="autoZero"/>
        <c:auto val="1"/>
        <c:lblAlgn val="ctr"/>
        <c:lblOffset val="100"/>
        <c:noMultiLvlLbl val="0"/>
      </c:catAx>
      <c:valAx>
        <c:axId val="138967728"/>
        <c:scaling>
          <c:orientation val="minMax"/>
        </c:scaling>
        <c:delete val="0"/>
        <c:axPos val="l"/>
        <c:majorGridlines>
          <c:spPr>
            <a:ln>
              <a:solidFill>
                <a:schemeClr val="bg2"/>
              </a:solidFill>
            </a:ln>
          </c:spPr>
        </c:majorGridlines>
        <c:numFmt formatCode="General" sourceLinked="1"/>
        <c:majorTickMark val="out"/>
        <c:minorTickMark val="none"/>
        <c:tickLblPos val="nextTo"/>
        <c:spPr>
          <a:ln>
            <a:solidFill>
              <a:schemeClr val="bg2"/>
            </a:solidFill>
          </a:ln>
        </c:spPr>
        <c:txPr>
          <a:bodyPr/>
          <a:lstStyle/>
          <a:p>
            <a:pPr>
              <a:defRPr sz="2800">
                <a:effectLst>
                  <a:outerShdw blurRad="38100" dist="38100" dir="2700000" algn="tl">
                    <a:srgbClr val="000000">
                      <a:alpha val="43137"/>
                    </a:srgbClr>
                  </a:outerShdw>
                </a:effectLst>
              </a:defRPr>
            </a:pPr>
            <a:endParaRPr lang="en-US"/>
          </a:p>
        </c:txPr>
        <c:crossAx val="138967336"/>
        <c:crosses val="autoZero"/>
        <c:crossBetween val="between"/>
      </c:valAx>
      <c:spPr>
        <a:gradFill>
          <a:gsLst>
            <a:gs pos="0">
              <a:srgbClr val="000000">
                <a:alpha val="0"/>
              </a:srgbClr>
            </a:gs>
            <a:gs pos="50000">
              <a:srgbClr val="000000">
                <a:alpha val="9000"/>
              </a:srgbClr>
            </a:gs>
            <a:gs pos="100000">
              <a:srgbClr val="000000">
                <a:alpha val="85000"/>
              </a:srgbClr>
            </a:gs>
          </a:gsLst>
          <a:lin ang="5400000" scaled="0"/>
        </a:gradFill>
        <a:ln>
          <a:solidFill>
            <a:schemeClr val="bg2"/>
          </a:solidFill>
        </a:ln>
      </c:spPr>
    </c:plotArea>
    <c:legend>
      <c:legendPos val="r"/>
      <c:overlay val="0"/>
      <c:txPr>
        <a:bodyPr/>
        <a:lstStyle/>
        <a:p>
          <a:pPr>
            <a:defRPr sz="2800">
              <a:effectLst>
                <a:outerShdw blurRad="38100" dist="38100" dir="2700000" algn="tl">
                  <a:srgbClr val="000000">
                    <a:alpha val="43137"/>
                  </a:srgbClr>
                </a:outerShdw>
              </a:effectLst>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0"/>
    <c:plotArea>
      <c:layout/>
      <c:areaChart>
        <c:grouping val="stacked"/>
        <c:varyColors val="0"/>
        <c:ser>
          <c:idx val="0"/>
          <c:order val="0"/>
          <c:tx>
            <c:strRef>
              <c:f>Sheet1!$B$1</c:f>
              <c:strCache>
                <c:ptCount val="1"/>
                <c:pt idx="0">
                  <c:v>Series 1</c:v>
                </c:pt>
              </c:strCache>
            </c:strRef>
          </c:tx>
          <c:spPr>
            <a:scene3d>
              <a:camera prst="orthographicFront"/>
              <a:lightRig rig="glow" dir="t">
                <a:rot lat="0" lon="0" rev="5400000"/>
              </a:lightRig>
            </a:scene3d>
            <a:sp3d prstMaterial="flat">
              <a:bevelT/>
              <a:contourClr>
                <a:srgbClr val="000000"/>
              </a:contourClr>
            </a:sp3d>
          </c:spP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5D3-4066-87F1-0D443B39F796}"/>
            </c:ext>
          </c:extLst>
        </c:ser>
        <c:ser>
          <c:idx val="1"/>
          <c:order val="1"/>
          <c:tx>
            <c:strRef>
              <c:f>Sheet1!$C$1</c:f>
              <c:strCache>
                <c:ptCount val="1"/>
                <c:pt idx="0">
                  <c:v>Series 2</c:v>
                </c:pt>
              </c:strCache>
            </c:strRef>
          </c:tx>
          <c:spPr>
            <a:scene3d>
              <a:camera prst="orthographicFront"/>
              <a:lightRig rig="glow" dir="t">
                <a:rot lat="0" lon="0" rev="5400000"/>
              </a:lightRig>
            </a:scene3d>
            <a:sp3d prstMaterial="flat">
              <a:bevelT/>
              <a:contourClr>
                <a:srgbClr val="000000"/>
              </a:contourClr>
            </a:sp3d>
          </c:spP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5D3-4066-87F1-0D443B39F796}"/>
            </c:ext>
          </c:extLst>
        </c:ser>
        <c:ser>
          <c:idx val="2"/>
          <c:order val="2"/>
          <c:tx>
            <c:strRef>
              <c:f>Sheet1!$D$1</c:f>
              <c:strCache>
                <c:ptCount val="1"/>
                <c:pt idx="0">
                  <c:v>Series 3</c:v>
                </c:pt>
              </c:strCache>
            </c:strRef>
          </c:tx>
          <c:spPr>
            <a:scene3d>
              <a:camera prst="orthographicFront"/>
              <a:lightRig rig="glow" dir="t">
                <a:rot lat="0" lon="0" rev="5400000"/>
              </a:lightRig>
            </a:scene3d>
            <a:sp3d prstMaterial="flat">
              <a:bevelT/>
              <a:contourClr>
                <a:srgbClr val="000000"/>
              </a:contourClr>
            </a:sp3d>
          </c:spP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5D3-4066-87F1-0D443B39F796}"/>
            </c:ext>
          </c:extLst>
        </c:ser>
        <c:dLbls>
          <c:showLegendKey val="0"/>
          <c:showVal val="0"/>
          <c:showCatName val="0"/>
          <c:showSerName val="0"/>
          <c:showPercent val="0"/>
          <c:showBubbleSize val="0"/>
        </c:dLbls>
        <c:axId val="138968512"/>
        <c:axId val="138968904"/>
      </c:areaChart>
      <c:catAx>
        <c:axId val="138968512"/>
        <c:scaling>
          <c:orientation val="minMax"/>
        </c:scaling>
        <c:delete val="0"/>
        <c:axPos val="b"/>
        <c:numFmt formatCode="General" sourceLinked="0"/>
        <c:majorTickMark val="out"/>
        <c:minorTickMark val="none"/>
        <c:tickLblPos val="nextTo"/>
        <c:spPr>
          <a:ln>
            <a:solidFill>
              <a:schemeClr val="bg2"/>
            </a:solidFill>
          </a:ln>
        </c:spPr>
        <c:txPr>
          <a:bodyPr/>
          <a:lstStyle/>
          <a:p>
            <a:pPr>
              <a:defRPr sz="2400">
                <a:effectLst>
                  <a:outerShdw blurRad="38100" dist="38100" dir="2700000" algn="tl">
                    <a:srgbClr val="000000">
                      <a:alpha val="43137"/>
                    </a:srgbClr>
                  </a:outerShdw>
                </a:effectLst>
              </a:defRPr>
            </a:pPr>
            <a:endParaRPr lang="en-US"/>
          </a:p>
        </c:txPr>
        <c:crossAx val="138968904"/>
        <c:crosses val="autoZero"/>
        <c:auto val="1"/>
        <c:lblAlgn val="ctr"/>
        <c:lblOffset val="100"/>
        <c:noMultiLvlLbl val="0"/>
      </c:catAx>
      <c:valAx>
        <c:axId val="138968904"/>
        <c:scaling>
          <c:orientation val="minMax"/>
        </c:scaling>
        <c:delete val="0"/>
        <c:axPos val="l"/>
        <c:majorGridlines>
          <c:spPr>
            <a:ln>
              <a:solidFill>
                <a:schemeClr val="bg2"/>
              </a:solidFill>
            </a:ln>
          </c:spPr>
        </c:majorGridlines>
        <c:numFmt formatCode="General" sourceLinked="1"/>
        <c:majorTickMark val="out"/>
        <c:minorTickMark val="none"/>
        <c:tickLblPos val="nextTo"/>
        <c:spPr>
          <a:ln>
            <a:solidFill>
              <a:schemeClr val="bg2"/>
            </a:solidFill>
          </a:ln>
        </c:spPr>
        <c:txPr>
          <a:bodyPr/>
          <a:lstStyle/>
          <a:p>
            <a:pPr>
              <a:defRPr sz="2400">
                <a:effectLst>
                  <a:outerShdw blurRad="38100" dist="38100" dir="2700000" algn="tl">
                    <a:srgbClr val="000000">
                      <a:alpha val="43137"/>
                    </a:srgbClr>
                  </a:outerShdw>
                </a:effectLst>
              </a:defRPr>
            </a:pPr>
            <a:endParaRPr lang="en-US"/>
          </a:p>
        </c:txPr>
        <c:crossAx val="138968512"/>
        <c:crosses val="autoZero"/>
        <c:crossBetween val="midCat"/>
      </c:valAx>
      <c:spPr>
        <a:gradFill>
          <a:gsLst>
            <a:gs pos="0">
              <a:srgbClr val="000000">
                <a:alpha val="81000"/>
              </a:srgbClr>
            </a:gs>
            <a:gs pos="51000">
              <a:srgbClr val="000000">
                <a:alpha val="33000"/>
              </a:srgbClr>
            </a:gs>
            <a:gs pos="100000">
              <a:srgbClr val="000000">
                <a:alpha val="0"/>
              </a:srgbClr>
            </a:gs>
          </a:gsLst>
          <a:lin ang="16200000" scaled="0"/>
        </a:gradFill>
      </c:spPr>
    </c:plotArea>
    <c:legend>
      <c:legendPos val="r"/>
      <c:layout>
        <c:manualLayout>
          <c:xMode val="edge"/>
          <c:yMode val="edge"/>
          <c:x val="0.74670724215484086"/>
          <c:y val="0.33972823971405119"/>
          <c:w val="0.24759475150803728"/>
          <c:h val="0.31658704122168713"/>
        </c:manualLayout>
      </c:layout>
      <c:overlay val="0"/>
      <c:txPr>
        <a:bodyPr/>
        <a:lstStyle/>
        <a:p>
          <a:pPr>
            <a:defRPr sz="2800">
              <a:effectLst>
                <a:outerShdw blurRad="38100" dist="38100" dir="2700000" algn="tl">
                  <a:srgbClr val="000000">
                    <a:alpha val="43137"/>
                  </a:srgbClr>
                </a:outerShdw>
              </a:effectLst>
            </a:defRPr>
          </a:pPr>
          <a:endParaRPr lang="en-US"/>
        </a:p>
      </c:txPr>
    </c:legend>
    <c:plotVisOnly val="1"/>
    <c:dispBlanksAs val="zero"/>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566858-6533-47C5-A008-48B7E0B61016}" type="datetimeFigureOut">
              <a:rPr lang="en-US" smtClean="0"/>
              <a:t>10/8/2017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55B13B-AB11-4E77-BAA8-F3086792A40E}" type="slidenum">
              <a:rPr lang="en-US" smtClean="0"/>
              <a:t>‹#›</a:t>
            </a:fld>
            <a:endParaRPr lang="en-US"/>
          </a:p>
        </p:txBody>
      </p:sp>
    </p:spTree>
    <p:extLst>
      <p:ext uri="{BB962C8B-B14F-4D97-AF65-F5344CB8AC3E}">
        <p14:creationId xmlns:p14="http://schemas.microsoft.com/office/powerpoint/2010/main" val="3595518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10/8/2017 11:45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3238467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10/8/2017 11:45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2418781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10/8/2017 11:45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extLst>
      <p:ext uri="{BB962C8B-B14F-4D97-AF65-F5344CB8AC3E}">
        <p14:creationId xmlns:p14="http://schemas.microsoft.com/office/powerpoint/2010/main" val="296095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3256678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823795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23887" y="2971800"/>
            <a:ext cx="8291513" cy="3657600"/>
          </a:xfrm>
        </p:spPr>
        <p:txBody>
          <a:bodyPr>
            <a:normAutofit fontScale="85000" lnSpcReduction="10000"/>
          </a:bodyPr>
          <a:lstStyle/>
          <a:p>
            <a:pPr marL="457200" indent="-457200">
              <a:buFont typeface="Arial" panose="020B0604020202020204" pitchFamily="34" charset="0"/>
              <a:buChar char="•"/>
            </a:pPr>
            <a:r>
              <a:rPr lang="en-US" dirty="0"/>
              <a:t>Initially the water of the river is in catchments area.</a:t>
            </a:r>
          </a:p>
          <a:p>
            <a:pPr marL="457200" indent="-457200">
              <a:buFont typeface="Arial" panose="020B0604020202020204" pitchFamily="34" charset="0"/>
              <a:buChar char="•"/>
            </a:pPr>
            <a:r>
              <a:rPr lang="en-US" dirty="0"/>
              <a:t>From catchments area the water flows to the dam.</a:t>
            </a:r>
          </a:p>
          <a:p>
            <a:pPr marL="457200" indent="-457200">
              <a:buFont typeface="Arial" panose="020B0604020202020204" pitchFamily="34" charset="0"/>
              <a:buChar char="•"/>
            </a:pPr>
            <a:r>
              <a:rPr lang="en-US" dirty="0"/>
              <a:t>At the dam the water gets accumulated. Thus the potential energy of the water increases due to the height of the dam.</a:t>
            </a:r>
          </a:p>
          <a:p>
            <a:pPr marL="457200" indent="-457200">
              <a:buFont typeface="Arial" panose="020B0604020202020204" pitchFamily="34" charset="0"/>
              <a:buChar char="•"/>
            </a:pPr>
            <a:r>
              <a:rPr lang="en-US" dirty="0"/>
              <a:t>When the gates of the dam are opened then the water moves with high kinetic energy into the penstock.</a:t>
            </a:r>
          </a:p>
          <a:p>
            <a:pPr marL="457200" indent="-457200">
              <a:buFont typeface="Arial" panose="020B0604020202020204" pitchFamily="34" charset="0"/>
              <a:buChar char="•"/>
            </a:pPr>
            <a:r>
              <a:rPr lang="en-US" dirty="0"/>
              <a:t>Through the penstock water goes to the turbine house.</a:t>
            </a:r>
          </a:p>
          <a:p>
            <a:pPr marL="457200" indent="-457200">
              <a:buFont typeface="Arial" panose="020B0604020202020204" pitchFamily="34" charset="0"/>
              <a:buChar char="•"/>
            </a:pPr>
            <a:r>
              <a:rPr lang="en-US" dirty="0"/>
              <a:t>Since the penstock makes water to flow from high attitude to low attitude. Thus the kinetic energy of the water is again raised. </a:t>
            </a:r>
          </a:p>
        </p:txBody>
      </p:sp>
      <p:sp>
        <p:nvSpPr>
          <p:cNvPr id="4" name="Title 3"/>
          <p:cNvSpPr>
            <a:spLocks noGrp="1"/>
          </p:cNvSpPr>
          <p:nvPr>
            <p:ph type="ctrTitle"/>
          </p:nvPr>
        </p:nvSpPr>
        <p:spPr>
          <a:xfrm>
            <a:off x="380205" y="228600"/>
            <a:ext cx="8382000" cy="685800"/>
          </a:xfrm>
        </p:spPr>
        <p:txBody>
          <a:bodyPr/>
          <a:lstStyle/>
          <a:p>
            <a:r>
              <a:rPr lang="en-US" dirty="0">
                <a:latin typeface="Algerian" panose="04020705040A02060702" pitchFamily="82" charset="0"/>
              </a:rPr>
              <a:t>                 Working </a:t>
            </a:r>
          </a:p>
        </p:txBody>
      </p:sp>
      <p:sp>
        <p:nvSpPr>
          <p:cNvPr id="7" name="Title 3"/>
          <p:cNvSpPr txBox="1">
            <a:spLocks/>
          </p:cNvSpPr>
          <p:nvPr/>
        </p:nvSpPr>
        <p:spPr>
          <a:xfrm>
            <a:off x="533400" y="1828800"/>
            <a:ext cx="8382000" cy="685800"/>
          </a:xfrm>
          <a:prstGeom prst="rect">
            <a:avLst/>
          </a:prstGeom>
        </p:spPr>
        <p:txBody>
          <a:bodyPr vert="horz" wrap="square" lIns="0" tIns="0" rIns="0" bIns="0" rtlCol="0" anchor="t">
            <a:noAutofit/>
          </a:bodyPr>
          <a:lstStyle>
            <a:lvl1pPr algn="l" defTabSz="914363" rtl="0" eaLnBrk="1" latinLnBrk="0" hangingPunct="1">
              <a:lnSpc>
                <a:spcPct val="90000"/>
              </a:lnSpc>
              <a:spcBef>
                <a:spcPct val="0"/>
              </a:spcBef>
              <a:buNone/>
              <a:defRPr lang="en-US" sz="5400" b="0" kern="1200" cap="none" spc="-15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stStyle>
          <a:p>
            <a:r>
              <a:rPr lang="en-US" dirty="0">
                <a:latin typeface="Algerian" panose="04020705040A02060702" pitchFamily="82" charset="0"/>
              </a:rPr>
              <a:t>  Hydro power plants</a:t>
            </a:r>
          </a:p>
          <a:p>
            <a:r>
              <a:rPr lang="en-US" dirty="0">
                <a:latin typeface="Algerian" panose="04020705040A02060702" pitchFamily="82" charset="0"/>
              </a:rPr>
              <a:t> </a:t>
            </a:r>
          </a:p>
        </p:txBody>
      </p:sp>
      <p:sp>
        <p:nvSpPr>
          <p:cNvPr id="9" name="Title 3"/>
          <p:cNvSpPr txBox="1">
            <a:spLocks/>
          </p:cNvSpPr>
          <p:nvPr/>
        </p:nvSpPr>
        <p:spPr>
          <a:xfrm>
            <a:off x="30162" y="990600"/>
            <a:ext cx="8382000" cy="685800"/>
          </a:xfrm>
          <a:prstGeom prst="rect">
            <a:avLst/>
          </a:prstGeom>
        </p:spPr>
        <p:txBody>
          <a:bodyPr vert="horz" wrap="square" lIns="0" tIns="0" rIns="0" bIns="0" rtlCol="0" anchor="t">
            <a:noAutofit/>
          </a:bodyPr>
          <a:lstStyle>
            <a:lvl1pPr algn="l" defTabSz="914363" rtl="0" eaLnBrk="1" latinLnBrk="0" hangingPunct="1">
              <a:lnSpc>
                <a:spcPct val="90000"/>
              </a:lnSpc>
              <a:spcBef>
                <a:spcPct val="0"/>
              </a:spcBef>
              <a:buNone/>
              <a:defRPr lang="en-US" sz="5400" b="0" kern="1200" cap="none" spc="-15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stStyle>
          <a:p>
            <a:r>
              <a:rPr lang="en-US" dirty="0">
                <a:latin typeface="Algerian" panose="04020705040A02060702" pitchFamily="82" charset="0"/>
              </a:rPr>
              <a:t>                         of</a:t>
            </a:r>
          </a:p>
          <a:p>
            <a:r>
              <a:rPr lang="en-US" dirty="0">
                <a:latin typeface="Algerian" panose="04020705040A02060702" pitchFamily="82" charset="0"/>
              </a:rPr>
              <a:t> </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PowerPoint Guidelines</a:t>
            </a:r>
          </a:p>
        </p:txBody>
      </p:sp>
      <p:sp>
        <p:nvSpPr>
          <p:cNvPr id="3" name="Text Placeholder 2"/>
          <p:cNvSpPr>
            <a:spLocks noGrp="1"/>
          </p:cNvSpPr>
          <p:nvPr>
            <p:ph type="body" sz="quarter" idx="10"/>
          </p:nvPr>
        </p:nvSpPr>
        <p:spPr>
          <a:xfrm>
            <a:off x="381000" y="1411552"/>
            <a:ext cx="8382000" cy="2627048"/>
          </a:xfrm>
        </p:spPr>
        <p:txBody>
          <a:bodyPr/>
          <a:lstStyle/>
          <a:p>
            <a:r>
              <a:rPr lang="en-US" dirty="0"/>
              <a:t>Font, size, and color for text have been formatted for you in the Slide Master</a:t>
            </a:r>
          </a:p>
          <a:p>
            <a:r>
              <a:rPr lang="en-US" dirty="0"/>
              <a:t>Use the color palette shown below</a:t>
            </a:r>
          </a:p>
          <a:p>
            <a:r>
              <a:rPr lang="en-US" dirty="0"/>
              <a:t>See next slide for additional guidelines</a:t>
            </a:r>
          </a:p>
          <a:p>
            <a:r>
              <a:rPr lang="en-US" dirty="0"/>
              <a:t>Hyperlink color: </a:t>
            </a:r>
            <a:r>
              <a:rPr lang="en-US" dirty="0">
                <a:hlinkClick r:id="rId3"/>
              </a:rPr>
              <a:t>www.microsoft.com</a:t>
            </a:r>
            <a:r>
              <a:rPr lang="en-US" dirty="0"/>
              <a:t> </a:t>
            </a:r>
          </a:p>
        </p:txBody>
      </p:sp>
      <p:sp>
        <p:nvSpPr>
          <p:cNvPr id="4" name="Rounded Rectangle 3"/>
          <p:cNvSpPr/>
          <p:nvPr/>
        </p:nvSpPr>
        <p:spPr bwMode="auto">
          <a:xfrm>
            <a:off x="6216952" y="4381500"/>
            <a:ext cx="2201333" cy="882953"/>
          </a:xfrm>
          <a:prstGeom prst="roundRect">
            <a:avLst>
              <a:gd name="adj" fmla="val 9033"/>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a:solidFill>
                  <a:srgbClr val="FFFFFF"/>
                </a:solidFill>
                <a:effectLst>
                  <a:outerShdw blurRad="38100" dist="38100" dir="2700000" algn="tl">
                    <a:srgbClr val="000000">
                      <a:alpha val="43137"/>
                    </a:srgbClr>
                  </a:outerShdw>
                </a:effectLst>
              </a:rPr>
              <a:t>Sample Fill</a:t>
            </a:r>
          </a:p>
        </p:txBody>
      </p:sp>
      <p:sp>
        <p:nvSpPr>
          <p:cNvPr id="5" name="Rounded Rectangle 4"/>
          <p:cNvSpPr/>
          <p:nvPr/>
        </p:nvSpPr>
        <p:spPr bwMode="auto">
          <a:xfrm>
            <a:off x="3556000" y="4381500"/>
            <a:ext cx="2201333" cy="882953"/>
          </a:xfrm>
          <a:prstGeom prst="roundRect">
            <a:avLst>
              <a:gd name="adj" fmla="val 9033"/>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a:solidFill>
                  <a:srgbClr val="FFFFFF"/>
                </a:solidFill>
                <a:effectLst>
                  <a:outerShdw blurRad="38100" dist="38100" dir="2700000" algn="tl">
                    <a:srgbClr val="000000">
                      <a:alpha val="43137"/>
                    </a:srgbClr>
                  </a:outerShdw>
                </a:effectLst>
              </a:rPr>
              <a:t>Sample Fill</a:t>
            </a:r>
          </a:p>
        </p:txBody>
      </p:sp>
      <p:sp>
        <p:nvSpPr>
          <p:cNvPr id="6" name="Rounded Rectangle 5"/>
          <p:cNvSpPr/>
          <p:nvPr/>
        </p:nvSpPr>
        <p:spPr bwMode="auto">
          <a:xfrm>
            <a:off x="825500" y="4381500"/>
            <a:ext cx="2201333" cy="882953"/>
          </a:xfrm>
          <a:prstGeom prst="roundRect">
            <a:avLst>
              <a:gd name="adj" fmla="val 903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300" dirty="0">
                <a:solidFill>
                  <a:srgbClr val="FFFFFF"/>
                </a:solidFill>
                <a:effectLst>
                  <a:outerShdw blurRad="38100" dist="38100" dir="2700000" algn="tl">
                    <a:srgbClr val="000000">
                      <a:alpha val="43137"/>
                    </a:srgbClr>
                  </a:outerShdw>
                </a:effectLst>
              </a:rPr>
              <a:t>Sample Fill</a:t>
            </a:r>
          </a:p>
        </p:txBody>
      </p:sp>
      <p:sp>
        <p:nvSpPr>
          <p:cNvPr id="7" name="Rounded Rectangle 6"/>
          <p:cNvSpPr/>
          <p:nvPr/>
        </p:nvSpPr>
        <p:spPr bwMode="auto">
          <a:xfrm>
            <a:off x="6216952" y="5539619"/>
            <a:ext cx="2201333" cy="882953"/>
          </a:xfrm>
          <a:prstGeom prst="roundRect">
            <a:avLst>
              <a:gd name="adj" fmla="val 9033"/>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a:solidFill>
                  <a:srgbClr val="FFFFFF"/>
                </a:solidFill>
                <a:effectLst>
                  <a:outerShdw blurRad="38100" dist="38100" dir="2700000" algn="tl">
                    <a:srgbClr val="000000">
                      <a:alpha val="43137"/>
                    </a:srgbClr>
                  </a:outerShdw>
                </a:effectLst>
              </a:rPr>
              <a:t>Sample Fill</a:t>
            </a:r>
          </a:p>
        </p:txBody>
      </p:sp>
      <p:sp>
        <p:nvSpPr>
          <p:cNvPr id="8" name="Rounded Rectangle 7"/>
          <p:cNvSpPr/>
          <p:nvPr/>
        </p:nvSpPr>
        <p:spPr bwMode="auto">
          <a:xfrm>
            <a:off x="3556000" y="5539619"/>
            <a:ext cx="2201333" cy="882953"/>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a:solidFill>
                  <a:srgbClr val="FFFFFF"/>
                </a:solidFill>
                <a:effectLst>
                  <a:outerShdw blurRad="38100" dist="38100" dir="2700000" algn="tl">
                    <a:srgbClr val="000000">
                      <a:alpha val="43137"/>
                    </a:srgbClr>
                  </a:outerShdw>
                </a:effectLst>
              </a:rPr>
              <a:t>Sample Fill</a:t>
            </a:r>
          </a:p>
        </p:txBody>
      </p:sp>
      <p:sp>
        <p:nvSpPr>
          <p:cNvPr id="9" name="Rounded Rectangle 8"/>
          <p:cNvSpPr/>
          <p:nvPr/>
        </p:nvSpPr>
        <p:spPr bwMode="auto">
          <a:xfrm>
            <a:off x="825500" y="5539619"/>
            <a:ext cx="2201333" cy="882953"/>
          </a:xfrm>
          <a:prstGeom prst="roundRect">
            <a:avLst>
              <a:gd name="adj" fmla="val 9033"/>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300" dirty="0">
                <a:solidFill>
                  <a:srgbClr val="FFFFFF"/>
                </a:solidFill>
                <a:effectLst>
                  <a:outerShdw blurRad="38100" dist="38100" dir="2700000" algn="tl">
                    <a:srgbClr val="000000">
                      <a:alpha val="43137"/>
                    </a:srgbClr>
                  </a:outerShdw>
                </a:effectLst>
              </a:rPr>
              <a:t>Sample Fill</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t>Pie Chart Example</a:t>
            </a:r>
            <a:endParaRPr lang="en-US" dirty="0"/>
          </a:p>
        </p:txBody>
      </p:sp>
      <p:graphicFrame>
        <p:nvGraphicFramePr>
          <p:cNvPr id="5" name="Chart 4"/>
          <p:cNvGraphicFramePr/>
          <p:nvPr/>
        </p:nvGraphicFramePr>
        <p:xfrm>
          <a:off x="619125" y="1293813"/>
          <a:ext cx="7762875" cy="488949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Line Chart Example</a:t>
            </a:r>
            <a:endParaRPr lang="en-US" dirty="0"/>
          </a:p>
        </p:txBody>
      </p:sp>
      <p:graphicFrame>
        <p:nvGraphicFramePr>
          <p:cNvPr id="3" name="Chart 2"/>
          <p:cNvGraphicFramePr/>
          <p:nvPr/>
        </p:nvGraphicFramePr>
        <p:xfrm>
          <a:off x="347579" y="1149685"/>
          <a:ext cx="8181473" cy="524042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Area Chart Example</a:t>
            </a:r>
            <a:endParaRPr lang="en-US" dirty="0"/>
          </a:p>
        </p:txBody>
      </p:sp>
      <p:graphicFrame>
        <p:nvGraphicFramePr>
          <p:cNvPr id="3" name="Chart 2"/>
          <p:cNvGraphicFramePr/>
          <p:nvPr/>
        </p:nvGraphicFramePr>
        <p:xfrm>
          <a:off x="508000" y="1087438"/>
          <a:ext cx="7826375" cy="534193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sld>
</file>

<file path=ppt/theme/theme1.xml><?xml version="1.0" encoding="utf-8"?>
<a:theme xmlns:a="http://schemas.openxmlformats.org/drawingml/2006/main" name="Green Segoe 4-3 template-template_April-17-2007">
  <a:themeElements>
    <a:clrScheme name="Green Template-Template">
      <a:dk1>
        <a:srgbClr val="000000"/>
      </a:dk1>
      <a:lt1>
        <a:srgbClr val="FFFFFF"/>
      </a:lt1>
      <a:dk2>
        <a:srgbClr val="1F7335"/>
      </a:dk2>
      <a:lt2>
        <a:srgbClr val="C4FF89"/>
      </a:lt2>
      <a:accent1>
        <a:srgbClr val="FFC000"/>
      </a:accent1>
      <a:accent2>
        <a:srgbClr val="3497AE"/>
      </a:accent2>
      <a:accent3>
        <a:srgbClr val="DF8045"/>
      </a:accent3>
      <a:accent4>
        <a:srgbClr val="7DCC2E"/>
      </a:accent4>
      <a:accent5>
        <a:srgbClr val="FF9929"/>
      </a:accent5>
      <a:accent6>
        <a:srgbClr val="7D3DA1"/>
      </a:accent6>
      <a:hlink>
        <a:srgbClr val="F0ED7B"/>
      </a:hlink>
      <a:folHlink>
        <a:srgbClr val="F3EB4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51DED46-D66D-454A-B8B2-8EE17CF4DC1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(Green and gold texture design)</Template>
  <TotalTime>21</TotalTime>
  <Words>498</Words>
  <Application>Microsoft Office PowerPoint</Application>
  <PresentationFormat>On-screen Show (4:3)</PresentationFormat>
  <Paragraphs>40</Paragraphs>
  <Slides>5</Slides>
  <Notes>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vt:i4>
      </vt:variant>
    </vt:vector>
  </HeadingPairs>
  <TitlesOfParts>
    <vt:vector size="12" baseType="lpstr">
      <vt:lpstr>Algerian</vt:lpstr>
      <vt:lpstr>Arial</vt:lpstr>
      <vt:lpstr>Calibri</vt:lpstr>
      <vt:lpstr>Courier New</vt:lpstr>
      <vt:lpstr>Wingdings</vt:lpstr>
      <vt:lpstr>Green Segoe 4-3 template-template_April-17-2007</vt:lpstr>
      <vt:lpstr>White with Courier font for code slides</vt:lpstr>
      <vt:lpstr>                 Working </vt:lpstr>
      <vt:lpstr>PowerPoint Guidelines</vt:lpstr>
      <vt:lpstr>Pie Chart Example</vt:lpstr>
      <vt:lpstr>Line Chart Example</vt:lpstr>
      <vt:lpstr>Area Chart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Presenrj6ktation</dc:title>
  <dc:creator>admin</dc:creator>
  <cp:keywords/>
  <cp:lastModifiedBy>Udit Kumar</cp:lastModifiedBy>
  <cp:revision>6</cp:revision>
  <dcterms:created xsi:type="dcterms:W3CDTF">2015-08-14T12:55:21Z</dcterms:created>
  <dcterms:modified xsi:type="dcterms:W3CDTF">2017-10-08T06:16:06Z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TC102867489990</vt:lpwstr>
  </property>
</Properties>
</file>