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0" r:id="rId5"/>
    <p:sldId id="331" r:id="rId6"/>
    <p:sldId id="332" r:id="rId7"/>
    <p:sldId id="335" r:id="rId8"/>
    <p:sldId id="334" r:id="rId9"/>
    <p:sldId id="336" r:id="rId10"/>
    <p:sldId id="343" r:id="rId11"/>
    <p:sldId id="344" r:id="rId12"/>
    <p:sldId id="347" r:id="rId13"/>
    <p:sldId id="345" r:id="rId14"/>
    <p:sldId id="346" r:id="rId15"/>
    <p:sldId id="350" r:id="rId16"/>
    <p:sldId id="348" r:id="rId17"/>
    <p:sldId id="349" r:id="rId18"/>
    <p:sldId id="351" r:id="rId19"/>
    <p:sldId id="341" r:id="rId20"/>
    <p:sldId id="34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A7C51-4A3A-4329-9750-6C82511C263E}" v="18" dt="2025-02-17T04:51:07.365"/>
  </p1510:revLst>
</p1510:revInfo>
</file>

<file path=ppt/tableStyles.xml><?xml version="1.0" encoding="utf-8"?>
<a:tblStyleLst xmlns:a="http://schemas.openxmlformats.org/drawingml/2006/main" def="{D7AC3CCA-C797-4891-BE02-D94E43425B78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09" autoAdjust="0"/>
  </p:normalViewPr>
  <p:slideViewPr>
    <p:cSldViewPr snapToGrid="0">
      <p:cViewPr varScale="1">
        <p:scale>
          <a:sx n="98" d="100"/>
          <a:sy n="98" d="100"/>
        </p:scale>
        <p:origin x="1074" y="312"/>
      </p:cViewPr>
      <p:guideLst/>
    </p:cSldViewPr>
  </p:slideViewPr>
  <p:outlineViewPr>
    <p:cViewPr>
      <p:scale>
        <a:sx n="33" d="100"/>
        <a:sy n="33" d="100"/>
      </p:scale>
      <p:origin x="0" y="-150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Sheppard" userId="fc3e22bc6b3793e3" providerId="LiveId" clId="{2F2A7C51-4A3A-4329-9750-6C82511C263E}"/>
    <pc:docChg chg="modSld">
      <pc:chgData name="Zachary Sheppard" userId="fc3e22bc6b3793e3" providerId="LiveId" clId="{2F2A7C51-4A3A-4329-9750-6C82511C263E}" dt="2025-02-17T04:51:07.365" v="17" actId="20577"/>
      <pc:docMkLst>
        <pc:docMk/>
      </pc:docMkLst>
      <pc:sldChg chg="modSp">
        <pc:chgData name="Zachary Sheppard" userId="fc3e22bc6b3793e3" providerId="LiveId" clId="{2F2A7C51-4A3A-4329-9750-6C82511C263E}" dt="2025-02-17T04:47:09.247" v="13" actId="20577"/>
        <pc:sldMkLst>
          <pc:docMk/>
          <pc:sldMk cId="2165615611" sldId="334"/>
        </pc:sldMkLst>
        <pc:graphicFrameChg chg="mod">
          <ac:chgData name="Zachary Sheppard" userId="fc3e22bc6b3793e3" providerId="LiveId" clId="{2F2A7C51-4A3A-4329-9750-6C82511C263E}" dt="2025-02-17T04:47:09.247" v="13" actId="20577"/>
          <ac:graphicFrameMkLst>
            <pc:docMk/>
            <pc:sldMk cId="2165615611" sldId="334"/>
            <ac:graphicFrameMk id="11" creationId="{BA82893A-2798-14CE-D166-D37AEA71812B}"/>
          </ac:graphicFrameMkLst>
        </pc:graphicFrameChg>
      </pc:sldChg>
      <pc:sldChg chg="modSp">
        <pc:chgData name="Zachary Sheppard" userId="fc3e22bc6b3793e3" providerId="LiveId" clId="{2F2A7C51-4A3A-4329-9750-6C82511C263E}" dt="2025-02-17T04:47:33.699" v="15" actId="20577"/>
        <pc:sldMkLst>
          <pc:docMk/>
          <pc:sldMk cId="443985534" sldId="343"/>
        </pc:sldMkLst>
        <pc:graphicFrameChg chg="mod">
          <ac:chgData name="Zachary Sheppard" userId="fc3e22bc6b3793e3" providerId="LiveId" clId="{2F2A7C51-4A3A-4329-9750-6C82511C263E}" dt="2025-02-17T04:47:33.699" v="15" actId="20577"/>
          <ac:graphicFrameMkLst>
            <pc:docMk/>
            <pc:sldMk cId="443985534" sldId="343"/>
            <ac:graphicFrameMk id="11" creationId="{3FD04117-CD56-3156-24A7-391E5E20355B}"/>
          </ac:graphicFrameMkLst>
        </pc:graphicFrameChg>
      </pc:sldChg>
      <pc:sldChg chg="modSp">
        <pc:chgData name="Zachary Sheppard" userId="fc3e22bc6b3793e3" providerId="LiveId" clId="{2F2A7C51-4A3A-4329-9750-6C82511C263E}" dt="2025-02-17T04:51:07.365" v="17" actId="20577"/>
        <pc:sldMkLst>
          <pc:docMk/>
          <pc:sldMk cId="3655033199" sldId="348"/>
        </pc:sldMkLst>
        <pc:graphicFrameChg chg="mod">
          <ac:chgData name="Zachary Sheppard" userId="fc3e22bc6b3793e3" providerId="LiveId" clId="{2F2A7C51-4A3A-4329-9750-6C82511C263E}" dt="2025-02-17T04:51:07.365" v="17" actId="20577"/>
          <ac:graphicFrameMkLst>
            <pc:docMk/>
            <pc:sldMk cId="3655033199" sldId="348"/>
            <ac:graphicFrameMk id="11" creationId="{66AC4AAA-47F4-5850-E38B-77EA643CF1B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Ride Length by Day of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mm:ss.0;@</c:formatCode>
                <c:ptCount val="7"/>
                <c:pt idx="0">
                  <c:v>1.9110896974027933E-2</c:v>
                </c:pt>
                <c:pt idx="1">
                  <c:v>1.6058171059163642E-2</c:v>
                </c:pt>
                <c:pt idx="2">
                  <c:v>1.4270414809381838E-2</c:v>
                </c:pt>
                <c:pt idx="3">
                  <c:v>1.4724019385743073E-2</c:v>
                </c:pt>
                <c:pt idx="4">
                  <c:v>1.4432530794139468E-2</c:v>
                </c:pt>
                <c:pt idx="5">
                  <c:v>1.6034851980323322E-2</c:v>
                </c:pt>
                <c:pt idx="6">
                  <c:v>1.883348426524821E-2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Sheet1!$C$2:$C$8</c:f>
              <c:numCache>
                <c:formatCode>mm:ss.0;@</c:formatCode>
                <c:ptCount val="7"/>
                <c:pt idx="0">
                  <c:v>9.7014478291322509E-3</c:v>
                </c:pt>
                <c:pt idx="1">
                  <c:v>8.2154029029029262E-3</c:v>
                </c:pt>
                <c:pt idx="2">
                  <c:v>8.2358006273371438E-3</c:v>
                </c:pt>
                <c:pt idx="3">
                  <c:v>8.3656583291994609E-3</c:v>
                </c:pt>
                <c:pt idx="4">
                  <c:v>8.2199089393567258E-3</c:v>
                </c:pt>
                <c:pt idx="5">
                  <c:v>8.3707701844585002E-3</c:v>
                </c:pt>
                <c:pt idx="6">
                  <c:v>9.6997451584601591E-3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7A-4B79-8D3E-F4B1B16701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166384"/>
        <c:axId val="206166864"/>
      </c:barChart>
      <c:catAx>
        <c:axId val="2061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6864"/>
        <c:crosses val="autoZero"/>
        <c:auto val="1"/>
        <c:lblAlgn val="ctr"/>
        <c:lblOffset val="100"/>
        <c:noMultiLvlLbl val="0"/>
      </c:catAx>
      <c:valAx>
        <c:axId val="206166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mm:ss.0;@" sourceLinked="1"/>
        <c:majorTickMark val="none"/>
        <c:minorTickMark val="none"/>
        <c:tickLblPos val="nextTo"/>
        <c:crossAx val="20616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Rides by </a:t>
            </a:r>
            <a:r>
              <a:rPr lang="en-US"/>
              <a:t>Day of</a:t>
            </a:r>
            <a:r>
              <a:rPr lang="en-US" baseline="0"/>
              <a:t> </a:t>
            </a:r>
            <a:r>
              <a:rPr lang="en-US"/>
              <a:t>Week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265936</c:v>
                </c:pt>
                <c:pt idx="1">
                  <c:v>180396</c:v>
                </c:pt>
                <c:pt idx="2">
                  <c:v>162249</c:v>
                </c:pt>
                <c:pt idx="3">
                  <c:v>187358</c:v>
                </c:pt>
                <c:pt idx="4">
                  <c:v>183269</c:v>
                </c:pt>
                <c:pt idx="5">
                  <c:v>223136</c:v>
                </c:pt>
                <c:pt idx="6">
                  <c:v>318653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294633</c:v>
                </c:pt>
                <c:pt idx="1">
                  <c:v>394013</c:v>
                </c:pt>
                <c:pt idx="2">
                  <c:v>418187</c:v>
                </c:pt>
                <c:pt idx="3">
                  <c:v>441270</c:v>
                </c:pt>
                <c:pt idx="4">
                  <c:v>414021</c:v>
                </c:pt>
                <c:pt idx="5">
                  <c:v>378654</c:v>
                </c:pt>
                <c:pt idx="6">
                  <c:v>333933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7A-4B79-8D3E-F4B1B16701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166384"/>
        <c:axId val="206166864"/>
      </c:barChart>
      <c:catAx>
        <c:axId val="2061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6864"/>
        <c:crosses val="autoZero"/>
        <c:auto val="1"/>
        <c:lblAlgn val="ctr"/>
        <c:lblOffset val="100"/>
        <c:noMultiLvlLbl val="0"/>
      </c:catAx>
      <c:valAx>
        <c:axId val="206166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16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 Most Popular Starting Stations For Casual Riders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Adler Planetarium</c:v>
                </c:pt>
                <c:pt idx="1">
                  <c:v>Buckingham Fountain</c:v>
                </c:pt>
                <c:pt idx="2">
                  <c:v>Dusable Harbor</c:v>
                </c:pt>
                <c:pt idx="3">
                  <c:v>DuSable Lake Shore Dr &amp; Monroe St</c:v>
                </c:pt>
                <c:pt idx="4">
                  <c:v>Field Museum</c:v>
                </c:pt>
                <c:pt idx="5">
                  <c:v>Michigan Ave &amp; 8th St</c:v>
                </c:pt>
                <c:pt idx="6">
                  <c:v>Michigan Ave &amp; Oak St</c:v>
                </c:pt>
                <c:pt idx="7">
                  <c:v>Millennium Park</c:v>
                </c:pt>
                <c:pt idx="8">
                  <c:v>Shedd Aquarium</c:v>
                </c:pt>
                <c:pt idx="9">
                  <c:v>Streeter Dr &amp; Grand Ave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10052</c:v>
                </c:pt>
                <c:pt idx="1">
                  <c:v>9063</c:v>
                </c:pt>
                <c:pt idx="2">
                  <c:v>14013</c:v>
                </c:pt>
                <c:pt idx="3">
                  <c:v>27721</c:v>
                </c:pt>
                <c:pt idx="4">
                  <c:v>7824</c:v>
                </c:pt>
                <c:pt idx="5">
                  <c:v>10731</c:v>
                </c:pt>
                <c:pt idx="6">
                  <c:v>18564</c:v>
                </c:pt>
                <c:pt idx="7">
                  <c:v>17455</c:v>
                </c:pt>
                <c:pt idx="8">
                  <c:v>16767</c:v>
                </c:pt>
                <c:pt idx="9">
                  <c:v>39670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Adler Planetarium</c:v>
                </c:pt>
                <c:pt idx="1">
                  <c:v>Buckingham Fountain</c:v>
                </c:pt>
                <c:pt idx="2">
                  <c:v>Dusable Harbor</c:v>
                </c:pt>
                <c:pt idx="3">
                  <c:v>DuSable Lake Shore Dr &amp; Monroe St</c:v>
                </c:pt>
                <c:pt idx="4">
                  <c:v>Field Museum</c:v>
                </c:pt>
                <c:pt idx="5">
                  <c:v>Michigan Ave &amp; 8th St</c:v>
                </c:pt>
                <c:pt idx="6">
                  <c:v>Michigan Ave &amp; Oak St</c:v>
                </c:pt>
                <c:pt idx="7">
                  <c:v>Millennium Park</c:v>
                </c:pt>
                <c:pt idx="8">
                  <c:v>Shedd Aquarium</c:v>
                </c:pt>
                <c:pt idx="9">
                  <c:v>Streeter Dr &amp; Grand Ave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4113</c:v>
                </c:pt>
                <c:pt idx="1">
                  <c:v>2586</c:v>
                </c:pt>
                <c:pt idx="2">
                  <c:v>5013</c:v>
                </c:pt>
                <c:pt idx="3">
                  <c:v>8117</c:v>
                </c:pt>
                <c:pt idx="4">
                  <c:v>1760</c:v>
                </c:pt>
                <c:pt idx="5">
                  <c:v>6027</c:v>
                </c:pt>
                <c:pt idx="6">
                  <c:v>10920</c:v>
                </c:pt>
                <c:pt idx="7">
                  <c:v>8225</c:v>
                </c:pt>
                <c:pt idx="8">
                  <c:v>3883</c:v>
                </c:pt>
                <c:pt idx="9">
                  <c:v>11846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7A-4B79-8D3E-F4B1B16701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166384"/>
        <c:axId val="206166864"/>
      </c:barChart>
      <c:catAx>
        <c:axId val="2061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6864"/>
        <c:crosses val="autoZero"/>
        <c:auto val="1"/>
        <c:lblAlgn val="ctr"/>
        <c:lblOffset val="0"/>
        <c:noMultiLvlLbl val="0"/>
      </c:catAx>
      <c:valAx>
        <c:axId val="206166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16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Round Trips by Riders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Round Trips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algn="ctr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811B-481E-936A-3A19CA131AB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3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algn="ctr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1B-481E-936A-3A19CA131AB8}"/>
              </c:ext>
            </c:extLst>
          </c:dPt>
          <c:dLbls>
            <c:dLbl>
              <c:idx val="0"/>
              <c:layout>
                <c:manualLayout>
                  <c:x val="-0.14766959755785808"/>
                  <c:y val="-0.11957378494345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11B-481E-936A-3A19CA131AB8}"/>
                </c:ext>
              </c:extLst>
            </c:dLbl>
            <c:dLbl>
              <c:idx val="1"/>
              <c:layout>
                <c:manualLayout>
                  <c:x val="0.13436982365192995"/>
                  <c:y val="3.9742750157242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1B-481E-936A-3A19CA131A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120720</c:v>
                </c:pt>
                <c:pt idx="1">
                  <c:v>74283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C198B-720E-C672-0A1F-810B02D7D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51430-053F-DF2E-13BD-5EF99EFB6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FCF5-9E67-D641-CB26-31CBEB9DA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B857-6406-8EE5-670A-A888D4D9E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81AD-27E3-115F-78E7-83D3272D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6FE43-74FB-2FF7-2CF3-3E066CC0B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17D77-F98B-1F90-16B7-4624A13B5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B5F2F-D37A-B5F1-9940-FB4B35A94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5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EFC68-BDA8-E5EC-FA94-B42A2C36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4BD5C-A583-6E1B-549F-A5F232E9E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06D07-F04A-9C93-A472-4E12059D5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56EBB-4BCB-0AA2-E7E7-063D6DE31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5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88463-0801-FC08-356A-1FE7A2453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681D2-550E-5F56-F59F-EEADC9300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BFFE9C-0BC9-B298-F87C-220E479C4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6C0D3-151E-B69E-B9E7-31DA864BA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E582E-25F4-0C14-846A-57B8F062B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6B0DAE-F0B9-7D6A-726F-CD46EB85E7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9F7D1-9DC7-36C2-DE70-D5A2D986D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0C580-C160-92B7-E706-91023D2DB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99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A5305-70C0-2ACB-9370-B75E88FB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7CC419-FA37-D78C-C06D-42446B4D8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9D2032-5093-BA6B-001A-323A80B7B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3350A-2DD0-CBC0-508E-3C3597FC6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1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30518-C81D-BBA5-7806-9461D8234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9A2CEB-1C5F-90F2-6CFA-100CDD8A6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6EEEE5-BD1B-1ED6-F121-63F81F07E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36810-0925-DB3C-1C91-9FB363C1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77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9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99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F61C-8C66-96AE-6D90-2FA7D65F6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65C49-8CED-872B-FF89-A4A109C0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0260E-8374-8690-8C45-55202BE80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71CF-F272-E21A-0BDD-62B3760F2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DBD00-2BCC-9871-7455-1B0DED291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E8F41-59F0-29D2-A852-06B4C8568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15F07-8D2B-E4C4-8FFD-E520569F9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6D25E-CF08-486F-78C0-D1C1271B3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8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A33EB-3434-184E-4817-4DDE92BE8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B7624-257D-CFFD-375C-22C07D5A1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BFFE5-D271-16F0-C1CB-2C84A7B91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4916B-F359-EC53-E6DE-0FA50AE7C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3F11-FC39-B975-A1C8-8D59FB19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id="{98138DC1-DEFD-0D46-996F-0FCA7D4962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2" r="3232"/>
          <a:stretch/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97AF1-4707-6817-C07C-3CF312C1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591124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95811" y="1642540"/>
            <a:ext cx="5076825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96875" y="1627188"/>
            <a:ext cx="11391900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4BF6CA-03A6-38A2-CA52-8223952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E5D75-0A18-AA28-06EB-453D400DA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1432346-1A22-EB7D-7E1D-C7492807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0A3C53-C7F2-6B70-E8F4-17E4C5F1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id="{E0E98391-1458-F827-27BD-1108152C30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7" b="14117"/>
          <a:stretch/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9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63D3AF-244F-8916-F651-821F835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id="{A724E2E5-65AF-7BFA-A4CB-B46550665E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4" r="3404"/>
          <a:stretch/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FBB47C-E74F-E7E0-2A5C-1AB30FAE1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26"/>
          <a:stretch/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AE057-BA1C-87F2-5035-56D2FA63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1D62B-795C-2350-9AA8-368DD47A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271CA-F4C0-8ACD-DCD5-CE8BC096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2/29/20XX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4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3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4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132-1B09-136C-2108-F5998A5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84" y="4549768"/>
            <a:ext cx="9236032" cy="1639767"/>
          </a:xfrm>
        </p:spPr>
        <p:txBody>
          <a:bodyPr>
            <a:normAutofit/>
          </a:bodyPr>
          <a:lstStyle/>
          <a:p>
            <a:pPr lvl="0"/>
            <a:r>
              <a:rPr lang="en-US" sz="4400" noProof="0" dirty="0"/>
              <a:t>Cyclist Member Acquisition Strategy</a:t>
            </a:r>
          </a:p>
        </p:txBody>
      </p:sp>
      <p:pic>
        <p:nvPicPr>
          <p:cNvPr id="14" name="Picture Placeholder 13" descr="Logo">
            <a:extLst>
              <a:ext uri="{FF2B5EF4-FFF2-40B4-BE49-F238E27FC236}">
                <a16:creationId xmlns:a16="http://schemas.microsoft.com/office/drawing/2014/main" id="{A183DF06-7611-3C42-97AA-AC3FC72B8E3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751091"/>
            <a:ext cx="1060704" cy="1225296"/>
          </a:xfrm>
        </p:spPr>
      </p:pic>
      <p:pic>
        <p:nvPicPr>
          <p:cNvPr id="4" name="Picture 3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16AA8E67-7FD4-6600-0E4B-F474CA249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750811"/>
            <a:ext cx="1370102" cy="12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0E5E0-3CCB-0B84-AA93-5EF67F5FE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4CB07F-B2CF-1FFD-4234-57EC2235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Favorable Stations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F914E1FE-3256-E2E3-CEF3-76487E3C515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98482EF-47B4-CD6D-AD0C-C7BBD2732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175043"/>
              </p:ext>
            </p:extLst>
          </p:nvPr>
        </p:nvGraphicFramePr>
        <p:xfrm>
          <a:off x="402744" y="1036662"/>
          <a:ext cx="10554014" cy="524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0E6B2EFC-1D2F-2237-F451-154671ACB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9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D00DF-0CDE-D616-BB8B-ACAE4AE5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F81E6-8363-9F1A-775D-62585C9A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Favorable Stations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07A302-3499-EBA3-3A39-7215520209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There is a considerable gap in members to casual in these stations.</a:t>
            </a:r>
          </a:p>
          <a:p>
            <a:r>
              <a:rPr lang="en-US" dirty="0"/>
              <a:t>DuSable Lake Shore &amp; Monroe Street has over 4x casual riders than members.</a:t>
            </a:r>
          </a:p>
          <a:p>
            <a:r>
              <a:rPr lang="en-US" dirty="0"/>
              <a:t>Members take less rides on weekends and instead favor weekdays.</a:t>
            </a:r>
          </a:p>
          <a:p>
            <a:r>
              <a:rPr lang="en-US" dirty="0"/>
              <a:t>Why are riders at these stations less likely to have a membership?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825F4E42-D994-E30E-FE84-4F3249188A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B3DC8-F0DE-8AC2-35EC-43C381EDE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AEE5A2-8029-AD89-4BF5-18401AACFE8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B9CE4-4025-388A-6C46-30575A91763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326E4B1-73CC-121B-F559-DAC45422511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F4E1D300-C91D-37C2-78E8-FD044136F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8AED7-498B-AF8B-2EEF-53CF929A7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131A0-F11A-8A7F-D9F3-5A934CD0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3" y="1148722"/>
            <a:ext cx="6652087" cy="4754878"/>
          </a:xfrm>
        </p:spPr>
        <p:txBody>
          <a:bodyPr/>
          <a:lstStyle/>
          <a:p>
            <a:r>
              <a:rPr lang="en-US" dirty="0"/>
              <a:t>Casual User Base:</a:t>
            </a:r>
            <a:br>
              <a:rPr lang="en-US" dirty="0"/>
            </a:br>
            <a:r>
              <a:rPr lang="en-US" dirty="0"/>
              <a:t> The Round Trip Anomaly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78AD1555-18C9-F395-3EFE-9F480926D33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BD313204-1451-A510-C49A-5F52CBF0C1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8D12DDA4-BA01-29A7-AF02-E8963E373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6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A2B87-B548-791E-BDDC-C4788890E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C8DDD-A04A-722B-AD48-531E22E8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The Round Trip Anomaly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1C7999B2-0DFD-3FD0-1F88-5D363706A1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6AC4AAA-47F4-5850-E38B-77EA643CF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652045"/>
              </p:ext>
            </p:extLst>
          </p:nvPr>
        </p:nvGraphicFramePr>
        <p:xfrm>
          <a:off x="402744" y="1036662"/>
          <a:ext cx="10554014" cy="524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7A7F560B-D7CB-60CE-7FE9-805503202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8768D-4276-5A80-B532-6C363B6D1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C14E0-55AC-7D3A-C6D5-695E49E2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The Round Trip Anomaly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509B1-20B8-8229-F48D-D1F5FD124BA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A “Round Trip” in this example is anytime a ride ends at the same station it started.</a:t>
            </a:r>
          </a:p>
          <a:p>
            <a:r>
              <a:rPr lang="en-US" dirty="0"/>
              <a:t>Casual riders a far more likely to take Round Trip rides then members.</a:t>
            </a:r>
          </a:p>
          <a:p>
            <a:r>
              <a:rPr lang="en-US" dirty="0"/>
              <a:t>This also means casual riders are far less likely to ride backs between stations.</a:t>
            </a:r>
          </a:p>
          <a:p>
            <a:r>
              <a:rPr lang="en-US" dirty="0"/>
              <a:t>Why does this behavior exist? How can we capitalize on this behavior for conversion?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F0B82CD-1ED3-FFDB-5DBE-AD4E6985955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6CBE42F-46BE-7E21-E68F-AACCB28A3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C4CB70-EBC2-876D-F2A0-1EBAA0D6D68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D4B77A-7A92-386B-2AB1-85922F35017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A11EDC-F8DB-FE20-262C-617A2EADA7A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06FD27CB-F59D-84D8-B963-D350B5057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D9BA-3180-3199-B9ED-0B89FD3C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9871A3-3938-8F55-01FA-BFF3CC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3" y="1148722"/>
            <a:ext cx="6652087" cy="475487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71D56DE9-23D1-1B16-63F8-C6B8973AA94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5B486BE0-9DE2-B87B-40BE-6A4DD0C53D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3D786A50-D431-4701-DE5F-6AF00CE78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9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5B96-6288-982E-405D-F13505B2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F850-E3B0-BE69-7236-980E00892C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/>
          <a:lstStyle/>
          <a:p>
            <a:pPr lvl="0"/>
            <a:r>
              <a:rPr lang="en-US" noProof="0" dirty="0"/>
              <a:t>Casual riders are more likely to take longer trips.</a:t>
            </a:r>
          </a:p>
          <a:p>
            <a:pPr lvl="0"/>
            <a:r>
              <a:rPr lang="en-US" dirty="0"/>
              <a:t>Casual riders take more rides on the weekend than any given day of the week.</a:t>
            </a:r>
          </a:p>
          <a:p>
            <a:pPr lvl="0"/>
            <a:r>
              <a:rPr lang="en-US" dirty="0"/>
              <a:t>There are untapped stations where casual riders far outnumber members.</a:t>
            </a:r>
          </a:p>
          <a:p>
            <a:pPr lvl="0"/>
            <a:r>
              <a:rPr lang="en-US" noProof="0" dirty="0"/>
              <a:t>Casual riders are on average Round Trip riders,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C3EDA-3E02-8659-06EC-68403F03C9D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/>
          <a:lstStyle/>
          <a:p>
            <a:pPr lvl="0"/>
            <a:r>
              <a:rPr lang="en-US" noProof="0" dirty="0"/>
              <a:t>Incentivize membership through perks earned through ride time.</a:t>
            </a:r>
          </a:p>
          <a:p>
            <a:pPr lvl="0"/>
            <a:r>
              <a:rPr lang="en-US" dirty="0"/>
              <a:t>Increase marketing on the weekends, focus on locations where casual riders dominate in number compared to members.</a:t>
            </a:r>
          </a:p>
          <a:p>
            <a:pPr lvl="0"/>
            <a:r>
              <a:rPr lang="en-US" noProof="0" dirty="0"/>
              <a:t>Round Trip suggests casual riders are more likely to Cyclist for pleasure or exercise as opposed to commuting. Focus these habits </a:t>
            </a:r>
            <a:r>
              <a:rPr lang="en-US" dirty="0"/>
              <a:t>o</a:t>
            </a:r>
            <a:r>
              <a:rPr lang="en-US" noProof="0" dirty="0"/>
              <a:t>n ads and social marketing.</a:t>
            </a:r>
          </a:p>
        </p:txBody>
      </p:sp>
      <p:pic>
        <p:nvPicPr>
          <p:cNvPr id="11" name="Picture Placeholder 10" descr="Logo">
            <a:extLst>
              <a:ext uri="{FF2B5EF4-FFF2-40B4-BE49-F238E27FC236}">
                <a16:creationId xmlns:a16="http://schemas.microsoft.com/office/drawing/2014/main" id="{AA20ABBF-0F6A-2285-DCE2-1E77702CF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6" name="Picture 5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530272F5-41CA-141D-2E62-C767CB59C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3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0BB0-59CA-6517-C07A-D05846B3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pic>
        <p:nvPicPr>
          <p:cNvPr id="9" name="Picture Placeholder 8" descr="Logo">
            <a:extLst>
              <a:ext uri="{FF2B5EF4-FFF2-40B4-BE49-F238E27FC236}">
                <a16:creationId xmlns:a16="http://schemas.microsoft.com/office/drawing/2014/main" id="{F038AC04-415F-290B-FC4C-CA3F30CB40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133963"/>
            <a:ext cx="1060704" cy="12252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207F7-8B1A-304E-3648-68809B473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/>
          <a:lstStyle/>
          <a:p>
            <a:pPr lvl="0"/>
            <a:endParaRPr lang="en-US" noProof="0" dirty="0"/>
          </a:p>
        </p:txBody>
      </p:sp>
      <p:pic>
        <p:nvPicPr>
          <p:cNvPr id="5" name="Picture 4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33D72014-148A-F383-9F35-68A418FE7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1362" y="5810250"/>
            <a:ext cx="11715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0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DBA2-A9D8-19E5-FE2B-04C726C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sz="1800" noProof="0" dirty="0"/>
              <a:t>Cyclist Member Acquisition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B352-85A4-826D-B024-86D38E52DD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/>
          <a:lstStyle/>
          <a:p>
            <a:r>
              <a:rPr lang="en-US" dirty="0"/>
              <a:t>Cyclist Casual Overview</a:t>
            </a:r>
          </a:p>
          <a:p>
            <a:r>
              <a:rPr lang="en-US" dirty="0"/>
              <a:t>Casual User Base: Trip Analysis</a:t>
            </a:r>
          </a:p>
          <a:p>
            <a:r>
              <a:rPr lang="en-US" dirty="0"/>
              <a:t>Casual User Base: Favorable Stations</a:t>
            </a:r>
          </a:p>
          <a:p>
            <a:r>
              <a:rPr lang="en-US" dirty="0"/>
              <a:t>Casual User Base: The Round Trip Anomaly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pic>
        <p:nvPicPr>
          <p:cNvPr id="6" name="Picture Placeholder 5" descr="Logo&#10;">
            <a:extLst>
              <a:ext uri="{FF2B5EF4-FFF2-40B4-BE49-F238E27FC236}">
                <a16:creationId xmlns:a16="http://schemas.microsoft.com/office/drawing/2014/main" id="{6AECD90F-5A80-360F-EBFB-0BC99A984D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4480D44-EE43-D26F-85D4-A3C5A75C3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5493" y="2674741"/>
            <a:ext cx="8097421" cy="1924216"/>
            <a:chOff x="5921514" y="2674741"/>
            <a:chExt cx="5874950" cy="192421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E9BAFE-5477-A8DE-622C-16466E2A3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26747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4D6401-14E6-3D1B-DD61-DC097D20035E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305838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4A0228-A4C7-B7DC-B9AE-A1F465CAD330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96786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D2042F-000C-60C9-7ABF-69513F2CCB1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459895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6122E7A7-DFBB-F4BD-21F1-0C1B358EF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2694C-3048-BC5B-C6FA-B17EDAEE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Cyclist Casual Overview</a:t>
            </a:r>
          </a:p>
        </p:txBody>
      </p:sp>
      <p:pic>
        <p:nvPicPr>
          <p:cNvPr id="14" name="Picture Placeholder 13" descr="A white hexagon with black background">
            <a:extLst>
              <a:ext uri="{FF2B5EF4-FFF2-40B4-BE49-F238E27FC236}">
                <a16:creationId xmlns:a16="http://schemas.microsoft.com/office/drawing/2014/main" id="{D646223A-19D5-631B-406C-9DE95372C2A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43" r="43"/>
          <a:stretch/>
        </p:blipFill>
        <p:spPr>
          <a:xfrm>
            <a:off x="922338" y="1587500"/>
            <a:ext cx="3703320" cy="42793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EFA62-228E-3226-BEC0-DAD98E4153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Cyclist reported 4,195,708 rides in the past 12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 those, 1,520,997 were casual riders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sets a casual rider apart?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can we capitalize on converting casual riders to members?</a:t>
            </a:r>
          </a:p>
        </p:txBody>
      </p:sp>
      <p:pic>
        <p:nvPicPr>
          <p:cNvPr id="36" name="Picture Placeholder 35" descr="Logo">
            <a:extLst>
              <a:ext uri="{FF2B5EF4-FFF2-40B4-BE49-F238E27FC236}">
                <a16:creationId xmlns:a16="http://schemas.microsoft.com/office/drawing/2014/main" id="{3D608FD5-86FF-AF9B-7164-983AACE2B8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6718FA5A-01C5-8818-3412-E0590AFC3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B01B2-FE52-AB3A-1EE7-97F7CD52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5128086" cy="4754878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D112D8B3-82F2-EA85-EACE-18CCD94F56F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F380C51E-2FD9-7A8A-A7F6-97395CDFA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99F42E1A-C5B4-03F0-FDEE-A429203AA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1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0E657AC0-906B-4F3B-AFF5-7C8D21C18C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A82893A-2798-14CE-D166-D37AEA718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509722"/>
              </p:ext>
            </p:extLst>
          </p:nvPr>
        </p:nvGraphicFramePr>
        <p:xfrm>
          <a:off x="402744" y="1036662"/>
          <a:ext cx="10554014" cy="5101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" name="Picture 19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8C177958-5A17-8CE7-5677-5A43FC5A3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24E6E-27EF-2F57-BD1F-904FF6A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235F1C-EE3D-73BE-27C1-FEF8CD988E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Casual riders on average take longer rides than members</a:t>
            </a:r>
          </a:p>
          <a:p>
            <a:r>
              <a:rPr lang="en-US" dirty="0"/>
              <a:t>Casual riders on average ride for twice as long as members.</a:t>
            </a:r>
          </a:p>
          <a:p>
            <a:r>
              <a:rPr lang="en-US" dirty="0"/>
              <a:t>Both riders increase length on weekends.</a:t>
            </a:r>
          </a:p>
          <a:p>
            <a:r>
              <a:rPr lang="en-US" dirty="0"/>
              <a:t>Why do casual riders take longer rides than members?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70EF769-AC7A-1FC5-0724-935D74901F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C6577-A98E-2857-C85C-3D08E65D8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1BEA89-365F-BB87-CDFD-784D3C2A7A5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2698D0-1546-1743-A587-FC8E03FD0E9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17A19E-BA3E-9E81-D94A-386A606403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D23DEF07-69FD-110B-C345-9DE3F04F4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3B7A4-B7E5-284D-F2F8-B6483022C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0728C7-C4D6-6024-94D3-E942D2FB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590B90E6-2D04-ECD2-C6D5-963C1A7FFF4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FD04117-CD56-3156-24A7-391E5E203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980046"/>
              </p:ext>
            </p:extLst>
          </p:nvPr>
        </p:nvGraphicFramePr>
        <p:xfrm>
          <a:off x="402744" y="1036662"/>
          <a:ext cx="10554014" cy="5101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87377C38-9954-64D7-D504-0CA3EF41C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78382-4E02-194C-44CF-B07EB293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3CB92-02FD-3404-9F5B-E86CCF39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5B7799-8AEA-C05C-5C6F-2DEF398AFF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Casual riders, as expected, take less rides than members.</a:t>
            </a:r>
          </a:p>
          <a:p>
            <a:r>
              <a:rPr lang="en-US" dirty="0"/>
              <a:t>Casual riders take more rides on weekends, making this difference less prominent.</a:t>
            </a:r>
          </a:p>
          <a:p>
            <a:r>
              <a:rPr lang="en-US" dirty="0"/>
              <a:t>Members take less rides on weekends and instead favor weekdays.</a:t>
            </a:r>
          </a:p>
          <a:p>
            <a:r>
              <a:rPr lang="en-US" dirty="0"/>
              <a:t>Why do casual riders follow the opposite trend for daily activity to members?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464BEBC7-4375-BA6D-6C06-565E2787D32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FE49C2-60CA-648D-3657-001AC9B9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CD7DA7-7C6C-2FE4-8DC1-43717D3AD0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2C0B9D-44D7-BC8F-4945-532902B8FF4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5ADB99-D0ED-5932-4DE1-E5360339BAE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DD1802A8-731A-670C-0B4A-610954A42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71E10-A011-AC82-682E-8567F2596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E2814C-1C63-9883-55B4-50343153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3" y="1148722"/>
            <a:ext cx="5270961" cy="4754878"/>
          </a:xfrm>
        </p:spPr>
        <p:txBody>
          <a:bodyPr/>
          <a:lstStyle/>
          <a:p>
            <a:r>
              <a:rPr lang="en-US" dirty="0"/>
              <a:t>Casual User Base: Favorable Stations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05EE59A3-92E5-8A9F-3868-4CE8D83FE6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08003A9B-5BBF-03B8-0CBD-3E1A1C8F409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2363C287-48D3-000D-D922-191740C18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4431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0D83FE-2DFD-4742-B957-F0005799F99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2F5C7A4-AE5B-4410-9A36-27136EE81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E554D-0373-4572-82D6-B57355A00D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Fair squares presentation</Template>
  <TotalTime>68</TotalTime>
  <Words>502</Words>
  <Application>Microsoft Office PowerPoint</Application>
  <PresentationFormat>Widescreen</PresentationFormat>
  <Paragraphs>72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Gill Sans MT</vt:lpstr>
      <vt:lpstr>Impact</vt:lpstr>
      <vt:lpstr>Badge</vt:lpstr>
      <vt:lpstr>Cyclist Member Acquisition Strategy</vt:lpstr>
      <vt:lpstr>Cyclist Member Acquisition Strategy</vt:lpstr>
      <vt:lpstr>Cyclist Casual Overview</vt:lpstr>
      <vt:lpstr>Casual User Base: Trip Analysis</vt:lpstr>
      <vt:lpstr>Casual User Base: Trip Analysis</vt:lpstr>
      <vt:lpstr>Casual User Base: Trip Analysis</vt:lpstr>
      <vt:lpstr>Casual User Base: Trip Analysis</vt:lpstr>
      <vt:lpstr>Casual User Base: Trip Analysis</vt:lpstr>
      <vt:lpstr>Casual User Base: Favorable Stations</vt:lpstr>
      <vt:lpstr>Casual User Base: Favorable Stations</vt:lpstr>
      <vt:lpstr>Casual User Base: Favorable Stations</vt:lpstr>
      <vt:lpstr>Casual User Base:  The Round Trip Anomaly</vt:lpstr>
      <vt:lpstr>Casual User Base: The Round Trip Anomaly</vt:lpstr>
      <vt:lpstr>Casual User Base: The Round Trip Anomaly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Sheppard</dc:creator>
  <cp:lastModifiedBy>Zachary Sheppard</cp:lastModifiedBy>
  <cp:revision>1</cp:revision>
  <dcterms:created xsi:type="dcterms:W3CDTF">2025-02-16T18:06:27Z</dcterms:created>
  <dcterms:modified xsi:type="dcterms:W3CDTF">2025-02-17T04:51:16Z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