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83" r:id="rId3"/>
    <p:sldId id="284" r:id="rId4"/>
    <p:sldId id="285" r:id="rId5"/>
    <p:sldId id="289" r:id="rId6"/>
    <p:sldId id="290" r:id="rId7"/>
    <p:sldId id="316" r:id="rId8"/>
    <p:sldId id="291" r:id="rId9"/>
    <p:sldId id="317" r:id="rId10"/>
    <p:sldId id="292" r:id="rId11"/>
    <p:sldId id="318" r:id="rId12"/>
    <p:sldId id="295" r:id="rId13"/>
    <p:sldId id="296" r:id="rId14"/>
    <p:sldId id="297" r:id="rId15"/>
    <p:sldId id="287" r:id="rId16"/>
    <p:sldId id="288" r:id="rId17"/>
    <p:sldId id="294" r:id="rId18"/>
    <p:sldId id="299" r:id="rId19"/>
    <p:sldId id="300" r:id="rId20"/>
    <p:sldId id="298" r:id="rId21"/>
    <p:sldId id="301" r:id="rId22"/>
    <p:sldId id="302" r:id="rId23"/>
    <p:sldId id="304" r:id="rId24"/>
    <p:sldId id="303" r:id="rId25"/>
    <p:sldId id="306" r:id="rId26"/>
    <p:sldId id="305" r:id="rId27"/>
    <p:sldId id="307" r:id="rId28"/>
    <p:sldId id="309" r:id="rId29"/>
    <p:sldId id="308" r:id="rId30"/>
    <p:sldId id="310" r:id="rId31"/>
    <p:sldId id="311" r:id="rId32"/>
    <p:sldId id="312" r:id="rId33"/>
    <p:sldId id="313" r:id="rId34"/>
    <p:sldId id="314" r:id="rId35"/>
    <p:sldId id="315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54" autoAdjust="0"/>
  </p:normalViewPr>
  <p:slideViewPr>
    <p:cSldViewPr>
      <p:cViewPr varScale="1">
        <p:scale>
          <a:sx n="130" d="100"/>
          <a:sy n="130" d="100"/>
        </p:scale>
        <p:origin x="1109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9F79-878A-4BC0-8518-A8AD43263B73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141F-DBC8-4D42-B6CC-0061E89E8BC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288609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1859C"/>
                </a:solidFill>
              </a:rPr>
              <a:t>Высокопроизводительные вычисления</a:t>
            </a:r>
            <a:br>
              <a:rPr lang="ru-RU" b="1" dirty="0">
                <a:solidFill>
                  <a:srgbClr val="31859C"/>
                </a:solidFill>
              </a:rPr>
            </a:br>
            <a:r>
              <a:rPr lang="ru-RU" dirty="0">
                <a:solidFill>
                  <a:srgbClr val="31859C"/>
                </a:solidFill>
              </a:rPr>
              <a:t>2.3. Распараллеливание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обработки данных и организация многопоточности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Негода В.Н., д.т.н., профессор кафедры ВТ </a:t>
            </a:r>
            <a:r>
              <a:rPr lang="ru-RU" dirty="0" err="1"/>
              <a:t>УлГТУ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41156" y="188640"/>
            <a:ext cx="8379316" cy="43204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ru-RU" sz="2400" b="1" dirty="0">
                <a:solidFill>
                  <a:srgbClr val="31859C"/>
                </a:solidFill>
              </a:rPr>
              <a:t>C++ thread: </a:t>
            </a:r>
            <a:r>
              <a:rPr lang="ru-RU" altLang="ru-RU" sz="2400" b="1" dirty="0">
                <a:solidFill>
                  <a:srgbClr val="31859C"/>
                </a:solidFill>
              </a:rPr>
              <a:t>использование заранее порожденных потоков (продолжение)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908720"/>
            <a:ext cx="9143999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на создание потоков может быть потрачено 1 раз, а сами потоки могут многократно использоваться для запуска функций.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1" dirty="0">
              <a:solidFill>
                <a:srgbClr val="8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// Начало до функции </a:t>
            </a:r>
            <a:r>
              <a:rPr lang="en-US" sz="2200" b="1" dirty="0">
                <a:latin typeface="Consolas" panose="020B0609020204030204" pitchFamily="49" charset="0"/>
              </a:rPr>
              <a:t>main() </a:t>
            </a:r>
            <a:r>
              <a:rPr lang="ru-RU" sz="2200" b="1" dirty="0">
                <a:latin typeface="Consolas" panose="020B0609020204030204" pitchFamily="49" charset="0"/>
              </a:rPr>
              <a:t>такое же, как в предыдущем слайде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{</a:t>
            </a:r>
            <a:r>
              <a:rPr lang="ru-RU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thread *threads = new thread[3]; 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// </a:t>
            </a:r>
            <a:r>
              <a:rPr lang="ru-RU" sz="2200" b="1" dirty="0">
                <a:latin typeface="Consolas" panose="020B0609020204030204" pitchFamily="49" charset="0"/>
              </a:rPr>
              <a:t>Два массива аргументов для двух прецедентов использования массива созданных потоков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  struct { string name; D x1; D x2; } args1[3] = {{"tr1", .1, .2}, {"tr2", .2, .3}, {"tr3", .8, .9}};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struct { string name; D x1; D x2; } args2[3] = {{"tr1", .15, .25}, {"tr2", .25, .35}, {"tr3",.85,.95}};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cout</a:t>
            </a:r>
            <a:r>
              <a:rPr lang="en-US" sz="2200" b="1" dirty="0">
                <a:latin typeface="Consolas" panose="020B0609020204030204" pitchFamily="49" charset="0"/>
              </a:rPr>
              <a:t> &lt;&lt; " clock =" &lt;&lt; </a:t>
            </a:r>
            <a:r>
              <a:rPr lang="en-US" sz="2200" b="1" dirty="0" err="1">
                <a:latin typeface="Consolas" panose="020B0609020204030204" pitchFamily="49" charset="0"/>
              </a:rPr>
              <a:t>setw</a:t>
            </a:r>
            <a:r>
              <a:rPr lang="en-US" sz="2200" b="1" dirty="0">
                <a:latin typeface="Consolas" panose="020B0609020204030204" pitchFamily="49" charset="0"/>
              </a:rPr>
              <a:t>(4) &lt;&lt; clock() &lt;&lt; </a:t>
            </a:r>
            <a:r>
              <a:rPr lang="en-US" sz="2200" b="1" dirty="0" err="1">
                <a:latin typeface="Consolas" panose="020B0609020204030204" pitchFamily="49" charset="0"/>
              </a:rPr>
              <a:t>endl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// Первое использование потоков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pt-BR" sz="2200" b="1" dirty="0">
                <a:latin typeface="Consolas" panose="020B0609020204030204" pitchFamily="49" charset="0"/>
              </a:rPr>
              <a:t>for (int n = 0; n &lt; 3; n++) </a:t>
            </a:r>
            <a:endParaRPr lang="ru-RU" sz="2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   </a:t>
            </a:r>
            <a:r>
              <a:rPr lang="pt-BR" sz="2200" b="1" dirty="0">
                <a:latin typeface="Consolas" panose="020B0609020204030204" pitchFamily="49" charset="0"/>
              </a:rPr>
              <a:t>threads[n] = thread{fu, args1[n].name, args1[n].x1, args1[n].x2};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pt-BR" sz="2200" b="1" dirty="0">
                <a:latin typeface="Consolas" panose="020B0609020204030204" pitchFamily="49" charset="0"/>
              </a:rPr>
              <a:t>for(int n = 0; n &lt; 3; n++) threads[n].join();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// Второе использование тех же самых потоков 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pt-BR" sz="2200" b="1" dirty="0">
                <a:latin typeface="Consolas" panose="020B0609020204030204" pitchFamily="49" charset="0"/>
              </a:rPr>
              <a:t>for (int n = 0; n &lt; 3; n++) </a:t>
            </a:r>
            <a:endParaRPr lang="ru-RU" sz="2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   </a:t>
            </a:r>
            <a:r>
              <a:rPr lang="pt-BR" sz="2200" b="1" dirty="0">
                <a:latin typeface="Consolas" panose="020B0609020204030204" pitchFamily="49" charset="0"/>
              </a:rPr>
              <a:t>threads[n] = thread{fu, args2[n].name, args2[n].x1, args2[n].x2};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pt-BR" sz="2200" b="1" dirty="0">
                <a:latin typeface="Consolas" panose="020B0609020204030204" pitchFamily="49" charset="0"/>
              </a:rPr>
              <a:t>for (int n = 0; n &lt; 3; n++) threads[n].join();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fu("Main", .1, .2);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fu("Main", .2, .3);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fu("Main", .8, .9);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338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41156" y="116632"/>
            <a:ext cx="8379316" cy="28803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ru-RU" sz="2400" b="1" dirty="0">
                <a:solidFill>
                  <a:srgbClr val="31859C"/>
                </a:solidFill>
              </a:rPr>
              <a:t>C++ thread: </a:t>
            </a:r>
            <a:r>
              <a:rPr lang="ru-RU" altLang="ru-RU" sz="2400" b="1" dirty="0">
                <a:solidFill>
                  <a:srgbClr val="31859C"/>
                </a:solidFill>
              </a:rPr>
              <a:t>использование заранее порожденных потоков 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476672"/>
            <a:ext cx="9143999" cy="619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Вывод: 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=   0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tr2: id = 9660 max(f(x in [0.20,0.30])) = 0.993347 clock =  36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tr3: id =13532 max(f(x in [0.80,0.90])) = 0.896695 clock =  37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tr1: id =10424 max(f(x in [0.10,0.20])) = 0.998334 clock =  38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tr2: id =10480 max(f(x in [0.25,0.35])) = 0.989616 clock =  75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tr1: id =10472 max(f(x in [0.15,0.25])) = 0.996254 clock =  81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tr3: id =13472 max(f(x in [0.85,0.95])) = 0.883859 clock =  84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Main: id = 1060 max(f(x in [0.10,0.20])) = 0.998334 clock = 114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Main: id = 1060 max(f(x in [0.20,0.30])) = 0.993347 clock = 144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Main: id = 1060 max(f(x in [0.80,0.90])) = 0.896695 clock = 175 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трех потоков заняло меньше миллисекунды, что является незаметным на фоне затрат времени реализации функции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ru-RU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r>
              <a:rPr lang="ru-RU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объемы работы потоков относительно невелики, то повторное использование потоков может быть полезным. </a:t>
            </a:r>
          </a:p>
        </p:txBody>
      </p:sp>
    </p:spTree>
    <p:extLst>
      <p:ext uri="{BB962C8B-B14F-4D97-AF65-F5344CB8AC3E}">
        <p14:creationId xmlns:p14="http://schemas.microsoft.com/office/powerpoint/2010/main" val="224058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41156" y="116632"/>
            <a:ext cx="8379316" cy="28803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ru-RU" sz="2400" b="1" dirty="0">
                <a:solidFill>
                  <a:srgbClr val="31859C"/>
                </a:solidFill>
              </a:rPr>
              <a:t>C++ OpenMP: </a:t>
            </a:r>
            <a:r>
              <a:rPr lang="ru-RU" altLang="ru-RU" sz="2400" b="1" dirty="0">
                <a:solidFill>
                  <a:srgbClr val="31859C"/>
                </a:solidFill>
              </a:rPr>
              <a:t>основная идея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8985" y="476672"/>
            <a:ext cx="9143999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–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библиотека, которая существенно упрощает организацию параллельных программ, скрывая от программиста манипуляции с потоками, за счет </a:t>
            </a:r>
            <a:r>
              <a:rPr lang="ru-RU" sz="16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управляемой генерации кода.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делается с помощью директив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#pragma </a:t>
            </a:r>
            <a:r>
              <a:rPr lang="en-US" sz="16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parallel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за которой скрывается автоматическое построение параллельной реализации. Программист применяет директивы к блокам программ, задавая параметры распараллеливания. 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организация программы такова: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omp.h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// </a:t>
            </a: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Сначала что-то делается в основном потоке</a:t>
            </a: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...	</a:t>
            </a: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// Первый распараллеливаемый блок</a:t>
            </a: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#pragma 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omp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parallel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{ </a:t>
            </a:r>
            <a:endParaRPr lang="ru-RU" sz="16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  <a:endParaRPr lang="ru-RU" sz="16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// </a:t>
            </a: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Что-то вычисляемое в основном потоке</a:t>
            </a:r>
            <a:endParaRPr lang="en-US" sz="16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...	</a:t>
            </a:r>
            <a:endParaRPr lang="ru-RU" sz="16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// Следующий распараллеливаемый блок</a:t>
            </a: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#pragma 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omp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parallel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  <a:endParaRPr lang="ru-RU" sz="16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} 	</a:t>
            </a: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// Завершающие действия основного потока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ru-RU" sz="16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1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41156" y="116632"/>
            <a:ext cx="8379316" cy="28803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ru-RU" sz="2400" b="1" dirty="0">
                <a:solidFill>
                  <a:srgbClr val="31859C"/>
                </a:solidFill>
              </a:rPr>
              <a:t>C++ OpenMP: </a:t>
            </a:r>
            <a:r>
              <a:rPr lang="ru-RU" altLang="ru-RU" sz="2400" b="1" dirty="0">
                <a:solidFill>
                  <a:srgbClr val="31859C"/>
                </a:solidFill>
              </a:rPr>
              <a:t>блокировка через критические секции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8985" y="476672"/>
            <a:ext cx="9143999" cy="6192688"/>
          </a:xfrm>
        </p:spPr>
        <p:txBody>
          <a:bodyPr>
            <a:normAutofit/>
          </a:bodyPr>
          <a:lstStyle/>
          <a:p>
            <a:pPr marL="0" indent="18000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явного использования мьютексов и функций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unlock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назначение свойств блокировки следующему блоку кода, либо оператору. </a:t>
            </a:r>
          </a:p>
          <a:p>
            <a:pPr marL="0" indent="18000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Блок, исполняемый в режиме блокировки всех других потоков, называется в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критической секцией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Вот пример защиты разделяемой консоли от перемешивания в ней выводимых от разных потоков данных: </a:t>
            </a: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#pragma 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omp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critical</a:t>
            </a: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cout</a:t>
            </a: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{ </a:t>
            </a:r>
            <a:endParaRPr lang="ru-RU" sz="16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&lt;&lt; value &lt;&lt; 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180000">
              <a:buNone/>
            </a:pP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Блокировка отдельного оператора выполняется директивой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#pragma 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omp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atomic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и может применяться как к унарным операциям (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x++, --y, …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), так и к бинарным, совмещенным с присвоением (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 += y, a &amp;= b, … ).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Директива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atomic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охватывает блокировкой только один оператор: 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ru-RU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#pragma 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omp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atomic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   value++;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Если нужно гарантировать завершение всех потоков к началу какой-то части программы, то перед этой частью используется директива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#pragma 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omp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barrier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sz="1600" b="1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8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41156" y="116632"/>
            <a:ext cx="8379316" cy="28803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ru-RU" sz="2400" b="1" dirty="0">
                <a:solidFill>
                  <a:srgbClr val="31859C"/>
                </a:solidFill>
              </a:rPr>
              <a:t>C++ OpenMP: </a:t>
            </a:r>
            <a:r>
              <a:rPr lang="ru-RU" altLang="ru-RU" sz="2400" b="1" dirty="0">
                <a:solidFill>
                  <a:srgbClr val="31859C"/>
                </a:solidFill>
              </a:rPr>
              <a:t>распараллеливание цикла </a:t>
            </a:r>
            <a:r>
              <a:rPr lang="en-US" altLang="ru-RU" sz="2400" b="1" dirty="0">
                <a:solidFill>
                  <a:srgbClr val="31859C"/>
                </a:solidFill>
              </a:rPr>
              <a:t>for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8985" y="476672"/>
            <a:ext cx="9143999" cy="6192688"/>
          </a:xfrm>
        </p:spPr>
        <p:txBody>
          <a:bodyPr>
            <a:normAutofit fontScale="92500" lnSpcReduction="10000"/>
          </a:bodyPr>
          <a:lstStyle/>
          <a:p>
            <a:pPr marL="0" indent="18000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большинстве случаев инерционность программы связана с потребностью циклической обработки больших наборов данных. В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распараллеливание охватывает цикл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директивы 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#pragma </a:t>
            </a:r>
            <a:r>
              <a:rPr lang="en-US" sz="16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omp</a:t>
            </a:r>
            <a:r>
              <a:rPr lang="en-US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for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которая должна находится внутри распараллеливаемого блока.</a:t>
            </a:r>
          </a:p>
          <a:p>
            <a:pPr marL="0" indent="180000">
              <a:buNone/>
            </a:pP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Вот пример функции сложения элементов массива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 algn="l" fontAlgn="base">
              <a:spcBef>
                <a:spcPts val="0"/>
              </a:spcBef>
              <a:buNone/>
            </a:pPr>
            <a:endParaRPr lang="ru-RU" sz="1700" b="1" dirty="0">
              <a:latin typeface="Consolas" panose="020B0609020204030204" pitchFamily="49" charset="0"/>
            </a:endParaRP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1700" b="1" i="0" dirty="0" err="1">
                <a:effectLst/>
                <a:latin typeface="Consolas" panose="020B0609020204030204" pitchFamily="49" charset="0"/>
              </a:rPr>
              <a:t>sum</a:t>
            </a:r>
            <a:r>
              <a:rPr lang="en-US" sz="1700" b="1" dirty="0" err="1">
                <a:latin typeface="Consolas" panose="020B0609020204030204" pitchFamily="49" charset="0"/>
              </a:rPr>
              <a:t>OMP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(int *</a:t>
            </a:r>
            <a:r>
              <a:rPr lang="en-US" sz="1700" b="1" i="0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, const int n) {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   int sum = 0;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   #pragma </a:t>
            </a:r>
            <a:r>
              <a:rPr lang="en-US" sz="1700" b="1" i="0" dirty="0" err="1">
                <a:effectLst/>
                <a:latin typeface="Consolas" panose="020B0609020204030204" pitchFamily="49" charset="0"/>
              </a:rPr>
              <a:t>omp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 parallel shared(</a:t>
            </a:r>
            <a:r>
              <a:rPr lang="en-US" sz="1700" b="1" dirty="0" err="1">
                <a:latin typeface="Consolas" panose="020B0609020204030204" pitchFamily="49" charset="0"/>
              </a:rPr>
              <a:t>arr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) reduction (+: sum)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   {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      #pragma </a:t>
            </a:r>
            <a:r>
              <a:rPr lang="en-US" sz="1700" b="1" i="0" dirty="0" err="1">
                <a:effectLst/>
                <a:latin typeface="Consolas" panose="020B0609020204030204" pitchFamily="49" charset="0"/>
              </a:rPr>
              <a:t>omp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 for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      for (int </a:t>
            </a:r>
            <a:r>
              <a:rPr lang="en-US" sz="1700" b="1" i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 = 0; </a:t>
            </a:r>
            <a:r>
              <a:rPr lang="en-US" sz="1700" b="1" i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 &lt; n; ++</a:t>
            </a:r>
            <a:r>
              <a:rPr lang="en-US" sz="1700" b="1" i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         sum += </a:t>
            </a:r>
            <a:r>
              <a:rPr lang="en-US" sz="1700" b="1" i="0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1700" b="1" i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700" b="1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   return sum;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180000">
              <a:buNone/>
            </a:pP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В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директиве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parallel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задается свойство разделения элементов массива </a:t>
            </a:r>
            <a:r>
              <a:rPr lang="en-US" sz="1600" b="1" dirty="0" err="1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несколькими потоками, реализующими цикл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for,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а также посредством оператора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reduction “+”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задается правило объединения результатов отдельных потоков в переменной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sum.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В алгоритмической части все пишется так, как будто параллельности нет. Механизмы распараллеливания спрятаны в директивах, что обеспечивает отделение реализации алгоритма от организации параллельности. </a:t>
            </a:r>
          </a:p>
          <a:p>
            <a:pPr marL="0" indent="180000">
              <a:buNone/>
            </a:pPr>
            <a:endParaRPr lang="ru-RU" sz="1600" b="1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180000" algn="ctr">
              <a:buNone/>
            </a:pPr>
            <a: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Если в системе программирования поддержка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OpenMP </a:t>
            </a:r>
            <a: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не будет включена, эффекта от распараллеливания не будет – транслятор не ругнется и реализация будет последовательной. Это свойство директивы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#pragma</a:t>
            </a:r>
            <a: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 </a:t>
            </a:r>
            <a:b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Нужно не забывать включать поддержку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OpenMP!!!</a:t>
            </a:r>
            <a: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180000">
              <a:buNone/>
            </a:pPr>
            <a:endParaRPr lang="ru-RU" sz="16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68313" y="260351"/>
            <a:ext cx="8229600" cy="28833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2800" b="1" dirty="0">
                <a:solidFill>
                  <a:srgbClr val="31859C"/>
                </a:solidFill>
              </a:rPr>
              <a:t>Включение поддержки </a:t>
            </a:r>
            <a:r>
              <a:rPr lang="en-US" altLang="ru-RU" sz="2800" b="1" dirty="0" err="1">
                <a:solidFill>
                  <a:srgbClr val="31859C"/>
                </a:solidFill>
              </a:rPr>
              <a:t>openMP</a:t>
            </a:r>
            <a:r>
              <a:rPr lang="en-US" altLang="ru-RU" sz="2800" b="1" dirty="0">
                <a:solidFill>
                  <a:srgbClr val="31859C"/>
                </a:solidFill>
              </a:rPr>
              <a:t> </a:t>
            </a:r>
            <a:r>
              <a:rPr lang="ru-RU" altLang="ru-RU" sz="2800" b="1" dirty="0">
                <a:solidFill>
                  <a:srgbClr val="31859C"/>
                </a:solidFill>
              </a:rPr>
              <a:t>в </a:t>
            </a:r>
            <a:r>
              <a:rPr lang="en-US" altLang="ru-RU" sz="2800" b="1" dirty="0">
                <a:solidFill>
                  <a:srgbClr val="31859C"/>
                </a:solidFill>
              </a:rPr>
              <a:t>Visual Studio</a:t>
            </a:r>
            <a:endParaRPr lang="ru-RU" altLang="ru-RU" sz="28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764704"/>
            <a:ext cx="8752891" cy="5361459"/>
          </a:xfrm>
        </p:spPr>
        <p:txBody>
          <a:bodyPr>
            <a:normAutofit/>
          </a:bodyPr>
          <a:lstStyle/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любого приложения операционная система создает основной поток исполнения программы и вызывает основную программу </a:t>
            </a:r>
            <a:r>
              <a:rPr lang="en-US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С++).</a:t>
            </a:r>
            <a:r>
              <a:rPr lang="en-US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программы может быть создано несколько потоков, каждому из </a:t>
            </a:r>
            <a:r>
              <a:rPr lang="ru-RU" sz="17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которных</a:t>
            </a: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endParaRPr lang="ru-RU" sz="18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F87EC-E41E-4498-B205-AADDCB93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122"/>
            <a:ext cx="9144000" cy="57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52890" cy="5760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ru-RU" sz="2400" b="1" dirty="0">
                <a:solidFill>
                  <a:srgbClr val="31859C"/>
                </a:solidFill>
              </a:rPr>
              <a:t>OpenMP: </a:t>
            </a:r>
            <a:r>
              <a:rPr lang="ru-RU" altLang="ru-RU" sz="2400" b="1" dirty="0">
                <a:solidFill>
                  <a:srgbClr val="31859C"/>
                </a:solidFill>
              </a:rPr>
              <a:t>отключение двухэтапного поиска по имени шаблона </a:t>
            </a:r>
            <a:br>
              <a:rPr lang="ru-RU" altLang="ru-RU" sz="2400" b="1" dirty="0">
                <a:solidFill>
                  <a:srgbClr val="31859C"/>
                </a:solidFill>
              </a:rPr>
            </a:br>
            <a:r>
              <a:rPr lang="ru-RU" altLang="ru-RU" sz="2400" b="1" dirty="0">
                <a:solidFill>
                  <a:srgbClr val="31859C"/>
                </a:solidFill>
              </a:rPr>
              <a:t>в </a:t>
            </a:r>
            <a:r>
              <a:rPr lang="en-US" altLang="ru-RU" sz="2400" b="1" dirty="0">
                <a:solidFill>
                  <a:srgbClr val="31859C"/>
                </a:solidFill>
              </a:rPr>
              <a:t>Visual Studio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361459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2017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более поздних версий нужно отключить двухэтапный поиск по имени шаблона: вписать </a:t>
            </a:r>
            <a:r>
              <a:rPr lang="ru-RU" sz="1600" b="1" i="0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строку </a:t>
            </a:r>
            <a:r>
              <a:rPr lang="en-US" sz="1600" b="1" i="0" dirty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1" i="0" dirty="0" err="1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Zc:twoPhase</a:t>
            </a:r>
            <a:r>
              <a:rPr lang="en-US" sz="1600" b="1" i="0" dirty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ru-RU" sz="1600" b="1" i="0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Свойства проекта=</a:t>
            </a:r>
            <a:r>
              <a:rPr lang="en-US" sz="1600" b="1" i="0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600" b="1" i="0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Командная строка </a:t>
            </a:r>
            <a:r>
              <a:rPr lang="en-US" sz="1600" b="1" i="0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ru-RU" sz="1600" b="1" i="0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параметры .</a:t>
            </a:r>
            <a:endParaRPr lang="ru-RU" sz="1600" b="1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E48BB2-F4B4-4AA0-89E7-0E7C99D2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" y="1700808"/>
            <a:ext cx="8891799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3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260648"/>
            <a:ext cx="8752891" cy="288330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Параллельное вычисление определенного интеграла: идея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179511" y="764704"/>
                <a:ext cx="8752891" cy="5361459"/>
              </a:xfrm>
            </p:spPr>
            <p:txBody>
              <a:bodyPr>
                <a:normAutofit/>
              </a:bodyPr>
              <a:lstStyle/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свойства аддитивности интеграла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sz="1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</m:t>
                    </m:r>
                    <m:nary>
                      <m:naryPr>
                        <m:limLoc m:val="undOvr"/>
                        <m:ctrlPr>
                          <a:rPr lang="ru-RU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p>
                      <m:e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вытекает, что распределение вычислений на потоки сводится к разбиению интервала интегрирования на соответствующее число </a:t>
                </a:r>
                <a:r>
                  <a:rPr lang="ru-RU" sz="18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подинтервалов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численном интегрировании при использовании метода средних прямоугольников мы имеем сумму: </a:t>
                </a: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i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wRect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ru-RU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𝒏𝑹𝒆𝒄𝒕</m:t>
                        </m:r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𝒘𝑹𝒆𝒄𝒕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1800" b="1" dirty="0">
                  <a:solidFill>
                    <a:srgbClr val="3185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𝒏𝑹𝒆𝒄𝒕</m:t>
                    </m:r>
                  </m:oMath>
                </a14:m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прямоугольников, </a:t>
                </a: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wRect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ширина прямоугольника, равная </a:t>
                </a:r>
                <a:r>
                  <a:rPr lang="en-US" sz="1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1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1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</a:t>
                </a:r>
                <a:r>
                  <a:rPr lang="en-US" sz="18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nRect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1800" b="1" dirty="0">
                  <a:solidFill>
                    <a:srgbClr val="3185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800" b="1" dirty="0">
                  <a:solidFill>
                    <a:srgbClr val="3185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распараллеливание на 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nTreads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потоков сводится к распределению вычисления 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nRect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экземпляров значений функций по потокам. В случае не кратности числа прямоугольников 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nRect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числу потоков 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nThreads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получаем 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kRect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]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nRect</a:t>
                </a:r>
                <a:r>
                  <a:rPr lang="en-US" sz="1800" b="1" i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nThreads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 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прямоугольников для всех потоков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кроме последнего, а в последнем потоке 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nRect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kRect</a:t>
                </a:r>
                <a:r>
                  <a:rPr lang="en-US" sz="1800" b="1" i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(</a:t>
                </a:r>
                <a:r>
                  <a:rPr lang="en-US" sz="1800" b="1" i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nTreads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прямоугольников, где 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1800" b="1" i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 = 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результат округления </a:t>
                </a:r>
                <a:r>
                  <a:rPr lang="en-US" sz="1800" b="1" i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вверх до целого, </a:t>
                </a:r>
                <a:r>
                  <a:rPr lang="ru-RU" sz="18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</a:t>
                </a:r>
                <a:r>
                  <a:rPr lang="ru-RU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число прямоугольников равно 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min(</a:t>
                </a:r>
                <a:r>
                  <a:rPr lang="en-US" sz="18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kRect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nRect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n*</a:t>
                </a:r>
                <a:r>
                  <a:rPr lang="en-US" sz="18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kRect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b="1" dirty="0">
                  <a:solidFill>
                    <a:srgbClr val="3185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1" y="764704"/>
                <a:ext cx="8752891" cy="5361459"/>
              </a:xfrm>
              <a:blipFill>
                <a:blip r:embed="rId2"/>
                <a:stretch>
                  <a:fillRect l="-557" t="-8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08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260648"/>
            <a:ext cx="8752891" cy="792088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Экспериментальное исследование параллельных реализаций определенного интеграла (лабораторная работа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179511" y="1052736"/>
                <a:ext cx="8928993" cy="5616624"/>
              </a:xfrm>
            </p:spPr>
            <p:txBody>
              <a:bodyPr>
                <a:noAutofit/>
              </a:bodyPr>
              <a:lstStyle/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исследование вовлекаются 4 реализации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метода средних прямоугольников для  вычисления значения определенного интеграла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создаваемые студентами на базе преподавательского прототипа: </a:t>
                </a:r>
                <a:endParaRPr lang="en-US" sz="1400" b="1" dirty="0">
                  <a:solidFill>
                    <a:srgbClr val="3185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000" indent="-180000">
                  <a:spcBef>
                    <a:spcPts val="0"/>
                  </a:spcBef>
                </a:pPr>
                <a:r>
                  <a:rPr lang="en-US" sz="1400" b="1" dirty="0" err="1">
                    <a:solidFill>
                      <a:srgbClr val="31859C"/>
                    </a:solidFill>
                    <a:latin typeface="Consolas" panose="020B0609020204030204" pitchFamily="49" charset="0"/>
                  </a:rPr>
                  <a:t>integralThread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базовая реализация через потоки (лямбда-функция);</a:t>
                </a:r>
              </a:p>
              <a:p>
                <a:pPr marL="180000" indent="-180000">
                  <a:spcBef>
                    <a:spcPts val="0"/>
                  </a:spcBef>
                </a:pPr>
                <a:r>
                  <a:rPr lang="en-US" sz="1400" b="1" dirty="0" err="1">
                    <a:solidFill>
                      <a:srgbClr val="31859C"/>
                    </a:solidFill>
                    <a:latin typeface="Consolas" panose="020B0609020204030204" pitchFamily="49" charset="0"/>
                  </a:rPr>
                  <a:t>integralThreadStatic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использование ранее созданных деклараций потоков(лямбда-функция);</a:t>
                </a:r>
              </a:p>
              <a:p>
                <a:pPr marL="180000" indent="-180000">
                  <a:spcBef>
                    <a:spcPts val="0"/>
                  </a:spcBef>
                </a:pPr>
                <a:r>
                  <a:rPr lang="en-US" sz="1400" b="1" dirty="0" err="1">
                    <a:solidFill>
                      <a:srgbClr val="31859C"/>
                    </a:solidFill>
                    <a:latin typeface="Consolas" panose="020B0609020204030204" pitchFamily="49" charset="0"/>
                  </a:rPr>
                  <a:t>integralThreadStaticNoLambda</a:t>
                </a:r>
                <a:r>
                  <a:rPr lang="ru-RU" sz="1400" b="1" dirty="0">
                    <a:solidFill>
                      <a:srgbClr val="31859C"/>
                    </a:solidFill>
                    <a:latin typeface="Consolas" panose="020B0609020204030204" pitchFamily="49" charset="0"/>
                  </a:rPr>
                  <a:t> -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 в </a:t>
                </a:r>
                <a:r>
                  <a:rPr lang="en-US" sz="1400" b="1" dirty="0" err="1">
                    <a:solidFill>
                      <a:srgbClr val="31859C"/>
                    </a:solidFill>
                    <a:latin typeface="Consolas" panose="020B0609020204030204" pitchFamily="49" charset="0"/>
                  </a:rPr>
                  <a:t>integralThreadStatic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но без лямбда-функции;</a:t>
                </a:r>
              </a:p>
              <a:p>
                <a:pPr marL="180000" indent="-180000">
                  <a:spcBef>
                    <a:spcPts val="0"/>
                  </a:spcBef>
                </a:pPr>
                <a:r>
                  <a:rPr lang="en-US" sz="1400" b="1" dirty="0" err="1">
                    <a:solidFill>
                      <a:srgbClr val="31859C"/>
                    </a:solidFill>
                    <a:latin typeface="Consolas" panose="020B0609020204030204" pitchFamily="49" charset="0"/>
                  </a:rPr>
                  <a:t>integralOpenMP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использование 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OpenMP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1400" b="1" dirty="0">
                    <a:solidFill>
                      <a:srgbClr val="31859C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#pragma </a:t>
                </a:r>
                <a:r>
                  <a:rPr lang="en-US" sz="1400" b="1" dirty="0" err="1">
                    <a:solidFill>
                      <a:srgbClr val="31859C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omp</a:t>
                </a:r>
                <a:r>
                  <a:rPr lang="en-US" sz="1400" b="1" dirty="0">
                    <a:solidFill>
                      <a:srgbClr val="31859C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 for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реализация подвергается серии испытаний. Результаты каждой серии подвергаются статистической обработке (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Log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en-US" sz="14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profiler.h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поддержкой фильтрации максимальных с целью уменьшения влияния фоновой нагрузки. </a:t>
                </a: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ходе испытаний варьируются: число потоков от 1 до 12; число прямоугольников из массива </a:t>
                </a:r>
                <a:r>
                  <a:rPr lang="ru-RU" sz="14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гранулярностей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{100, 1000, 10000, 100000, 1000000}.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Обработанные результаты серий помещаются в куб данных, ячейка 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[r][t][g]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которого содержит статистику серии измерений для реализации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r,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числа потоков 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того элемента массива </a:t>
                </a:r>
                <a:r>
                  <a:rPr lang="ru-RU" sz="14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гранулярностей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</a:t>
                </a: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Содержимое куба данных выводятся на консоль, в текстовый файл и в формате гистограмм в </a:t>
                </a:r>
                <a:r>
                  <a:rPr lang="en-US" sz="14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svg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файлы. </a:t>
                </a: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Студент должен модифицировать файлы </a:t>
                </a:r>
                <a:r>
                  <a:rPr lang="en-US" sz="14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init.h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(там фамилия) и </a:t>
                </a:r>
                <a:r>
                  <a:rPr lang="en-US" sz="14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integral.h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учетом заданной функции. Функция совпадает с той, что дана в таблице вариантов лабораторной работы № 2. Кроме 4-х реализаций своих функций требуется реализовать функцию вычисления эталонного значения интеграла </a:t>
                </a:r>
                <a:r>
                  <a:rPr lang="en-US" sz="1400" b="1" dirty="0" err="1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calcEtalon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Эта функция должна базироваться формуле Лейбница-Ньютона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r>
                        <a:rPr lang="en-US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</m:t>
                          </m:r>
                        </m:e>
                      </m:d>
                    </m:oMath>
                  </m:oMathPara>
                </a14:m>
                <a:endParaRPr lang="en-US" sz="1400" b="1" dirty="0">
                  <a:solidFill>
                    <a:srgbClr val="3185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1800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P(x) –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функция, первообразная относительно 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f(x),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f(x) </a:t>
                </a:r>
                <a:r>
                  <a:rPr lang="ru-RU" sz="1400" b="1" dirty="0">
                    <a:solidFill>
                      <a:srgbClr val="3185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каждой точке интервала интегрирования. Если сама функция аналитически либо не интегрируется, либо интегрируется слишком сложно, то допускается интегрирование степенного ряда аналогично тому, как сделано в преподавательском прототипе.</a:t>
                </a:r>
                <a:endParaRPr lang="en-US" sz="1400" b="1" dirty="0">
                  <a:solidFill>
                    <a:srgbClr val="3185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1" y="1052736"/>
                <a:ext cx="8928993" cy="5616624"/>
              </a:xfrm>
              <a:blipFill>
                <a:blip r:embed="rId2"/>
                <a:stretch>
                  <a:fillRect l="-205" t="-217" r="-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8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50405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Основная программа преподавательского прототипа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20688"/>
            <a:ext cx="8752891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#include "</a:t>
            </a:r>
            <a:r>
              <a:rPr lang="en-US" sz="1100" b="1" dirty="0" err="1">
                <a:latin typeface="Consolas" panose="020B0609020204030204" pitchFamily="49" charset="0"/>
              </a:rPr>
              <a:t>init.h</a:t>
            </a:r>
            <a:r>
              <a:rPr lang="en-US" sz="1100" b="1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#include "</a:t>
            </a:r>
            <a:r>
              <a:rPr lang="en-US" sz="1100" b="1" dirty="0" err="1">
                <a:latin typeface="Consolas" panose="020B0609020204030204" pitchFamily="49" charset="0"/>
              </a:rPr>
              <a:t>report.h</a:t>
            </a:r>
            <a:r>
              <a:rPr lang="en-US" sz="1100" b="1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#include "</a:t>
            </a:r>
            <a:r>
              <a:rPr lang="en-US" sz="1100" b="1" dirty="0" err="1">
                <a:latin typeface="Consolas" panose="020B0609020204030204" pitchFamily="49" charset="0"/>
              </a:rPr>
              <a:t>profiler.h</a:t>
            </a:r>
            <a:r>
              <a:rPr lang="en-US" sz="1100" b="1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#include "</a:t>
            </a:r>
            <a:r>
              <a:rPr lang="en-US" sz="1100" b="1" dirty="0" err="1">
                <a:latin typeface="Consolas" panose="020B0609020204030204" pitchFamily="49" charset="0"/>
              </a:rPr>
              <a:t>integral.h</a:t>
            </a:r>
            <a:r>
              <a:rPr lang="en-US" sz="1100" b="1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Config config( 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50,     // число замеров в серии измерений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10,     // число удаляемых максимумов во время фильтрации результатов серии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&amp;</a:t>
            </a:r>
            <a:r>
              <a:rPr lang="ru-RU" sz="1100" b="1" dirty="0" err="1">
                <a:latin typeface="Consolas" panose="020B0609020204030204" pitchFamily="49" charset="0"/>
              </a:rPr>
              <a:t>report</a:t>
            </a:r>
            <a:r>
              <a:rPr lang="ru-RU" sz="1100" b="1" dirty="0">
                <a:latin typeface="Consolas" panose="020B0609020204030204" pitchFamily="49" charset="0"/>
              </a:rPr>
              <a:t>, // адрес отчета, куда складываются результаты измерений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MAX_ERR, // максимально допустимая погрешность вычислений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0.0     // эталонное значение интеграла для верификатора (вычисляется в </a:t>
            </a:r>
            <a:r>
              <a:rPr lang="ru-RU" sz="1100" b="1" dirty="0" err="1">
                <a:latin typeface="Consolas" panose="020B0609020204030204" pitchFamily="49" charset="0"/>
              </a:rPr>
              <a:t>init</a:t>
            </a:r>
            <a:r>
              <a:rPr lang="ru-RU" sz="1100" b="1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int main(int </a:t>
            </a:r>
            <a:r>
              <a:rPr lang="en-US" sz="1100" b="1" dirty="0" err="1">
                <a:latin typeface="Consolas" panose="020B0609020204030204" pitchFamily="49" charset="0"/>
              </a:rPr>
              <a:t>argc</a:t>
            </a:r>
            <a:r>
              <a:rPr lang="en-US" sz="1100" b="1" dirty="0">
                <a:latin typeface="Consolas" panose="020B0609020204030204" pitchFamily="49" charset="0"/>
              </a:rPr>
              <a:t>, char * </a:t>
            </a:r>
            <a:r>
              <a:rPr lang="en-US" sz="1100" b="1" dirty="0" err="1">
                <a:latin typeface="Consolas" panose="020B0609020204030204" pitchFamily="49" charset="0"/>
              </a:rPr>
              <a:t>argv</a:t>
            </a:r>
            <a:r>
              <a:rPr lang="en-US" sz="11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{</a:t>
            </a:r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latin typeface="Consolas" panose="020B0609020204030204" pitchFamily="49" charset="0"/>
              </a:rPr>
              <a:t>init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</a:rPr>
              <a:t>argc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latin typeface="Consolas" panose="020B0609020204030204" pitchFamily="49" charset="0"/>
              </a:rPr>
              <a:t>argv</a:t>
            </a:r>
            <a:r>
              <a:rPr lang="en-US" sz="1100" b="1" dirty="0">
                <a:latin typeface="Consolas" panose="020B0609020204030204" pitchFamily="49" charset="0"/>
              </a:rPr>
              <a:t>, config);</a:t>
            </a:r>
            <a:r>
              <a:rPr lang="ru-RU" sz="1100" b="1" dirty="0">
                <a:latin typeface="Consolas" panose="020B0609020204030204" pitchFamily="49" charset="0"/>
              </a:rPr>
              <a:t> // инициализация 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latin typeface="Consolas" panose="020B0609020204030204" pitchFamily="49" charset="0"/>
              </a:rPr>
              <a:t>Tester tests[COUNT_FUNCTION] = {</a:t>
            </a:r>
            <a:r>
              <a:rPr lang="ru-RU" sz="1100" b="1" dirty="0">
                <a:latin typeface="Consolas" panose="020B0609020204030204" pitchFamily="49" charset="0"/>
              </a:rPr>
              <a:t>// Массив объектов тестирования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latin typeface="Consolas" panose="020B0609020204030204" pitchFamily="49" charset="0"/>
              </a:rPr>
              <a:t>Tester("</a:t>
            </a:r>
            <a:r>
              <a:rPr lang="en-US" sz="1100" b="1" dirty="0" err="1">
                <a:latin typeface="Consolas" panose="020B0609020204030204" pitchFamily="49" charset="0"/>
              </a:rPr>
              <a:t>integralThread</a:t>
            </a:r>
            <a:r>
              <a:rPr lang="en-US" sz="1100" b="1" dirty="0">
                <a:latin typeface="Consolas" panose="020B0609020204030204" pitchFamily="49" charset="0"/>
              </a:rPr>
              <a:t>", </a:t>
            </a:r>
            <a:r>
              <a:rPr lang="en-US" sz="1100" b="1" dirty="0" err="1">
                <a:latin typeface="Consolas" panose="020B0609020204030204" pitchFamily="49" charset="0"/>
              </a:rPr>
              <a:t>integralThread</a:t>
            </a:r>
            <a:r>
              <a:rPr lang="en-US" sz="1100" b="1" dirty="0">
                <a:latin typeface="Consolas" panose="020B0609020204030204" pitchFamily="49" charset="0"/>
              </a:rPr>
              <a:t>, config, 0),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Tester("</a:t>
            </a:r>
            <a:r>
              <a:rPr lang="en-US" sz="1100" b="1" dirty="0" err="1">
                <a:latin typeface="Consolas" panose="020B0609020204030204" pitchFamily="49" charset="0"/>
              </a:rPr>
              <a:t>integralThreadStatic</a:t>
            </a:r>
            <a:r>
              <a:rPr lang="en-US" sz="1100" b="1" dirty="0">
                <a:latin typeface="Consolas" panose="020B0609020204030204" pitchFamily="49" charset="0"/>
              </a:rPr>
              <a:t>", </a:t>
            </a:r>
            <a:r>
              <a:rPr lang="en-US" sz="1100" b="1" dirty="0" err="1">
                <a:latin typeface="Consolas" panose="020B0609020204030204" pitchFamily="49" charset="0"/>
              </a:rPr>
              <a:t>integralThreadStatic</a:t>
            </a:r>
            <a:r>
              <a:rPr lang="en-US" sz="1100" b="1" dirty="0">
                <a:latin typeface="Consolas" panose="020B0609020204030204" pitchFamily="49" charset="0"/>
              </a:rPr>
              <a:t>, config, 1),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Tester("</a:t>
            </a:r>
            <a:r>
              <a:rPr lang="en-US" sz="1100" b="1" dirty="0" err="1">
                <a:latin typeface="Consolas" panose="020B0609020204030204" pitchFamily="49" charset="0"/>
              </a:rPr>
              <a:t>integralThreadStaticNoLambda</a:t>
            </a:r>
            <a:r>
              <a:rPr lang="en-US" sz="1100" b="1" dirty="0">
                <a:latin typeface="Consolas" panose="020B0609020204030204" pitchFamily="49" charset="0"/>
              </a:rPr>
              <a:t>", </a:t>
            </a:r>
            <a:r>
              <a:rPr lang="en-US" sz="1100" b="1" dirty="0" err="1">
                <a:latin typeface="Consolas" panose="020B0609020204030204" pitchFamily="49" charset="0"/>
              </a:rPr>
              <a:t>integralThreadStaticNoLambda</a:t>
            </a:r>
            <a:r>
              <a:rPr lang="en-US" sz="1100" b="1" dirty="0">
                <a:latin typeface="Consolas" panose="020B0609020204030204" pitchFamily="49" charset="0"/>
              </a:rPr>
              <a:t>, config, 2),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Tester("</a:t>
            </a:r>
            <a:r>
              <a:rPr lang="en-US" sz="1100" b="1" dirty="0" err="1">
                <a:latin typeface="Consolas" panose="020B0609020204030204" pitchFamily="49" charset="0"/>
              </a:rPr>
              <a:t>integralOpenMP</a:t>
            </a:r>
            <a:r>
              <a:rPr lang="en-US" sz="1100" b="1" dirty="0">
                <a:latin typeface="Consolas" panose="020B0609020204030204" pitchFamily="49" charset="0"/>
              </a:rPr>
              <a:t>", </a:t>
            </a:r>
            <a:r>
              <a:rPr lang="en-US" sz="1100" b="1" dirty="0" err="1">
                <a:latin typeface="Consolas" panose="020B0609020204030204" pitchFamily="49" charset="0"/>
              </a:rPr>
              <a:t>integralOpenMP</a:t>
            </a:r>
            <a:r>
              <a:rPr lang="en-US" sz="1100" b="1" dirty="0">
                <a:latin typeface="Consolas" panose="020B0609020204030204" pitchFamily="49" charset="0"/>
              </a:rPr>
              <a:t>, config, 3)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</a:t>
            </a:r>
            <a:r>
              <a:rPr lang="ru-RU" sz="1100" b="1" dirty="0" err="1">
                <a:latin typeface="Consolas" panose="020B0609020204030204" pitchFamily="49" charset="0"/>
              </a:rPr>
              <a:t>cout</a:t>
            </a:r>
            <a:r>
              <a:rPr lang="ru-RU" sz="1100" b="1" dirty="0">
                <a:latin typeface="Consolas" panose="020B0609020204030204" pitchFamily="49" charset="0"/>
              </a:rPr>
              <a:t> &lt;&lt; </a:t>
            </a:r>
            <a:r>
              <a:rPr lang="ru-RU" sz="1100" b="1" dirty="0" err="1">
                <a:latin typeface="Consolas" panose="020B0609020204030204" pitchFamily="49" charset="0"/>
              </a:rPr>
              <a:t>endl</a:t>
            </a:r>
            <a:r>
              <a:rPr lang="ru-RU" sz="1100" b="1" dirty="0">
                <a:latin typeface="Consolas" panose="020B0609020204030204" pitchFamily="49" charset="0"/>
              </a:rPr>
              <a:t> &lt;&lt; "Функциональное тестирование ..." &lt;&lt; </a:t>
            </a:r>
            <a:r>
              <a:rPr lang="ru-RU" sz="1100" b="1" dirty="0" err="1">
                <a:latin typeface="Consolas" panose="020B0609020204030204" pitchFamily="49" charset="0"/>
              </a:rPr>
              <a:t>endl</a:t>
            </a:r>
            <a:r>
              <a:rPr lang="ru-RU" sz="11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for (Tester test : tests) </a:t>
            </a:r>
            <a:r>
              <a:rPr lang="ru-RU" sz="1100" b="1" dirty="0">
                <a:latin typeface="Consolas" panose="020B0609020204030204" pitchFamily="49" charset="0"/>
              </a:rPr>
              <a:t>// цикл функционального тестирования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</a:rPr>
              <a:t>test.verify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</a:t>
            </a:r>
            <a:r>
              <a:rPr lang="ru-RU" sz="1100" b="1" dirty="0" err="1">
                <a:latin typeface="Consolas" panose="020B0609020204030204" pitchFamily="49" charset="0"/>
              </a:rPr>
              <a:t>cout</a:t>
            </a:r>
            <a:r>
              <a:rPr lang="ru-RU" sz="1100" b="1" dirty="0">
                <a:latin typeface="Consolas" panose="020B0609020204030204" pitchFamily="49" charset="0"/>
              </a:rPr>
              <a:t> &lt;&lt; </a:t>
            </a:r>
            <a:r>
              <a:rPr lang="ru-RU" sz="1100" b="1" dirty="0" err="1">
                <a:latin typeface="Consolas" panose="020B0609020204030204" pitchFamily="49" charset="0"/>
              </a:rPr>
              <a:t>endl</a:t>
            </a:r>
            <a:r>
              <a:rPr lang="ru-RU" sz="1100" b="1" dirty="0">
                <a:latin typeface="Consolas" panose="020B0609020204030204" pitchFamily="49" charset="0"/>
              </a:rPr>
              <a:t> &lt;&lt; "Замеры времени(микросекунды) ..." &lt;&lt; </a:t>
            </a:r>
            <a:r>
              <a:rPr lang="ru-RU" sz="1100" b="1" dirty="0" err="1">
                <a:latin typeface="Consolas" panose="020B0609020204030204" pitchFamily="49" charset="0"/>
              </a:rPr>
              <a:t>endl</a:t>
            </a:r>
            <a:r>
              <a:rPr lang="ru-RU" sz="11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latin typeface="Consolas" panose="020B0609020204030204" pitchFamily="49" charset="0"/>
              </a:rPr>
              <a:t>do { </a:t>
            </a:r>
            <a:r>
              <a:rPr lang="ru-RU" sz="1100" b="1" dirty="0">
                <a:latin typeface="Consolas" panose="020B0609020204030204" pitchFamily="49" charset="0"/>
              </a:rPr>
              <a:t>// цикл проведения серий измерений для каждой из реализаций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for (Tester test : tests)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latin typeface="Consolas" panose="020B0609020204030204" pitchFamily="49" charset="0"/>
              </a:rPr>
              <a:t>test.measure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} while (</a:t>
            </a:r>
            <a:r>
              <a:rPr lang="en-US" sz="1100" b="1" dirty="0" err="1">
                <a:latin typeface="Consolas" panose="020B0609020204030204" pitchFamily="49" charset="0"/>
              </a:rPr>
              <a:t>report.show</a:t>
            </a:r>
            <a:r>
              <a:rPr lang="en-US" sz="1100" b="1" dirty="0">
                <a:latin typeface="Consolas" panose="020B0609020204030204" pitchFamily="49" charset="0"/>
              </a:rPr>
              <a:t>());</a:t>
            </a:r>
            <a:r>
              <a:rPr lang="ru-RU" sz="1100" b="1" dirty="0">
                <a:latin typeface="Consolas" panose="020B0609020204030204" pitchFamily="49" charset="0"/>
              </a:rPr>
              <a:t> // смотрим результаты и возможно повторяем вычисление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0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4714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2800" b="1" dirty="0">
                <a:solidFill>
                  <a:srgbClr val="31859C"/>
                </a:solidFill>
              </a:rPr>
              <a:t>Основные аспекты параллельной обработки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908720"/>
            <a:ext cx="8752891" cy="5217443"/>
          </a:xfrm>
        </p:spPr>
        <p:txBody>
          <a:bodyPr>
            <a:normAutofit lnSpcReduction="10000"/>
          </a:bodyPr>
          <a:lstStyle/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Имеется два основных аспекта параллельной обработки: 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технологический</a:t>
            </a: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концептуальный</a:t>
            </a: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Технологический аспект</a:t>
            </a: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сводится к применению средств программных библиотек организации приложений с параллельной обработкой, а 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концептуальный аспект</a:t>
            </a: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 методам распараллеливания задач, разработке и анализу параллельных алгоритмов и оптимизации процессов их реализации в конкретной среде исполнения. 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части оптимизации оба аспекта пересекаются, поскольку: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 программно-технические решения, лежащие в основе любой технологии, существенно влияют на эффективность реализации;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аппаратная среда параллельной обработки обычно строится, исходя из концептуальных аспектов параллельной обработки. </a:t>
            </a:r>
          </a:p>
          <a:p>
            <a:pPr marL="0" indent="180000">
              <a:buNone/>
            </a:pPr>
            <a:r>
              <a:rPr lang="ru-RU" sz="18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Ниже рассматривается в основном технологический аспект, поскольку базовые технологии и программные средства распараллеливания являются достаточно универсальными, а концептуальные решения для различных задач обработки могут быть различными. </a:t>
            </a:r>
          </a:p>
        </p:txBody>
      </p:sp>
    </p:spTree>
    <p:extLst>
      <p:ext uri="{BB962C8B-B14F-4D97-AF65-F5344CB8AC3E}">
        <p14:creationId xmlns:p14="http://schemas.microsoft.com/office/powerpoint/2010/main" val="264261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Преподавательский прототип реализации </a:t>
            </a:r>
            <a:r>
              <a:rPr lang="en-US" sz="2400" b="1" dirty="0" err="1">
                <a:solidFill>
                  <a:srgbClr val="31859C"/>
                </a:solidFill>
                <a:latin typeface="Consolas" panose="020B0609020204030204" pitchFamily="49" charset="0"/>
              </a:rPr>
              <a:t>integralThread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// Вычисление 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>
                <a:latin typeface="Consolas" panose="020B0609020204030204" pitchFamily="49" charset="0"/>
              </a:rPr>
              <a:t>потоками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>
                <a:latin typeface="Consolas" panose="020B0609020204030204" pitchFamily="49" charset="0"/>
              </a:rPr>
              <a:t>с общим числом прямоугольников </a:t>
            </a:r>
            <a:r>
              <a:rPr lang="en-US" sz="1100" b="1" dirty="0" err="1">
                <a:latin typeface="Consolas" panose="020B0609020204030204" pitchFamily="49" charset="0"/>
              </a:rPr>
              <a:t>allRect</a:t>
            </a:r>
            <a:endParaRPr lang="ru-RU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double </a:t>
            </a:r>
            <a:r>
              <a:rPr lang="en-US" sz="1100" b="1" dirty="0" err="1">
                <a:latin typeface="Consolas" panose="020B0609020204030204" pitchFamily="49" charset="0"/>
              </a:rPr>
              <a:t>integralThread</a:t>
            </a:r>
            <a:r>
              <a:rPr lang="en-US" sz="1100" b="1" dirty="0">
                <a:latin typeface="Consolas" panose="020B0609020204030204" pitchFamily="49" charset="0"/>
              </a:rPr>
              <a:t>(int 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r>
              <a:rPr lang="en-US" sz="1100" b="1" dirty="0">
                <a:latin typeface="Consolas" panose="020B0609020204030204" pitchFamily="49" charset="0"/>
              </a:rPr>
              <a:t>, int </a:t>
            </a:r>
            <a:r>
              <a:rPr lang="en-US" sz="1100" b="1" dirty="0" err="1">
                <a:latin typeface="Consolas" panose="020B0609020204030204" pitchFamily="49" charset="0"/>
              </a:rPr>
              <a:t>allRect</a:t>
            </a:r>
            <a:r>
              <a:rPr lang="en-US" sz="1100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</a:t>
            </a:r>
            <a:r>
              <a:rPr lang="ru-RU" sz="1100" b="1" dirty="0" err="1">
                <a:latin typeface="Consolas" panose="020B0609020204030204" pitchFamily="49" charset="0"/>
              </a:rPr>
              <a:t>double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wRect</a:t>
            </a:r>
            <a:r>
              <a:rPr lang="ru-RU" sz="1100" b="1" dirty="0">
                <a:latin typeface="Consolas" panose="020B0609020204030204" pitchFamily="49" charset="0"/>
              </a:rPr>
              <a:t> = 1.0 / (</a:t>
            </a:r>
            <a:r>
              <a:rPr lang="ru-RU" sz="1100" b="1" dirty="0" err="1">
                <a:latin typeface="Consolas" panose="020B0609020204030204" pitchFamily="49" charset="0"/>
              </a:rPr>
              <a:t>double</a:t>
            </a:r>
            <a:r>
              <a:rPr lang="ru-RU" sz="1100" b="1" dirty="0">
                <a:latin typeface="Consolas" panose="020B0609020204030204" pitchFamily="49" charset="0"/>
              </a:rPr>
              <a:t>)</a:t>
            </a:r>
            <a:r>
              <a:rPr lang="ru-RU" sz="1100" b="1" dirty="0" err="1">
                <a:latin typeface="Consolas" panose="020B0609020204030204" pitchFamily="49" charset="0"/>
              </a:rPr>
              <a:t>allRect</a:t>
            </a:r>
            <a:r>
              <a:rPr lang="ru-RU" sz="1100" b="1" dirty="0">
                <a:latin typeface="Consolas" panose="020B0609020204030204" pitchFamily="49" charset="0"/>
              </a:rPr>
              <a:t>; // ширина прямоугольника численного метода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latin typeface="Consolas" panose="020B0609020204030204" pitchFamily="49" charset="0"/>
              </a:rPr>
              <a:t>int </a:t>
            </a:r>
            <a:r>
              <a:rPr lang="en-US" sz="1100" b="1" dirty="0" err="1">
                <a:latin typeface="Consolas" panose="020B0609020204030204" pitchFamily="49" charset="0"/>
              </a:rPr>
              <a:t>thRect</a:t>
            </a:r>
            <a:r>
              <a:rPr lang="en-US" sz="1100" b="1" dirty="0">
                <a:latin typeface="Consolas" panose="020B0609020204030204" pitchFamily="49" charset="0"/>
              </a:rPr>
              <a:t> = (</a:t>
            </a:r>
            <a:r>
              <a:rPr lang="en-US" sz="1100" b="1" dirty="0" err="1">
                <a:latin typeface="Consolas" panose="020B0609020204030204" pitchFamily="49" charset="0"/>
              </a:rPr>
              <a:t>allRect</a:t>
            </a:r>
            <a:r>
              <a:rPr lang="en-US" sz="1100" b="1" dirty="0">
                <a:latin typeface="Consolas" panose="020B0609020204030204" pitchFamily="49" charset="0"/>
              </a:rPr>
              <a:t> - 1) / 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r>
              <a:rPr lang="en-US" sz="1100" b="1" dirty="0">
                <a:latin typeface="Consolas" panose="020B0609020204030204" pitchFamily="49" charset="0"/>
              </a:rPr>
              <a:t> + 1; // </a:t>
            </a:r>
            <a:r>
              <a:rPr lang="ru-RU" sz="1100" b="1" dirty="0">
                <a:latin typeface="Consolas" panose="020B0609020204030204" pitchFamily="49" charset="0"/>
              </a:rPr>
              <a:t>число прямоугольников для одного потока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// корректировка числа потоков в случае, когда их больше, чем </a:t>
            </a:r>
            <a:r>
              <a:rPr lang="ru-RU" sz="1100" b="1" dirty="0" err="1">
                <a:latin typeface="Consolas" panose="020B0609020204030204" pitchFamily="49" charset="0"/>
              </a:rPr>
              <a:t>allRect</a:t>
            </a:r>
            <a:endParaRPr lang="ru-RU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r>
              <a:rPr lang="en-US" sz="1100" b="1" dirty="0">
                <a:latin typeface="Consolas" panose="020B0609020204030204" pitchFamily="49" charset="0"/>
              </a:rPr>
              <a:t> = (</a:t>
            </a:r>
            <a:r>
              <a:rPr lang="en-US" sz="1100" b="1" dirty="0" err="1">
                <a:latin typeface="Consolas" panose="020B0609020204030204" pitchFamily="49" charset="0"/>
              </a:rPr>
              <a:t>allRect</a:t>
            </a:r>
            <a:r>
              <a:rPr lang="en-US" sz="1100" b="1" dirty="0">
                <a:latin typeface="Consolas" panose="020B0609020204030204" pitchFamily="49" charset="0"/>
              </a:rPr>
              <a:t> - 1) / </a:t>
            </a:r>
            <a:r>
              <a:rPr lang="en-US" sz="1100" b="1" dirty="0" err="1">
                <a:latin typeface="Consolas" panose="020B0609020204030204" pitchFamily="49" charset="0"/>
              </a:rPr>
              <a:t>thRect</a:t>
            </a:r>
            <a:r>
              <a:rPr lang="en-US" sz="1100" b="1" dirty="0">
                <a:latin typeface="Consolas" panose="020B0609020204030204" pitchFamily="49" charset="0"/>
              </a:rPr>
              <a:t> + 1;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int </a:t>
            </a:r>
            <a:r>
              <a:rPr lang="en-US" sz="1100" b="1" dirty="0" err="1">
                <a:latin typeface="Consolas" panose="020B0609020204030204" pitchFamily="49" charset="0"/>
              </a:rPr>
              <a:t>restRect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allRect</a:t>
            </a:r>
            <a:r>
              <a:rPr lang="en-US" sz="1100" b="1" dirty="0">
                <a:latin typeface="Consolas" panose="020B0609020204030204" pitchFamily="49" charset="0"/>
              </a:rPr>
              <a:t> - (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r>
              <a:rPr lang="en-US" sz="1100" b="1" dirty="0">
                <a:latin typeface="Consolas" panose="020B0609020204030204" pitchFamily="49" charset="0"/>
              </a:rPr>
              <a:t> - 1) * </a:t>
            </a:r>
            <a:r>
              <a:rPr lang="en-US" sz="1100" b="1" dirty="0" err="1">
                <a:latin typeface="Consolas" panose="020B0609020204030204" pitchFamily="49" charset="0"/>
              </a:rPr>
              <a:t>thRect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  <a:r>
              <a:rPr lang="ru-RU" sz="1100" b="1" dirty="0">
                <a:latin typeface="Consolas" panose="020B0609020204030204" pitchFamily="49" charset="0"/>
              </a:rPr>
              <a:t> // учет не кратности </a:t>
            </a:r>
            <a:r>
              <a:rPr lang="en-US" sz="1100" b="1" dirty="0" err="1">
                <a:latin typeface="Consolas" panose="020B0609020204030204" pitchFamily="49" charset="0"/>
              </a:rPr>
              <a:t>allRect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>
                <a:latin typeface="Consolas" panose="020B0609020204030204" pitchFamily="49" charset="0"/>
              </a:rPr>
              <a:t>и 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if (</a:t>
            </a:r>
            <a:r>
              <a:rPr lang="en-US" sz="1100" b="1" dirty="0" err="1">
                <a:latin typeface="Consolas" panose="020B0609020204030204" pitchFamily="49" charset="0"/>
              </a:rPr>
              <a:t>restRect</a:t>
            </a:r>
            <a:r>
              <a:rPr lang="en-US" sz="1100" b="1" dirty="0">
                <a:latin typeface="Consolas" panose="020B0609020204030204" pitchFamily="49" charset="0"/>
              </a:rPr>
              <a:t> == 0) </a:t>
            </a:r>
            <a:r>
              <a:rPr lang="en-US" sz="1100" b="1" dirty="0" err="1">
                <a:latin typeface="Consolas" panose="020B0609020204030204" pitchFamily="49" charset="0"/>
              </a:rPr>
              <a:t>restRect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thRect</a:t>
            </a:r>
            <a:r>
              <a:rPr lang="en-US" sz="1100" b="1" dirty="0">
                <a:latin typeface="Consolas" panose="020B0609020204030204" pitchFamily="49" charset="0"/>
              </a:rPr>
              <a:t>; // </a:t>
            </a:r>
            <a:r>
              <a:rPr lang="en-US" sz="1100" b="1" dirty="0" err="1">
                <a:latin typeface="Consolas" panose="020B0609020204030204" pitchFamily="49" charset="0"/>
              </a:rPr>
              <a:t>когда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allRect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кратно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</a:rPr>
              <a:t>globSum</a:t>
            </a:r>
            <a:r>
              <a:rPr lang="en-US" sz="1100" b="1" dirty="0">
                <a:latin typeface="Consolas" panose="020B0609020204030204" pitchFamily="49" charset="0"/>
              </a:rPr>
              <a:t> = 0.0;</a:t>
            </a:r>
            <a:r>
              <a:rPr lang="ru-RU" sz="1100" b="1" dirty="0">
                <a:latin typeface="Consolas" panose="020B0609020204030204" pitchFamily="49" charset="0"/>
              </a:rPr>
              <a:t> // статическая переменная суммы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// Создаем 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>
                <a:latin typeface="Consolas" panose="020B0609020204030204" pitchFamily="49" charset="0"/>
              </a:rPr>
              <a:t>потоков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thread * threads = new thread[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r>
              <a:rPr lang="en-US" sz="1100" b="1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t-BR" sz="1100" b="1" dirty="0">
                <a:latin typeface="Consolas" panose="020B0609020204030204" pitchFamily="49" charset="0"/>
              </a:rPr>
              <a:t>    for (int n = 0; n &lt; nThreads; n++)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    </a:t>
            </a:r>
            <a:r>
              <a:rPr lang="ru-RU" sz="1100" b="1" dirty="0" err="1">
                <a:latin typeface="Consolas" panose="020B0609020204030204" pitchFamily="49" charset="0"/>
              </a:rPr>
              <a:t>threads</a:t>
            </a:r>
            <a:r>
              <a:rPr lang="ru-RU" sz="1100" b="1" dirty="0">
                <a:latin typeface="Consolas" panose="020B0609020204030204" pitchFamily="49" charset="0"/>
              </a:rPr>
              <a:t>[n] = </a:t>
            </a:r>
            <a:r>
              <a:rPr lang="ru-RU" sz="1100" b="1" dirty="0" err="1">
                <a:latin typeface="Consolas" panose="020B0609020204030204" pitchFamily="49" charset="0"/>
              </a:rPr>
              <a:t>thread</a:t>
            </a:r>
            <a:r>
              <a:rPr lang="ru-RU" sz="1100" b="1" dirty="0">
                <a:latin typeface="Consolas" panose="020B0609020204030204" pitchFamily="49" charset="0"/>
              </a:rPr>
              <a:t>( // Стравливание n-</a:t>
            </a:r>
            <a:r>
              <a:rPr lang="ru-RU" sz="1100" b="1" dirty="0" err="1">
                <a:latin typeface="Consolas" panose="020B0609020204030204" pitchFamily="49" charset="0"/>
              </a:rPr>
              <a:t>му</a:t>
            </a:r>
            <a:r>
              <a:rPr lang="ru-RU" sz="1100" b="1" dirty="0">
                <a:latin typeface="Consolas" panose="020B0609020204030204" pitchFamily="49" charset="0"/>
              </a:rPr>
              <a:t> потоку функции с аргументами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        // Лямбда-функция суммирования высот прямоугольников с номерами nRect..nRect+thRect-1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[](int </a:t>
            </a:r>
            <a:r>
              <a:rPr lang="en-US" sz="1100" b="1" dirty="0" err="1">
                <a:latin typeface="Consolas" panose="020B0609020204030204" pitchFamily="49" charset="0"/>
              </a:rPr>
              <a:t>nRect</a:t>
            </a:r>
            <a:r>
              <a:rPr lang="en-US" sz="1100" b="1" dirty="0">
                <a:latin typeface="Consolas" panose="020B0609020204030204" pitchFamily="49" charset="0"/>
              </a:rPr>
              <a:t>, int </a:t>
            </a:r>
            <a:r>
              <a:rPr lang="en-US" sz="1100" b="1" dirty="0" err="1">
                <a:latin typeface="Consolas" panose="020B0609020204030204" pitchFamily="49" charset="0"/>
              </a:rPr>
              <a:t>thRect</a:t>
            </a:r>
            <a:r>
              <a:rPr lang="en-US" sz="1100" b="1" dirty="0">
                <a:latin typeface="Consolas" panose="020B0609020204030204" pitchFamily="49" charset="0"/>
              </a:rPr>
              <a:t>, double </a:t>
            </a:r>
            <a:r>
              <a:rPr lang="en-US" sz="1100" b="1" dirty="0" err="1">
                <a:latin typeface="Consolas" panose="020B0609020204030204" pitchFamily="49" charset="0"/>
              </a:rPr>
              <a:t>wRect</a:t>
            </a:r>
            <a:r>
              <a:rPr lang="en-US" sz="1100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    double x, sum = 0.;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latin typeface="Consolas" panose="020B0609020204030204" pitchFamily="49" charset="0"/>
              </a:rPr>
              <a:t>thRect</a:t>
            </a:r>
            <a:r>
              <a:rPr lang="en-US" sz="1100" b="1" dirty="0">
                <a:latin typeface="Consolas" panose="020B0609020204030204" pitchFamily="49" charset="0"/>
              </a:rPr>
              <a:t> +=  </a:t>
            </a:r>
            <a:r>
              <a:rPr lang="en-US" sz="1100" b="1" dirty="0" err="1">
                <a:latin typeface="Consolas" panose="020B0609020204030204" pitchFamily="49" charset="0"/>
              </a:rPr>
              <a:t>nRect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            </a:t>
            </a:r>
            <a:r>
              <a:rPr lang="en-US" sz="1100" b="1" dirty="0">
                <a:latin typeface="Consolas" panose="020B0609020204030204" pitchFamily="49" charset="0"/>
              </a:rPr>
              <a:t>do { </a:t>
            </a:r>
            <a:r>
              <a:rPr lang="ru-RU" sz="1100" b="1" dirty="0">
                <a:latin typeface="Consolas" panose="020B0609020204030204" pitchFamily="49" charset="0"/>
              </a:rPr>
              <a:t>// цикл суммирования высот средних прямоугольников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        x = </a:t>
            </a:r>
            <a:r>
              <a:rPr lang="en-US" sz="1100" b="1" dirty="0" err="1">
                <a:latin typeface="Consolas" panose="020B0609020204030204" pitchFamily="49" charset="0"/>
              </a:rPr>
              <a:t>nRect</a:t>
            </a:r>
            <a:r>
              <a:rPr lang="en-US" sz="1100" b="1" dirty="0">
                <a:latin typeface="Consolas" panose="020B0609020204030204" pitchFamily="49" charset="0"/>
              </a:rPr>
              <a:t> * </a:t>
            </a:r>
            <a:r>
              <a:rPr lang="en-US" sz="1100" b="1" dirty="0" err="1">
                <a:latin typeface="Consolas" panose="020B0609020204030204" pitchFamily="49" charset="0"/>
              </a:rPr>
              <a:t>wRect</a:t>
            </a:r>
            <a:r>
              <a:rPr lang="en-US" sz="1100" b="1" dirty="0">
                <a:latin typeface="Consolas" panose="020B0609020204030204" pitchFamily="49" charset="0"/>
              </a:rPr>
              <a:t> + 0.5 * </a:t>
            </a:r>
            <a:r>
              <a:rPr lang="en-US" sz="1100" b="1" dirty="0" err="1">
                <a:latin typeface="Consolas" panose="020B0609020204030204" pitchFamily="49" charset="0"/>
              </a:rPr>
              <a:t>wRect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        sum += sin(x) / x;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    } while (++</a:t>
            </a:r>
            <a:r>
              <a:rPr lang="en-US" sz="1100" b="1" dirty="0" err="1">
                <a:latin typeface="Consolas" panose="020B0609020204030204" pitchFamily="49" charset="0"/>
              </a:rPr>
              <a:t>nRect</a:t>
            </a:r>
            <a:r>
              <a:rPr lang="en-US" sz="1100" b="1" dirty="0"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latin typeface="Consolas" panose="020B0609020204030204" pitchFamily="49" charset="0"/>
              </a:rPr>
              <a:t>thRect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            // </a:t>
            </a:r>
            <a:r>
              <a:rPr lang="ru-RU" sz="1100" b="1" dirty="0" err="1">
                <a:latin typeface="Consolas" panose="020B0609020204030204" pitchFamily="49" charset="0"/>
              </a:rPr>
              <a:t>подсуммирование</a:t>
            </a:r>
            <a:r>
              <a:rPr lang="ru-RU" sz="1100" b="1" dirty="0">
                <a:latin typeface="Consolas" panose="020B0609020204030204" pitchFamily="49" charset="0"/>
              </a:rPr>
              <a:t> результата к глобальной сумме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mu.lock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r>
              <a:rPr lang="ru-RU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// мьютекс блокирует</a:t>
            </a:r>
            <a:endParaRPr lang="en-US" sz="11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globSum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globSum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+ sum;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mu.unlock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}, n * </a:t>
            </a:r>
            <a:r>
              <a:rPr lang="en-US" sz="1100" b="1" dirty="0" err="1">
                <a:latin typeface="Consolas" panose="020B0609020204030204" pitchFamily="49" charset="0"/>
              </a:rPr>
              <a:t>thRect</a:t>
            </a:r>
            <a:r>
              <a:rPr lang="en-US" sz="1100" b="1" dirty="0">
                <a:latin typeface="Consolas" panose="020B0609020204030204" pitchFamily="49" charset="0"/>
              </a:rPr>
              <a:t>, n &lt; 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r>
              <a:rPr lang="en-US" sz="1100" b="1" dirty="0">
                <a:latin typeface="Consolas" panose="020B0609020204030204" pitchFamily="49" charset="0"/>
              </a:rPr>
              <a:t> - 1? </a:t>
            </a:r>
            <a:r>
              <a:rPr lang="en-US" sz="1100" b="1" dirty="0" err="1">
                <a:latin typeface="Consolas" panose="020B0609020204030204" pitchFamily="49" charset="0"/>
              </a:rPr>
              <a:t>thRect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 err="1">
                <a:latin typeface="Consolas" panose="020B0609020204030204" pitchFamily="49" charset="0"/>
              </a:rPr>
              <a:t>restRect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latin typeface="Consolas" panose="020B0609020204030204" pitchFamily="49" charset="0"/>
              </a:rPr>
              <a:t>wRect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for (int n = 0; n &lt; </a:t>
            </a:r>
            <a:r>
              <a:rPr lang="en-US" sz="1100" b="1" dirty="0" err="1">
                <a:latin typeface="Consolas" panose="020B0609020204030204" pitchFamily="49" charset="0"/>
              </a:rPr>
              <a:t>nThreads</a:t>
            </a:r>
            <a:r>
              <a:rPr lang="en-US" sz="1100" b="1" dirty="0">
                <a:latin typeface="Consolas" panose="020B0609020204030204" pitchFamily="49" charset="0"/>
              </a:rPr>
              <a:t>; n++) </a:t>
            </a:r>
            <a:r>
              <a:rPr lang="ru-RU" sz="1100" b="1" dirty="0">
                <a:latin typeface="Consolas" panose="020B0609020204030204" pitchFamily="49" charset="0"/>
              </a:rPr>
              <a:t>// блокировка основного потока до завершения всех дочерних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latin typeface="Consolas" panose="020B0609020204030204" pitchFamily="49" charset="0"/>
              </a:rPr>
              <a:t>threads[n].join();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 </a:t>
            </a:r>
            <a:r>
              <a:rPr lang="ru-RU" sz="1100" b="1" dirty="0" err="1">
                <a:latin typeface="Consolas" panose="020B0609020204030204" pitchFamily="49" charset="0"/>
              </a:rPr>
              <a:t>return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globSum</a:t>
            </a:r>
            <a:r>
              <a:rPr lang="ru-RU" sz="1100" b="1" dirty="0">
                <a:latin typeface="Consolas" panose="020B0609020204030204" pitchFamily="49" charset="0"/>
              </a:rPr>
              <a:t> * </a:t>
            </a:r>
            <a:r>
              <a:rPr lang="ru-RU" sz="1100" b="1" dirty="0" err="1">
                <a:latin typeface="Consolas" panose="020B0609020204030204" pitchFamily="49" charset="0"/>
              </a:rPr>
              <a:t>wRect</a:t>
            </a:r>
            <a:r>
              <a:rPr lang="ru-RU" sz="1100" b="1" dirty="0">
                <a:latin typeface="Consolas" panose="020B0609020204030204" pitchFamily="49" charset="0"/>
              </a:rPr>
              <a:t>; // возврат площади всех средних прямоугольников</a:t>
            </a:r>
          </a:p>
          <a:p>
            <a:pPr marL="0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}</a:t>
            </a:r>
            <a:endParaRPr lang="en-US" sz="1100" b="1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Реализация </a:t>
            </a:r>
            <a:r>
              <a:rPr lang="en-US" sz="2400" b="1" dirty="0" err="1">
                <a:solidFill>
                  <a:srgbClr val="31859C"/>
                </a:solidFill>
                <a:latin typeface="Consolas" panose="020B0609020204030204" pitchFamily="49" charset="0"/>
              </a:rPr>
              <a:t>integralThreadStatic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статический массив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2B91A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1859C"/>
                </a:solidFill>
                <a:latin typeface="Consolas" panose="020B0609020204030204" pitchFamily="49" charset="0"/>
              </a:rPr>
              <a:t>thread </a:t>
            </a:r>
            <a:r>
              <a:rPr lang="en-US" sz="1800" dirty="0" err="1">
                <a:solidFill>
                  <a:srgbClr val="31859C"/>
                </a:solidFill>
                <a:latin typeface="Consolas" panose="020B0609020204030204" pitchFamily="49" charset="0"/>
              </a:rPr>
              <a:t>threadsStatic</a:t>
            </a:r>
            <a:r>
              <a:rPr lang="en-US" sz="1800" dirty="0">
                <a:solidFill>
                  <a:srgbClr val="31859C"/>
                </a:solidFill>
                <a:latin typeface="Consolas" panose="020B0609020204030204" pitchFamily="49" charset="0"/>
              </a:rPr>
              <a:t>[MAX_THREAD];</a:t>
            </a:r>
            <a:endParaRPr lang="en-US" sz="1100" dirty="0">
              <a:solidFill>
                <a:srgbClr val="31859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реализации </a:t>
            </a:r>
            <a:r>
              <a:rPr lang="en-US" sz="1600" dirty="0" err="1">
                <a:solidFill>
                  <a:srgbClr val="31859C"/>
                </a:solidFill>
                <a:latin typeface="Consolas" panose="020B0609020204030204" pitchFamily="49" charset="0"/>
              </a:rPr>
              <a:t>integralThread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вносятся  всего два изменения:</a:t>
            </a:r>
          </a:p>
          <a:p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убирается объявление локального массива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thread;</a:t>
            </a:r>
          </a:p>
          <a:p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цикле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статический массив, т.е. </a:t>
            </a:r>
            <a:endParaRPr lang="ru-RU" sz="1100" dirty="0">
              <a:solidFill>
                <a:srgbClr val="31859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>
                <a:solidFill>
                  <a:srgbClr val="31859C"/>
                </a:solidFill>
                <a:latin typeface="Consolas" panose="020B0609020204030204" pitchFamily="49" charset="0"/>
              </a:rPr>
              <a:t> for (int n = 0; n &lt; nThreads; n++)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solidFill>
                  <a:srgbClr val="31859C"/>
                </a:solidFill>
                <a:latin typeface="Consolas" panose="020B0609020204030204" pitchFamily="49" charset="0"/>
              </a:rPr>
              <a:t>threadsStatic</a:t>
            </a: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</a:rPr>
              <a:t>[n] = </a:t>
            </a:r>
            <a:r>
              <a:rPr lang="ru-RU" sz="1600" dirty="0" err="1">
                <a:solidFill>
                  <a:srgbClr val="31859C"/>
                </a:solidFill>
                <a:latin typeface="Consolas" panose="020B0609020204030204" pitchFamily="49" charset="0"/>
              </a:rPr>
              <a:t>thread</a:t>
            </a: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// далее все как в </a:t>
            </a:r>
            <a:r>
              <a:rPr lang="en-US" sz="1600" dirty="0" err="1">
                <a:solidFill>
                  <a:srgbClr val="31859C"/>
                </a:solidFill>
                <a:latin typeface="Consolas" panose="020B0609020204030204" pitchFamily="49" charset="0"/>
              </a:rPr>
              <a:t>integralThread</a:t>
            </a:r>
            <a:endParaRPr lang="en-US" sz="1600" b="1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6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Реализация </a:t>
            </a:r>
            <a:r>
              <a:rPr lang="en-US" sz="2400" b="1" dirty="0" err="1">
                <a:solidFill>
                  <a:srgbClr val="31859C"/>
                </a:solidFill>
                <a:latin typeface="Consolas" panose="020B0609020204030204" pitchFamily="49" charset="0"/>
              </a:rPr>
              <a:t>integralThreadStaticNoLambda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функция суммирования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2B91A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fuSum</a:t>
            </a:r>
            <a:r>
              <a:rPr lang="en-US" sz="1800" dirty="0">
                <a:latin typeface="Consolas" panose="020B0609020204030204" pitchFamily="49" charset="0"/>
              </a:rPr>
              <a:t>(int </a:t>
            </a:r>
            <a:r>
              <a:rPr lang="en-US" sz="1800" dirty="0" err="1">
                <a:latin typeface="Consolas" panose="020B0609020204030204" pitchFamily="49" charset="0"/>
              </a:rPr>
              <a:t>nRect</a:t>
            </a:r>
            <a:r>
              <a:rPr lang="en-US" sz="1800" dirty="0">
                <a:latin typeface="Consolas" panose="020B0609020204030204" pitchFamily="49" charset="0"/>
              </a:rPr>
              <a:t>, int </a:t>
            </a:r>
            <a:r>
              <a:rPr lang="en-US" sz="1800" dirty="0" err="1">
                <a:latin typeface="Consolas" panose="020B0609020204030204" pitchFamily="49" charset="0"/>
              </a:rPr>
              <a:t>thRect</a:t>
            </a:r>
            <a:r>
              <a:rPr lang="en-US" sz="1800" dirty="0">
                <a:latin typeface="Consolas" panose="020B0609020204030204" pitchFamily="49" charset="0"/>
              </a:rPr>
              <a:t>, double </a:t>
            </a:r>
            <a:r>
              <a:rPr lang="en-US" sz="1800" dirty="0" err="1">
                <a:latin typeface="Consolas" panose="020B0609020204030204" pitchFamily="49" charset="0"/>
              </a:rPr>
              <a:t>wRect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double x, sum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thRect</a:t>
            </a:r>
            <a:r>
              <a:rPr lang="en-US" sz="1800" dirty="0"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latin typeface="Consolas" panose="020B0609020204030204" pitchFamily="49" charset="0"/>
              </a:rPr>
              <a:t>nRect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  </a:t>
            </a:r>
            <a:r>
              <a:rPr lang="en-US" sz="1800" dirty="0">
                <a:latin typeface="Consolas" panose="020B0609020204030204" pitchFamily="49" charset="0"/>
              </a:rPr>
              <a:t>x = </a:t>
            </a:r>
            <a:r>
              <a:rPr lang="en-US" sz="1800" dirty="0" err="1">
                <a:latin typeface="Consolas" panose="020B0609020204030204" pitchFamily="49" charset="0"/>
              </a:rPr>
              <a:t>nRect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</a:rPr>
              <a:t>wRect</a:t>
            </a:r>
            <a:r>
              <a:rPr lang="en-US" sz="1800" dirty="0">
                <a:latin typeface="Consolas" panose="020B0609020204030204" pitchFamily="49" charset="0"/>
              </a:rPr>
              <a:t> + 0.5 * </a:t>
            </a:r>
            <a:r>
              <a:rPr lang="en-US" sz="1800" dirty="0" err="1">
                <a:latin typeface="Consolas" panose="020B0609020204030204" pitchFamily="49" charset="0"/>
              </a:rPr>
              <a:t>wRect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  </a:t>
            </a:r>
            <a:r>
              <a:rPr lang="en-US" sz="1800" dirty="0">
                <a:latin typeface="Consolas" panose="020B0609020204030204" pitchFamily="49" charset="0"/>
              </a:rPr>
              <a:t>sum += sin(x) /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} while (++</a:t>
            </a:r>
            <a:r>
              <a:rPr lang="en-US" sz="1800" dirty="0" err="1">
                <a:latin typeface="Consolas" panose="020B0609020204030204" pitchFamily="49" charset="0"/>
              </a:rPr>
              <a:t>nRect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thRect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mu.lock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globSum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globSum</a:t>
            </a:r>
            <a:r>
              <a:rPr lang="en-US" sz="1800" dirty="0">
                <a:latin typeface="Consolas" panose="020B0609020204030204" pitchFamily="49" charset="0"/>
              </a:rPr>
              <a:t> + sum;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mu.unlock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};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реализации </a:t>
            </a:r>
            <a:r>
              <a:rPr lang="en-US" sz="1600" dirty="0" err="1">
                <a:solidFill>
                  <a:srgbClr val="31859C"/>
                </a:solidFill>
                <a:latin typeface="Consolas" panose="020B0609020204030204" pitchFamily="49" charset="0"/>
              </a:rPr>
              <a:t>integralThreadStatic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вносятся  всего одно изменение – цикл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инициализации потоков реализуется так: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for (int n = 0; n &lt; nThreads; n++)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threadsStatic</a:t>
            </a:r>
            <a:r>
              <a:rPr lang="en-US" sz="1800" dirty="0">
                <a:latin typeface="Consolas" panose="020B0609020204030204" pitchFamily="49" charset="0"/>
              </a:rPr>
              <a:t>[n] = thread(</a:t>
            </a:r>
            <a:r>
              <a:rPr lang="en-US" sz="1800" dirty="0" err="1">
                <a:latin typeface="Consolas" panose="020B0609020204030204" pitchFamily="49" charset="0"/>
              </a:rPr>
              <a:t>fuSum</a:t>
            </a:r>
            <a:r>
              <a:rPr lang="en-US" sz="1800" dirty="0">
                <a:latin typeface="Consolas" panose="020B0609020204030204" pitchFamily="49" charset="0"/>
              </a:rPr>
              <a:t>, n * </a:t>
            </a:r>
            <a:r>
              <a:rPr lang="en-US" sz="1800" dirty="0" err="1">
                <a:latin typeface="Consolas" panose="020B0609020204030204" pitchFamily="49" charset="0"/>
              </a:rPr>
              <a:t>thRect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                      </a:t>
            </a:r>
            <a:r>
              <a:rPr lang="en-US" sz="1800" dirty="0">
                <a:latin typeface="Consolas" panose="020B0609020204030204" pitchFamily="49" charset="0"/>
              </a:rPr>
              <a:t>n &lt; </a:t>
            </a:r>
            <a:r>
              <a:rPr lang="en-US" sz="1800" dirty="0" err="1">
                <a:latin typeface="Consolas" panose="020B0609020204030204" pitchFamily="49" charset="0"/>
              </a:rPr>
              <a:t>nThreads</a:t>
            </a:r>
            <a:r>
              <a:rPr lang="en-US" sz="1800" dirty="0">
                <a:latin typeface="Consolas" panose="020B0609020204030204" pitchFamily="49" charset="0"/>
              </a:rPr>
              <a:t> - 1 ? </a:t>
            </a:r>
            <a:r>
              <a:rPr lang="en-US" sz="1800" dirty="0" err="1">
                <a:latin typeface="Consolas" panose="020B0609020204030204" pitchFamily="49" charset="0"/>
              </a:rPr>
              <a:t>thRect</a:t>
            </a:r>
            <a:r>
              <a:rPr lang="en-US" sz="1800" dirty="0">
                <a:latin typeface="Consolas" panose="020B0609020204030204" pitchFamily="49" charset="0"/>
              </a:rPr>
              <a:t> : </a:t>
            </a:r>
            <a:r>
              <a:rPr lang="en-US" sz="1800" dirty="0" err="1">
                <a:latin typeface="Consolas" panose="020B0609020204030204" pitchFamily="49" charset="0"/>
              </a:rPr>
              <a:t>restRect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wRect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endParaRPr lang="en-US" sz="18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1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Реализация </a:t>
            </a:r>
            <a:r>
              <a:rPr lang="en-US" sz="2400" b="1" dirty="0" err="1">
                <a:solidFill>
                  <a:srgbClr val="31859C"/>
                </a:solidFill>
                <a:latin typeface="Consolas" panose="020B0609020204030204" pitchFamily="49" charset="0"/>
              </a:rPr>
              <a:t>integralOpenMP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манипуляции с потоками генерирует библиотека </a:t>
            </a:r>
            <a:r>
              <a:rPr lang="en-US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OpenMP. </a:t>
            </a:r>
            <a:r>
              <a:rPr lang="ru-RU" sz="16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Конфигурирование этого процесса выполняется через функцию задания числа потоков </a:t>
            </a:r>
            <a:r>
              <a:rPr lang="en-US" sz="1600" b="1" dirty="0" err="1">
                <a:solidFill>
                  <a:srgbClr val="31859C"/>
                </a:solidFill>
                <a:latin typeface="Consolas" panose="020B0609020204030204" pitchFamily="49" charset="0"/>
              </a:rPr>
              <a:t>omp_set_num_threads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и директиву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#pragma </a:t>
            </a:r>
            <a:r>
              <a:rPr lang="en-US" sz="1600" b="1" dirty="0" err="1">
                <a:solidFill>
                  <a:srgbClr val="31859C"/>
                </a:solidFill>
                <a:latin typeface="Consolas" panose="020B0609020204030204" pitchFamily="49" charset="0"/>
              </a:rPr>
              <a:t>omp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 parallel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, в которую непосредственно включается директива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for,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задающая распараллеливание цикла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,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 и директива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 private,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задающая использование внутри каждого потока локальной переменной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x  -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тот же эффект имел место, если перенести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double x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внутрь цикла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for </a:t>
            </a:r>
            <a:r>
              <a:rPr lang="ru-RU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и убрать директиву </a:t>
            </a:r>
            <a:r>
              <a:rPr lang="en-US" sz="1600" b="1" dirty="0">
                <a:solidFill>
                  <a:srgbClr val="31859C"/>
                </a:solidFill>
                <a:latin typeface="Consolas" panose="020B0609020204030204" pitchFamily="49" charset="0"/>
              </a:rPr>
              <a:t>private.  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double </a:t>
            </a:r>
            <a:r>
              <a:rPr lang="en-US" sz="1600" dirty="0" err="1">
                <a:latin typeface="Consolas" panose="020B0609020204030204" pitchFamily="49" charset="0"/>
              </a:rPr>
              <a:t>integralOpenMP</a:t>
            </a:r>
            <a:r>
              <a:rPr lang="en-US" sz="1600" dirty="0">
                <a:latin typeface="Consolas" panose="020B0609020204030204" pitchFamily="49" charset="0"/>
              </a:rPr>
              <a:t>(int </a:t>
            </a:r>
            <a:r>
              <a:rPr lang="en-US" sz="1600" dirty="0" err="1">
                <a:latin typeface="Consolas" panose="020B0609020204030204" pitchFamily="49" charset="0"/>
              </a:rPr>
              <a:t>numTreads</a:t>
            </a:r>
            <a:r>
              <a:rPr lang="en-US" sz="1600" dirty="0">
                <a:latin typeface="Consolas" panose="020B0609020204030204" pitchFamily="49" charset="0"/>
              </a:rPr>
              <a:t>, int </a:t>
            </a:r>
            <a:r>
              <a:rPr lang="en-US" sz="1600" dirty="0" err="1">
                <a:latin typeface="Consolas" panose="020B0609020204030204" pitchFamily="49" charset="0"/>
              </a:rPr>
              <a:t>numSubIntervals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double x;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double sum = 0.0;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double </a:t>
            </a:r>
            <a:r>
              <a:rPr lang="en-US" sz="1600" dirty="0" err="1">
                <a:latin typeface="Consolas" panose="020B0609020204030204" pitchFamily="49" charset="0"/>
              </a:rPr>
              <a:t>wRect</a:t>
            </a:r>
            <a:r>
              <a:rPr lang="en-US" sz="1600" dirty="0">
                <a:latin typeface="Consolas" panose="020B0609020204030204" pitchFamily="49" charset="0"/>
              </a:rPr>
              <a:t> = 1.0 / (double)</a:t>
            </a:r>
            <a:r>
              <a:rPr lang="en-US" sz="1600" dirty="0" err="1">
                <a:latin typeface="Consolas" panose="020B0609020204030204" pitchFamily="49" charset="0"/>
              </a:rPr>
              <a:t>numSubIntervals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omp_set_num_threads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numTreads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#pragma </a:t>
            </a:r>
            <a:r>
              <a:rPr lang="en-US" sz="1600" dirty="0" err="1">
                <a:latin typeface="Consolas" panose="020B0609020204030204" pitchFamily="49" charset="0"/>
              </a:rPr>
              <a:t>omp</a:t>
            </a:r>
            <a:r>
              <a:rPr lang="en-US" sz="1600" dirty="0">
                <a:latin typeface="Consolas" panose="020B0609020204030204" pitchFamily="49" charset="0"/>
              </a:rPr>
              <a:t> parallel for private(x) reduction(+:sum)   </a:t>
            </a:r>
          </a:p>
          <a:p>
            <a:pPr marL="0" indent="0">
              <a:buNone/>
            </a:pPr>
            <a:r>
              <a:rPr lang="nn-NO" sz="1600" dirty="0">
                <a:latin typeface="Consolas" panose="020B0609020204030204" pitchFamily="49" charset="0"/>
              </a:rPr>
              <a:t>   for (i = 0; i &lt; numSubIntervals; i++)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x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wRect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wRect</a:t>
            </a:r>
            <a:r>
              <a:rPr lang="en-US" sz="1600" dirty="0">
                <a:latin typeface="Consolas" panose="020B0609020204030204" pitchFamily="49" charset="0"/>
              </a:rPr>
              <a:t> / 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sum += sin(x)/x;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sum * </a:t>
            </a:r>
            <a:r>
              <a:rPr lang="en-US" sz="1600" dirty="0" err="1">
                <a:latin typeface="Consolas" panose="020B0609020204030204" pitchFamily="49" charset="0"/>
              </a:rPr>
              <a:t>wRect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3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</a:t>
            </a:r>
            <a:r>
              <a:rPr lang="ru-RU" altLang="ru-RU" sz="2400" b="1" dirty="0">
                <a:solidFill>
                  <a:srgbClr val="31859C"/>
                </a:solidFill>
              </a:rPr>
              <a:t>средние </a:t>
            </a:r>
            <a:r>
              <a:rPr lang="en-US" altLang="ru-RU" sz="2400" b="1" dirty="0" err="1">
                <a:solidFill>
                  <a:srgbClr val="31859C"/>
                </a:solidFill>
              </a:rPr>
              <a:t>integralThread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Гранул|         100        1000       10000      100000     1000000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Потоки|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1 |       192.1       209.8       349.6      1896.4     18192.2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2 |       284.4       298.1       377.7      1265.1      9577.4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3 |       407.6       400.0       453.5       958.8      6723.3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4 |       501.8       493.0       522.9       980.8      5926.7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5 |       600.3       615.5       639.4      1062.1      7519.4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6 |       709.4       703.8       717.7      1112.1      6612.5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7 |       815.9       817.4       812.5      1184.1      6098.1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8 |       923.4       926.7       911.1      1213.1      6137.0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9 |      1057.3      1046.2      1015.3      1335.7      6509.7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10 |      1166.2      1171.3      1131.6      1439.7      6478.3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11 |      1168.3      1289.3      1248.4      1470.8      6432.2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12 |      1409.3      1397.2      1360.5      1573.0      7643.3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Заметно влияние времени организации потоков для первых трех </a:t>
            </a:r>
            <a:r>
              <a:rPr lang="ru-RU" sz="1600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гранулярностей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Для двух последних на 4-х ядерной машине ближе к ожидаемым соотношениям затрат времени. </a:t>
            </a:r>
            <a:endParaRPr lang="en-US" sz="16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66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</a:t>
            </a:r>
            <a:r>
              <a:rPr lang="ru-RU" altLang="ru-RU" sz="2400" b="1" dirty="0">
                <a:solidFill>
                  <a:srgbClr val="31859C"/>
                </a:solidFill>
              </a:rPr>
              <a:t>средние </a:t>
            </a:r>
            <a:r>
              <a:rPr lang="en-US" altLang="ru-RU" sz="2400" b="1" dirty="0" err="1">
                <a:solidFill>
                  <a:srgbClr val="31859C"/>
                </a:solidFill>
              </a:rPr>
              <a:t>integralThreadStatic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Гранул|         100        1000       10000      100000    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Потоки|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1 |       179.6       191.1       347.6      1870.9     18131.8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2 |       283.5       292.5       363.4      1307.0      9373.3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3 |       392.8       387.0       442.2       975.7      6689.9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4 |       508.6       502.0       564.5      1188.0      8208.3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5 |       632.7       618.3       664.1      1250.6      8362.4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6 |       745.1       735.4       780.5      1300.0      6487.2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7 |       833.5       819.6       814.9      1171.5      6132.3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8 |       928.0       937.1       912.8      1227.1      6075.9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9 |      1059.9      1056.0      1003.8      1309.0      6800.6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10 |      1169.1      1167.6      1133.6      1584.4      6402.3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11 |      1154.3      1290.9      1256.5      1500.9      6276.4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12 |      1413.5      1401.2      1366.6      1588.0      6273.5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 небольшое уменьшение затрат времени по сравнению с созданием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процедуры. Разности первого порядка в первом столбце порядка сотни микросекунд. Именно это характеризует затраты времени на манипуляции с потоками. Время собственно вычислений при гранулярности 100 и 1 потоке менее 2 микросекунд (18131 / (1000000 / 100)), что позволяет само время интегрирования при анализе первого столбца не учитывать.  </a:t>
            </a:r>
            <a:endParaRPr lang="en-US" sz="16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45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</a:t>
            </a:r>
            <a:r>
              <a:rPr lang="ru-RU" altLang="ru-RU" sz="2400" b="1" dirty="0">
                <a:solidFill>
                  <a:srgbClr val="31859C"/>
                </a:solidFill>
              </a:rPr>
              <a:t>средние </a:t>
            </a:r>
            <a:r>
              <a:rPr lang="en-US" altLang="ru-RU" sz="2400" b="1" dirty="0" err="1">
                <a:solidFill>
                  <a:srgbClr val="31859C"/>
                </a:solidFill>
              </a:rPr>
              <a:t>integralThreadStaticNoLambda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Гранул|         100        1000       10000      100000    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Потоки|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1 |       197.8       208.3       348.3      1883.1     17871.1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2 |       279.2       291.8       360.2      1292.4      9754.0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3 |       387.6       384.6       442.6       977.2      6664.2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4 |       489.0       496.6       531.0      1004.0      5575.0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5 |       595.6       591.1       624.7      1058.3      7498.0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6 |       697.3       732.3       722.9      1125.4      6642.6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7 |       817.4       812.8       817.3      1194.0      6125.8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8 |       928.1       966.4       911.2      1246.0      6275.8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9 |      1038.7      1050.4      1032.9      1311.7      6652.5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10 |      1157.7      1160.5      1125.1      1389.0      6321.7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11 |      1161.8      1287.5      1258.3      1510.5      6256.6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12 |      1398.7      1403.2      1352.0      1559.9      6223.9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 </a:t>
            </a:r>
            <a:endParaRPr lang="en-US" sz="1600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 ожидалось, вынесение функциональности численного метода в именуемую функцию ничего не изменило, поскольку на уровне машинного кода эта и предыдущая реализация одинаковы. </a:t>
            </a:r>
            <a:endParaRPr lang="en-US" sz="16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95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</a:t>
            </a:r>
            <a:r>
              <a:rPr lang="ru-RU" altLang="ru-RU" sz="2400" b="1" dirty="0">
                <a:solidFill>
                  <a:srgbClr val="31859C"/>
                </a:solidFill>
              </a:rPr>
              <a:t>средние </a:t>
            </a:r>
            <a:r>
              <a:rPr lang="en-US" altLang="ru-RU" sz="2400" b="1" dirty="0" err="1">
                <a:solidFill>
                  <a:srgbClr val="31859C"/>
                </a:solidFill>
              </a:rPr>
              <a:t>integralOpenMP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Гранул|         100        1000       10000      100000    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Потоки|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1 |         1.8        16.1       160.3      1597.6     17042.3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2 |         1.9        10.4        94.3       936.3     10066.1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3 |         1.5         6.3        54.6       537.4      5862.6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4 |         1.5         7.6        41.2       421.7      4898.4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5 |         4.6         9.5        67.8       651.5      6893.6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6 |         4.8         9.9        62.2       570.2      6002.8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7 |         5.8         8.9        50.4       486.5      5055.3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8 |         4.3         8.5        45.7       426.1      4790.8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9 |         6.2        11.3        59.4       542.4      5609.9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10 |         7.5        11.9        56.9       551.5      5581.9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11 |        11.2        20.6        54.3       459.5      4917.6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12 |         7.2        10.8        46.8       447.3      4673.6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впечатляющий результат. Очевидно, что манипуляции с потоками библиотека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много эффективней, нежели библиотека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использовании типовых решений организации параллельной обработки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большой гранулярности, когда время вычисления занимают много больше времени, нежели накладные затраты на организацию многопоточности, преимущества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теряются. Циклы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for,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удовлетворяющие ограничения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OpenMP,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безусловно удобнее распараллеливать именно через эту библиотеку. </a:t>
            </a:r>
            <a:endParaRPr lang="en-US" sz="16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5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</a:t>
            </a:r>
            <a:r>
              <a:rPr lang="ru-RU" altLang="ru-RU" sz="2400" b="1" dirty="0">
                <a:solidFill>
                  <a:srgbClr val="31859C"/>
                </a:solidFill>
              </a:rPr>
              <a:t>СКО% </a:t>
            </a:r>
            <a:r>
              <a:rPr lang="en-US" altLang="ru-RU" sz="2400" b="1" dirty="0" err="1">
                <a:solidFill>
                  <a:srgbClr val="31859C"/>
                </a:solidFill>
              </a:rPr>
              <a:t>integralThread</a:t>
            </a:r>
            <a:r>
              <a:rPr lang="ru-RU" altLang="ru-RU" sz="2400" b="1" dirty="0">
                <a:solidFill>
                  <a:srgbClr val="31859C"/>
                </a:solidFill>
              </a:rPr>
              <a:t> 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Гранул|         100        1000       10000      100000    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Потоки|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1 |        6.73        6.50        2.75        5.09        2.24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2 |        2.62        3.45        3.79        4.08        7.43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3 |        5.76        3.18        2.82        2.69       10.59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4 |        2.38        1.82        3.47        6.14       17.69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5 |        3.21        5.78        4.23        5.93        7.08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6 |        3.26        2.29        2.32        5.20        7.68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7 |        2.29        2.54        2.66        6.24        9.90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8 |        1.81        2.67        2.00        4.28       16.80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9 |        3.01        1.83        3.01        5.82        7.41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10 |        2.48        3.24        2.93        7.94       12.34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11 |        3.59        2.91        2.91        3.67       11.66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12 |        3.09        2.41        2.33        4.12       19.59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Среднеквадратичное отклонение получено в процентах от среднего значения после фильтрации (отброшены 10 наибольших из серии длиной в 50). И даже при этом заметны отклонения от среднего для большой гранулярности. Это обычно для относительно продолжительных по времени процессов. Все таблицы  СКО% для реализаций на основе библиотеки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близки друг  к другу. </a:t>
            </a:r>
          </a:p>
        </p:txBody>
      </p:sp>
    </p:spTree>
    <p:extLst>
      <p:ext uri="{BB962C8B-B14F-4D97-AF65-F5344CB8AC3E}">
        <p14:creationId xmlns:p14="http://schemas.microsoft.com/office/powerpoint/2010/main" val="3118412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</a:t>
            </a:r>
            <a:r>
              <a:rPr lang="ru-RU" altLang="ru-RU" sz="2400" b="1" dirty="0">
                <a:solidFill>
                  <a:srgbClr val="31859C"/>
                </a:solidFill>
              </a:rPr>
              <a:t>СКО% </a:t>
            </a:r>
            <a:r>
              <a:rPr lang="en-US" altLang="ru-RU" sz="2400" b="1" dirty="0">
                <a:solidFill>
                  <a:srgbClr val="31859C"/>
                </a:solidFill>
              </a:rPr>
              <a:t>OpenMP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Гранул|         100        1000       10000      100000    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Потоки|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1 |        2.75        0.27        0.18        0.86        2.04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2 |        9.30        2.29        1.62        2.73        6.78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3 |        3.35        0.77        0.54        0.45        9.76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4 |       10.48       59.51        0.62        9.51       17.50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5 |       22.41        3.76        1.15        1.14        8.07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6 |       16.30        9.93        5.88        5.94        9.76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7 |       12.81        1.94        2.40        9.90       12.17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8 |       24.80       16.51        2.50        6.74       15.98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9 |       24.55        2.42        1.13        0.46        6.48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10 |       22.24        5.11        7.47        9.41        9.23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11 |       19.38       16.60        8.33        4.00        9.15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12 |       26.93       15.31        3.05       11.38       13.82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</a:t>
            </a:r>
            <a:endParaRPr lang="en-US" sz="1600" dirty="0">
              <a:solidFill>
                <a:srgbClr val="31859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СКО% для реализации на базе </a:t>
            </a:r>
            <a:r>
              <a:rPr lang="en-US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OpenMP</a:t>
            </a:r>
            <a:r>
              <a:rPr lang="ru-RU" sz="1600" dirty="0">
                <a:solidFill>
                  <a:srgbClr val="31859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довольно велики при малой гранулярности. Это объясняется не фоновой нагрузкой, а маленькими значениями средних затрат времени. При вычислении процента колебания результатов внутри серии относительно среднего значения в единицы микросекунд дают здесь большие колебания процента. </a:t>
            </a:r>
          </a:p>
        </p:txBody>
      </p:sp>
    </p:spTree>
    <p:extLst>
      <p:ext uri="{BB962C8B-B14F-4D97-AF65-F5344CB8AC3E}">
        <p14:creationId xmlns:p14="http://schemas.microsoft.com/office/powerpoint/2010/main" val="345378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68313" y="260351"/>
            <a:ext cx="8229600" cy="28833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2800" b="1" dirty="0">
                <a:solidFill>
                  <a:srgbClr val="31859C"/>
                </a:solidFill>
              </a:rPr>
              <a:t>Виды распараллеливания вычислений в программах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764704"/>
            <a:ext cx="8752891" cy="5361459"/>
          </a:xfrm>
        </p:spPr>
        <p:txBody>
          <a:bodyPr>
            <a:normAutofit fontScale="85000" lnSpcReduction="20000"/>
          </a:bodyPr>
          <a:lstStyle/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распараллеливания вычислений в программах: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векторизация: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а) набор последовательно располагаемых в памяти данных -&gt; конвейерный параллелизм;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б) набор последовательно располагаемых в памяти однотипных операндов  -&gt; векторные команды обработки  данных;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распределение обработки между устройствами машины: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а) использование нескольких процессоров ввода-вывода(асинхронный запуск операций ввода-вывода, </a:t>
            </a:r>
            <a:r>
              <a:rPr lang="en-US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call-back</a:t>
            </a: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б) использование нескольких устройств памяти для одного набора (репликация, </a:t>
            </a:r>
            <a:r>
              <a:rPr lang="ru-RU" sz="17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зеркалирование</a:t>
            </a: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в) использование несколько ядер;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Распределение обработки между несколькими машинами: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а) клиент-серверная архитектура;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б) </a:t>
            </a:r>
            <a:r>
              <a:rPr lang="ru-RU" sz="17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мультиагентные</a:t>
            </a: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системы;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в) вычислительный кластер;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г) облачные вычисления.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endParaRPr lang="ru-RU" sz="1800" b="1" dirty="0">
              <a:solidFill>
                <a:srgbClr val="31859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организации параллельных вычислений необходимо: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1859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 декомпозиция (данных и алгоритмов);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б) организация связи реализаций продуктов декомпозиции;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в) синхронизация процессов, протекающих в независимых обработчиках;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18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7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lab3-100.svg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30F06A-5B4A-4B91-A323-DB2CB200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0" y="548978"/>
            <a:ext cx="8784980" cy="557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гранулярности 100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видно почти линейное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затрат времени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увеличением числа потоков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thread.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объясняется тем,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манипуляции с потоками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занимают почти все время.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реализации на базе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вообще незаметны,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заставляет обращаться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таблицам, где конкретные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значения.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Полосы гистограмм имеют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максимальную ширину до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точки минимума,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точки среднего они становятся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уже на 1 пиксел, а совсем узкие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верхушки охватывают интервал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среднего значения до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точки максимума. </a:t>
            </a:r>
          </a:p>
        </p:txBody>
      </p:sp>
      <p:pic>
        <p:nvPicPr>
          <p:cNvPr id="9" name="Объект 3">
            <a:extLst>
              <a:ext uri="{FF2B5EF4-FFF2-40B4-BE49-F238E27FC236}">
                <a16:creationId xmlns:a16="http://schemas.microsoft.com/office/drawing/2014/main" id="{CA74446D-DD11-4FC7-A043-59E12EE0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282" y="548978"/>
            <a:ext cx="6058222" cy="61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8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lab3-100</a:t>
            </a:r>
            <a:r>
              <a:rPr lang="ru-RU" altLang="ru-RU" sz="2400" b="1" dirty="0">
                <a:solidFill>
                  <a:srgbClr val="31859C"/>
                </a:solidFill>
              </a:rPr>
              <a:t>0</a:t>
            </a:r>
            <a:r>
              <a:rPr lang="en-US" altLang="ru-RU" sz="2400" b="1" dirty="0">
                <a:solidFill>
                  <a:srgbClr val="31859C"/>
                </a:solidFill>
              </a:rPr>
              <a:t>.svg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30F06A-5B4A-4B91-A323-DB2CB200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0" y="548978"/>
            <a:ext cx="8784980" cy="557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гранулярности 1000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картина для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изменилась,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время вычислений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 заметно меньше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манипуляции с потоками.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прежнему мало заметные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реализации на базе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 же показывают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эффекта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распараллеливания.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F95C18-41AA-4BB6-BD87-BA19CC7AF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1756" y="476672"/>
            <a:ext cx="5984740" cy="6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lab3-100</a:t>
            </a:r>
            <a:r>
              <a:rPr lang="ru-RU" altLang="ru-RU" sz="2400" b="1" dirty="0">
                <a:solidFill>
                  <a:srgbClr val="31859C"/>
                </a:solidFill>
              </a:rPr>
              <a:t>00</a:t>
            </a:r>
            <a:r>
              <a:rPr lang="en-US" altLang="ru-RU" sz="2400" b="1" dirty="0">
                <a:solidFill>
                  <a:srgbClr val="31859C"/>
                </a:solidFill>
              </a:rPr>
              <a:t>.svg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30F06A-5B4A-4B91-A323-DB2CB200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0" y="548978"/>
            <a:ext cx="8784980" cy="557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гранулярности 10000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картина для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заметно,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сокращение времени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счета за счет распараллеливания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2 потока примерно равно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накладным затратам времени на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распараллеливание.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реализации на базе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диапазоне потоков от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до 4 (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i5-2500 </a:t>
            </a:r>
            <a:r>
              <a:rPr lang="ru-RU" sz="1600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четырехядерный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уже похожи на гиперболу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T(1)/n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26587F-DF79-487B-8258-1296C40E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848" y="480070"/>
            <a:ext cx="5904034" cy="61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2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lab3-100</a:t>
            </a:r>
            <a:r>
              <a:rPr lang="ru-RU" altLang="ru-RU" sz="2400" b="1" dirty="0">
                <a:solidFill>
                  <a:srgbClr val="31859C"/>
                </a:solidFill>
              </a:rPr>
              <a:t>00</a:t>
            </a:r>
            <a:r>
              <a:rPr lang="en-US" altLang="ru-RU" sz="2400" b="1" dirty="0">
                <a:solidFill>
                  <a:srgbClr val="31859C"/>
                </a:solidFill>
              </a:rPr>
              <a:t>0.svg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30F06A-5B4A-4B91-A323-DB2CB200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0" y="548978"/>
            <a:ext cx="8784980" cy="557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гранулярности 10000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реализации для первых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четырех вариаций числа потоков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дают картину, похожую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гиперболу. Здесь доминируют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времени на вычисления.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 увеличения относительного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выигрыша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b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показывает, что даже на фоне 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 вычислений функции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накладные расходы на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распараллеливание все же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заметны.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83F189-F79D-4D93-983D-DE7FCB6A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367" y="548978"/>
            <a:ext cx="5877010" cy="61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6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altLang="ru-RU" sz="2400" b="1" dirty="0">
                <a:solidFill>
                  <a:srgbClr val="31859C"/>
                </a:solidFill>
              </a:rPr>
              <a:t>i5-2500): lab3-100</a:t>
            </a:r>
            <a:r>
              <a:rPr lang="ru-RU" altLang="ru-RU" sz="2400" b="1" dirty="0">
                <a:solidFill>
                  <a:srgbClr val="31859C"/>
                </a:solidFill>
              </a:rPr>
              <a:t>00</a:t>
            </a:r>
            <a:r>
              <a:rPr lang="en-US" altLang="ru-RU" sz="2400" b="1" dirty="0">
                <a:solidFill>
                  <a:srgbClr val="31859C"/>
                </a:solidFill>
              </a:rPr>
              <a:t>0</a:t>
            </a:r>
            <a:r>
              <a:rPr lang="ru-RU" altLang="ru-RU" sz="2400" b="1" dirty="0">
                <a:solidFill>
                  <a:srgbClr val="31859C"/>
                </a:solidFill>
              </a:rPr>
              <a:t>0</a:t>
            </a:r>
            <a:r>
              <a:rPr lang="en-US" altLang="ru-RU" sz="2400" b="1" dirty="0">
                <a:solidFill>
                  <a:srgbClr val="31859C"/>
                </a:solidFill>
              </a:rPr>
              <a:t>.svg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30F06A-5B4A-4B91-A323-DB2CB200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0" y="548978"/>
            <a:ext cx="8784980" cy="557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гранулярности 10000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видим довольно длинные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верхушки, особенно при большом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 потоков. Это отклонения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максимума от среднего.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Относительное преимущество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b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уменьшается, но все же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 сохраняется.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объяснение этому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факту можно найти в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машинном коде реализации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for.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код может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оптимизирован под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архитектуру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x86. </a:t>
            </a:r>
            <a:b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гипотезы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запустим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vpv-lab3.exe</a:t>
            </a:r>
            <a:b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 Ryzen (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см. </a:t>
            </a:r>
            <a:r>
              <a:rPr lang="ru-RU" sz="160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слайд).</a:t>
            </a:r>
            <a:endParaRPr lang="en-US" sz="16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6BD11E-1FF9-46B1-ADF5-B3BA0BC5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848" y="515152"/>
            <a:ext cx="5744598" cy="60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8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0" y="116632"/>
            <a:ext cx="8752891" cy="432346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400" b="1" dirty="0">
                <a:solidFill>
                  <a:srgbClr val="31859C"/>
                </a:solidFill>
              </a:rPr>
              <a:t>Результаты экспериментов (</a:t>
            </a:r>
            <a:r>
              <a:rPr lang="en-US" sz="2000" b="1" i="0" dirty="0">
                <a:solidFill>
                  <a:srgbClr val="31859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Ryzen 7 3700x</a:t>
            </a:r>
            <a:r>
              <a:rPr lang="en-US" altLang="ru-RU" sz="2400" b="1" dirty="0">
                <a:solidFill>
                  <a:srgbClr val="31859C"/>
                </a:solidFill>
              </a:rPr>
              <a:t>): lab3-100</a:t>
            </a:r>
            <a:r>
              <a:rPr lang="ru-RU" altLang="ru-RU" sz="2400" b="1" dirty="0">
                <a:solidFill>
                  <a:srgbClr val="31859C"/>
                </a:solidFill>
              </a:rPr>
              <a:t>00</a:t>
            </a:r>
            <a:r>
              <a:rPr lang="en-US" altLang="ru-RU" sz="2400" b="1" dirty="0">
                <a:solidFill>
                  <a:srgbClr val="31859C"/>
                </a:solidFill>
              </a:rPr>
              <a:t>0</a:t>
            </a:r>
            <a:r>
              <a:rPr lang="ru-RU" altLang="ru-RU" sz="2400" b="1" dirty="0">
                <a:solidFill>
                  <a:srgbClr val="31859C"/>
                </a:solidFill>
              </a:rPr>
              <a:t>0</a:t>
            </a:r>
            <a:r>
              <a:rPr lang="en-US" altLang="ru-RU" sz="2400" b="1" dirty="0">
                <a:solidFill>
                  <a:srgbClr val="31859C"/>
                </a:solidFill>
              </a:rPr>
              <a:t>.svg</a:t>
            </a:r>
            <a:endParaRPr lang="ru-RU" altLang="ru-RU" sz="2400" b="1" dirty="0">
              <a:solidFill>
                <a:srgbClr val="31859C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30F06A-5B4A-4B91-A323-DB2CB200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0" y="548978"/>
            <a:ext cx="8784980" cy="557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 уже преимущества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b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поменьше.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По-видимому, разработчики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b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свою квалификацию в части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понимания алгоритмов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предсказания переходов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Intel. 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на этой гистограмме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видеть,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гиперболическая зависимость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даже на 8-ядерном и 16-поточном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проявляется только до 6 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потоков. 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короткие верхушки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говорят о том, что тесты гонялись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машине с небольшой фоновой</a:t>
            </a:r>
            <a:b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нагрузкой. </a:t>
            </a:r>
            <a:br>
              <a:rPr lang="en-US" sz="16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88A56-2B64-47F4-88D3-4E11DEE1F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8288" y="570244"/>
            <a:ext cx="5762625" cy="58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68313" y="116632"/>
            <a:ext cx="8229600" cy="36003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2800" b="1" dirty="0">
                <a:solidFill>
                  <a:srgbClr val="31859C"/>
                </a:solidFill>
              </a:rPr>
              <a:t>Организация многопоточных программ</a:t>
            </a:r>
            <a:r>
              <a:rPr lang="en-US" altLang="ru-RU" sz="2800" b="1" dirty="0">
                <a:solidFill>
                  <a:srgbClr val="31859C"/>
                </a:solidFill>
              </a:rPr>
              <a:t>: C++ thread</a:t>
            </a:r>
            <a:endParaRPr lang="ru-RU" altLang="ru-RU" sz="28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20688"/>
            <a:ext cx="8752891" cy="6048672"/>
          </a:xfrm>
        </p:spPr>
        <p:txBody>
          <a:bodyPr>
            <a:noAutofit/>
          </a:bodyPr>
          <a:lstStyle/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любого приложения операционная система создает основной поток исполнения программы и вызывает основную программу </a:t>
            </a:r>
            <a:r>
              <a:rPr lang="en-US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С++).</a:t>
            </a:r>
            <a:r>
              <a:rPr lang="en-US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программы может быть создано несколько потоков, каждому из которых передается ссылка на функцию, которую он должен выполнить.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std::thread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дочерний поток и может связывать с ним функцию программы и запускать ее на выполнение в новом потоке.  Внутри потока можно получить </a:t>
            </a:r>
            <a:r>
              <a:rPr lang="en-US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id-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с помощью функции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this_thread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get_id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1400" b="1" dirty="0">
                <a:solidFill>
                  <a:srgbClr val="31859C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создаем 3 потока с передачей им функции распечатки строки</a:t>
            </a:r>
            <a:r>
              <a:rPr lang="en-US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пример некорректной программы – освоение 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борьба с некорректностью!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#include &lt;thread&gt;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void fu(string s) { </a:t>
            </a:r>
            <a:r>
              <a:rPr lang="en-US" sz="1400" b="1" dirty="0" err="1">
                <a:latin typeface="Consolas" panose="020B0609020204030204" pitchFamily="49" charset="0"/>
              </a:rPr>
              <a:t>cout</a:t>
            </a:r>
            <a:r>
              <a:rPr lang="en-US" sz="1400" b="1" dirty="0">
                <a:latin typeface="Consolas" panose="020B0609020204030204" pitchFamily="49" charset="0"/>
              </a:rPr>
              <a:t> &lt;&lt; "Thread " &lt;&lt; s &lt;&lt; "(id = "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&lt;&lt; </a:t>
            </a:r>
            <a:r>
              <a:rPr lang="en-US" sz="1400" b="1" dirty="0" err="1">
                <a:latin typeface="Consolas" panose="020B0609020204030204" pitchFamily="49" charset="0"/>
              </a:rPr>
              <a:t>this_thread</a:t>
            </a:r>
            <a:r>
              <a:rPr lang="en-US" sz="1400" b="1" dirty="0"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latin typeface="Consolas" panose="020B0609020204030204" pitchFamily="49" charset="0"/>
              </a:rPr>
              <a:t>get_id</a:t>
            </a:r>
            <a:r>
              <a:rPr lang="en-US" sz="1400" b="1" dirty="0">
                <a:latin typeface="Consolas" panose="020B0609020204030204" pitchFamily="49" charset="0"/>
              </a:rPr>
              <a:t>() &lt;&lt; " clock = " &lt;&lt; clock() &lt;&lt; ")" &lt;&lt; </a:t>
            </a:r>
            <a:r>
              <a:rPr lang="en-US" sz="1400" b="1" dirty="0" err="1">
                <a:latin typeface="Consolas" panose="020B0609020204030204" pitchFamily="49" charset="0"/>
              </a:rPr>
              <a:t>endl</a:t>
            </a:r>
            <a:r>
              <a:rPr lang="en-US" sz="1400" b="1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thread th1(fu, "th1"), th2(fu, "th2"), th3(fu, "th3");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fu("Main");  return 0;</a:t>
            </a:r>
            <a:r>
              <a:rPr lang="ru-RU" sz="1400" b="1" dirty="0">
                <a:latin typeface="Consolas" panose="020B0609020204030204" pitchFamily="49" charset="0"/>
              </a:rPr>
              <a:t>} 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среде </a:t>
            </a:r>
            <a:r>
              <a:rPr lang="en-US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этой программы породил исключение, а в консоли получено: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Thread th1(id = Thread th2(id = 11676 clock = 8) 9060 clock = 7) Thread Main(id = 7880 clock = 8) Thread th3(id = 3916 clock = 8)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Параллельность</a:t>
            </a:r>
            <a:r>
              <a:rPr lang="en-US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обнаруживаем по факту, что все данные перемешаны. Кроме того, код возврата не равен 0, что говорит о ненормальном завершении. 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в отсутствии синхронизации.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40228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68313" y="116632"/>
            <a:ext cx="8229600" cy="36003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u-RU" sz="2800" b="1" dirty="0">
                <a:solidFill>
                  <a:srgbClr val="31859C"/>
                </a:solidFill>
              </a:rPr>
              <a:t>C++ thread: </a:t>
            </a:r>
            <a:r>
              <a:rPr lang="ru-RU" altLang="ru-RU" sz="2800" b="1" dirty="0">
                <a:solidFill>
                  <a:srgbClr val="31859C"/>
                </a:solidFill>
              </a:rPr>
              <a:t>базовые методы синхронизации потоков</a:t>
            </a:r>
            <a:r>
              <a:rPr lang="en-US" altLang="ru-RU" sz="2800" b="1" dirty="0">
                <a:solidFill>
                  <a:srgbClr val="31859C"/>
                </a:solidFill>
              </a:rPr>
              <a:t>: </a:t>
            </a:r>
            <a:endParaRPr lang="ru-RU" altLang="ru-RU" sz="28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476672"/>
            <a:ext cx="8856985" cy="6192688"/>
          </a:xfrm>
        </p:spPr>
        <p:txBody>
          <a:bodyPr>
            <a:normAutofit fontScale="62500" lnSpcReduction="20000"/>
          </a:bodyPr>
          <a:lstStyle/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2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два базовых метода синхронизации: 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th,join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дочерний поток </a:t>
            </a:r>
            <a:r>
              <a:rPr lang="en-US" sz="20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блокирует исполнение породившего его родительского потока до своего завершения;</a:t>
            </a: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th.detath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  <a:r>
              <a:rPr lang="en-US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дочерний поток </a:t>
            </a:r>
            <a:r>
              <a:rPr lang="en-US" sz="20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отсоединяется и начинает работать как «демонизированный» поток; теперь родительский поток может завершиться без исключения по поводу незавершенного дочернего; вызов метода </a:t>
            </a:r>
            <a:r>
              <a:rPr lang="en-US" sz="20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th.join</a:t>
            </a:r>
            <a:r>
              <a:rPr lang="en-US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становится недоступным (ошибки трансляции не будет, но могут возникнуть проблемы, если программист в </a:t>
            </a:r>
            <a:r>
              <a:rPr lang="ru-RU" sz="20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допрограммировании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родительского процесса захочет вставить ожидание завершения дочернего через </a:t>
            </a:r>
            <a:r>
              <a:rPr lang="en-US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join)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Вставим в предыдущую программу блокировки </a:t>
            </a:r>
            <a:r>
              <a:rPr lang="en-US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join()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!повышена корректность, но не до нормы!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#include &lt;thread&gt;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void fu(string s) { 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"Thread " &lt;&lt; s &lt;&lt; "(id = " &lt;&lt; </a:t>
            </a:r>
            <a:r>
              <a:rPr lang="en-US" sz="2000" b="1" dirty="0" err="1">
                <a:latin typeface="Consolas" panose="020B0609020204030204" pitchFamily="49" charset="0"/>
              </a:rPr>
              <a:t>this_thread</a:t>
            </a:r>
            <a:r>
              <a:rPr lang="en-US" sz="2000" b="1" dirty="0"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latin typeface="Consolas" panose="020B0609020204030204" pitchFamily="49" charset="0"/>
              </a:rPr>
              <a:t>get_id</a:t>
            </a:r>
            <a:r>
              <a:rPr lang="en-US" sz="2000" b="1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ru-RU" sz="2000" b="1" dirty="0">
                <a:latin typeface="Consolas" panose="020B0609020204030204" pitchFamily="49" charset="0"/>
              </a:rPr>
              <a:t>                         </a:t>
            </a:r>
            <a:r>
              <a:rPr lang="en-US" sz="2000" b="1" dirty="0">
                <a:latin typeface="Consolas" panose="020B0609020204030204" pitchFamily="49" charset="0"/>
              </a:rPr>
              <a:t>&lt;&lt; " clock = " &lt;&lt; clock() &lt;&lt; ")" &lt;&lt; </a:t>
            </a:r>
            <a:r>
              <a:rPr lang="en-US" sz="2000" b="1" dirty="0" err="1">
                <a:latin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  <a:r>
              <a:rPr lang="ru-RU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thread th1(fu, "th1"), th2(fu, "th2"), th3(fu, "th3");</a:t>
            </a:r>
          </a:p>
          <a:p>
            <a:pPr marL="0" indent="0">
              <a:buNone/>
            </a:pPr>
            <a:r>
              <a:rPr lang="ru-RU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th1.join(); th2.join(); th3.join();</a:t>
            </a:r>
          </a:p>
          <a:p>
            <a:pPr marL="0" indent="0">
              <a:buNone/>
            </a:pPr>
            <a:r>
              <a:rPr lang="ru-RU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fu("Main");</a:t>
            </a:r>
          </a:p>
          <a:p>
            <a:pPr marL="0" indent="0">
              <a:buNone/>
            </a:pPr>
            <a:r>
              <a:rPr lang="ru-RU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ru-RU" sz="2000" b="1" dirty="0">
                <a:latin typeface="Consolas" panose="020B0609020204030204" pitchFamily="49" charset="0"/>
              </a:rPr>
              <a:t>}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 получаем: </a:t>
            </a:r>
            <a:endParaRPr lang="en-US" sz="20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8000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th1(id = Thread th2(id = 3824 clock = 4) 3616 clock = 4)Thread th3(id = 15236 clock = 5) Thread Main(id = 2692 clock = 7)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программа нормально завершается, поскольку вызов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fu(“Main”) 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выполняются после завершения всех потоков. 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Параллельность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перемешивает данные</a:t>
            </a:r>
            <a:r>
              <a:rPr lang="en-US" sz="20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Перемешивание данных связано с параллельно использованием ресурса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 заблокировать выполнение других потоков, претендующих на </a:t>
            </a:r>
            <a:r>
              <a:rPr lang="en-US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 вся операция вывода из одного потока не будет завершена.</a:t>
            </a:r>
          </a:p>
        </p:txBody>
      </p:sp>
    </p:spTree>
    <p:extLst>
      <p:ext uri="{BB962C8B-B14F-4D97-AF65-F5344CB8AC3E}">
        <p14:creationId xmlns:p14="http://schemas.microsoft.com/office/powerpoint/2010/main" val="10268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52890" cy="36004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ru-RU" sz="2000" b="1" dirty="0">
                <a:solidFill>
                  <a:srgbClr val="31859C"/>
                </a:solidFill>
              </a:rPr>
              <a:t>C++ thread: </a:t>
            </a:r>
            <a:r>
              <a:rPr lang="ru-RU" altLang="ru-RU" sz="2000" b="1" dirty="0">
                <a:solidFill>
                  <a:srgbClr val="31859C"/>
                </a:solidFill>
              </a:rPr>
              <a:t>блокирование доступа к разделяемому ресурсу</a:t>
            </a:r>
            <a:r>
              <a:rPr lang="en-US" altLang="ru-RU" sz="2000" b="1" dirty="0">
                <a:solidFill>
                  <a:srgbClr val="31859C"/>
                </a:solidFill>
              </a:rPr>
              <a:t> </a:t>
            </a:r>
            <a:r>
              <a:rPr lang="ru-RU" altLang="ru-RU" sz="2000" b="1" dirty="0">
                <a:solidFill>
                  <a:srgbClr val="31859C"/>
                </a:solidFill>
              </a:rPr>
              <a:t>через мьютексы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" y="476672"/>
            <a:ext cx="9144000" cy="626469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Мьютекс в 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классом 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основные методы которого: </a:t>
            </a: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lock() 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блокирует переключение на другие потоки до исполнения метода 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unlock();   </a:t>
            </a: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unlock()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разблокирует дочерний поток </a:t>
            </a:r>
            <a:r>
              <a:rPr lang="en-US" sz="25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исполнение породившего его родительского потока до своего завершения;</a:t>
            </a:r>
            <a:endParaRPr lang="en-US" sz="25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Усложним обработку данных в функции 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fu, 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можно было следить за миллисекундами затрат времени. Теперь 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вычисляет максимум значения 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sin(x)/x 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интервале 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 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лямбда-функции и выводит на </a:t>
            </a:r>
            <a:r>
              <a:rPr lang="en-US" sz="25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ru-RU" sz="25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</a:rPr>
              <a:t>#include &lt;iostream&gt; 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</a:rPr>
              <a:t>#include &lt;</a:t>
            </a:r>
            <a:r>
              <a:rPr lang="en-US" sz="2500" b="1" dirty="0" err="1">
                <a:latin typeface="Consolas" panose="020B0609020204030204" pitchFamily="49" charset="0"/>
              </a:rPr>
              <a:t>iomanip</a:t>
            </a:r>
            <a:r>
              <a:rPr lang="en-US" sz="25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</a:rPr>
              <a:t>#include &lt;thread&gt; 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</a:rPr>
              <a:t>#include &lt;mutex&gt; 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</a:rPr>
              <a:t>typedef double D;</a:t>
            </a:r>
            <a:r>
              <a:rPr lang="ru-RU" sz="2500" b="1" dirty="0">
                <a:latin typeface="Consolas" panose="020B0609020204030204" pitchFamily="49" charset="0"/>
              </a:rPr>
              <a:t> // для компактности записи лямбда-функции</a:t>
            </a:r>
            <a:endParaRPr lang="en-US" sz="25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</a:rPr>
              <a:t>mutex mu; // </a:t>
            </a:r>
            <a:r>
              <a:rPr lang="ru-RU" sz="2500" b="1" dirty="0">
                <a:latin typeface="Consolas" panose="020B0609020204030204" pitchFamily="49" charset="0"/>
              </a:rPr>
              <a:t>мьютекс должен быть глобальным, иначе возникнут локальные копии  </a:t>
            </a:r>
            <a:endParaRPr lang="en-US" sz="25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</a:rPr>
              <a:t>void fu(string s, D x1, D x2) {</a:t>
            </a:r>
            <a:r>
              <a:rPr lang="ru-RU" sz="2500" b="1" dirty="0">
                <a:latin typeface="Consolas" panose="020B0609020204030204" pitchFamily="49" charset="0"/>
              </a:rPr>
              <a:t> //</a:t>
            </a:r>
            <a:endParaRPr lang="en-US" sz="25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</a:rPr>
              <a:t>mu.lock</a:t>
            </a:r>
            <a:r>
              <a:rPr lang="en-US" sz="25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</a:rPr>
              <a:t>cout</a:t>
            </a:r>
            <a:r>
              <a:rPr lang="en-US" sz="2500" b="1" dirty="0">
                <a:latin typeface="Consolas" panose="020B0609020204030204" pitchFamily="49" charset="0"/>
              </a:rPr>
              <a:t> &lt;&lt; "Thread " &lt;&lt; s &lt;&lt; ": id =" &lt;&lt; </a:t>
            </a:r>
            <a:r>
              <a:rPr lang="en-US" sz="2500" b="1" dirty="0" err="1">
                <a:latin typeface="Consolas" panose="020B0609020204030204" pitchFamily="49" charset="0"/>
              </a:rPr>
              <a:t>setw</a:t>
            </a:r>
            <a:r>
              <a:rPr lang="en-US" sz="2500" b="1" dirty="0">
                <a:latin typeface="Consolas" panose="020B0609020204030204" pitchFamily="49" charset="0"/>
              </a:rPr>
              <a:t>(5) &lt;&lt; </a:t>
            </a:r>
            <a:r>
              <a:rPr lang="en-US" sz="2500" b="1" dirty="0" err="1">
                <a:latin typeface="Consolas" panose="020B0609020204030204" pitchFamily="49" charset="0"/>
              </a:rPr>
              <a:t>this_thread</a:t>
            </a:r>
            <a:r>
              <a:rPr lang="en-US" sz="2500" b="1" dirty="0">
                <a:latin typeface="Consolas" panose="020B0609020204030204" pitchFamily="49" charset="0"/>
              </a:rPr>
              <a:t>::</a:t>
            </a:r>
            <a:r>
              <a:rPr lang="en-US" sz="2500" b="1" dirty="0" err="1">
                <a:latin typeface="Consolas" panose="020B0609020204030204" pitchFamily="49" charset="0"/>
              </a:rPr>
              <a:t>get_id</a:t>
            </a:r>
            <a:r>
              <a:rPr lang="en-US" sz="25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    </a:t>
            </a:r>
            <a:r>
              <a:rPr lang="en-US" sz="2500" b="1" dirty="0">
                <a:latin typeface="Consolas" panose="020B0609020204030204" pitchFamily="49" charset="0"/>
              </a:rPr>
              <a:t>&lt;&lt; " max(f(x in [" &lt;&lt; fixed &lt;&lt; </a:t>
            </a:r>
            <a:r>
              <a:rPr lang="en-US" sz="2500" b="1" dirty="0" err="1">
                <a:latin typeface="Consolas" panose="020B0609020204030204" pitchFamily="49" charset="0"/>
              </a:rPr>
              <a:t>setprecision</a:t>
            </a:r>
            <a:r>
              <a:rPr lang="en-US" sz="2500" b="1" dirty="0">
                <a:latin typeface="Consolas" panose="020B0609020204030204" pitchFamily="49" charset="0"/>
              </a:rPr>
              <a:t>(2) &lt;&lt; x1 &lt;&lt; "," &lt;&lt; x2 &lt;&lt; "])) =" </a:t>
            </a:r>
            <a:br>
              <a:rPr lang="en-US" sz="2500" b="1" dirty="0">
                <a:latin typeface="Consolas" panose="020B0609020204030204" pitchFamily="49" charset="0"/>
              </a:rPr>
            </a:br>
            <a:r>
              <a:rPr lang="en-US" sz="2500" b="1" dirty="0">
                <a:latin typeface="Consolas" panose="020B0609020204030204" pitchFamily="49" charset="0"/>
              </a:rPr>
              <a:t>    &lt;&lt; </a:t>
            </a:r>
            <a:r>
              <a:rPr lang="en-US" sz="2500" b="1" dirty="0" err="1">
                <a:latin typeface="Consolas" panose="020B0609020204030204" pitchFamily="49" charset="0"/>
              </a:rPr>
              <a:t>setw</a:t>
            </a:r>
            <a:r>
              <a:rPr lang="en-US" sz="2500" b="1" dirty="0">
                <a:latin typeface="Consolas" panose="020B0609020204030204" pitchFamily="49" charset="0"/>
              </a:rPr>
              <a:t>(9) &lt;&lt; </a:t>
            </a:r>
            <a:r>
              <a:rPr lang="en-US" sz="2500" b="1" dirty="0" err="1">
                <a:latin typeface="Consolas" panose="020B0609020204030204" pitchFamily="49" charset="0"/>
              </a:rPr>
              <a:t>setprecision</a:t>
            </a:r>
            <a:r>
              <a:rPr lang="en-US" sz="2500" b="1" dirty="0">
                <a:latin typeface="Consolas" panose="020B0609020204030204" pitchFamily="49" charset="0"/>
              </a:rPr>
              <a:t>(6) </a:t>
            </a: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    </a:t>
            </a:r>
            <a:r>
              <a:rPr lang="en-US" sz="2500" b="1" dirty="0">
                <a:latin typeface="Consolas" panose="020B0609020204030204" pitchFamily="49" charset="0"/>
              </a:rPr>
              <a:t>&lt;&lt; [](D x1, D x2) -&gt;D { </a:t>
            </a:r>
            <a:r>
              <a:rPr lang="ru-RU" sz="2500" b="1" dirty="0">
                <a:latin typeface="Consolas" panose="020B0609020204030204" pitchFamily="49" charset="0"/>
              </a:rPr>
              <a:t>// лямбда-функция</a:t>
            </a:r>
            <a:r>
              <a:rPr lang="en-US" sz="2500" b="1" dirty="0">
                <a:latin typeface="Consolas" panose="020B0609020204030204" pitchFamily="49" charset="0"/>
              </a:rPr>
              <a:t> </a:t>
            </a:r>
            <a:r>
              <a:rPr lang="ru-RU" sz="2500" b="1" dirty="0">
                <a:latin typeface="Consolas" panose="020B0609020204030204" pitchFamily="49" charset="0"/>
              </a:rPr>
              <a:t>поиска максимума </a:t>
            </a:r>
            <a:r>
              <a:rPr lang="en-US" sz="2500" b="1" dirty="0">
                <a:latin typeface="Consolas" panose="020B0609020204030204" pitchFamily="49" charset="0"/>
              </a:rPr>
              <a:t>sin(x)/x </a:t>
            </a:r>
            <a:r>
              <a:rPr lang="ru-RU" sz="2500" b="1" dirty="0">
                <a:latin typeface="Consolas" panose="020B0609020204030204" pitchFamily="49" charset="0"/>
              </a:rPr>
              <a:t>для </a:t>
            </a:r>
            <a:r>
              <a:rPr lang="en-US" sz="2500" b="1" dirty="0">
                <a:latin typeface="Consolas" panose="020B0609020204030204" pitchFamily="49" charset="0"/>
              </a:rPr>
              <a:t>x in</a:t>
            </a:r>
            <a:r>
              <a:rPr lang="ru-RU" sz="2500" b="1" dirty="0">
                <a:latin typeface="Consolas" panose="020B0609020204030204" pitchFamily="49" charset="0"/>
              </a:rPr>
              <a:t> </a:t>
            </a:r>
            <a:r>
              <a:rPr lang="en-US" sz="2500" b="1" dirty="0">
                <a:latin typeface="Consolas" panose="020B0609020204030204" pitchFamily="49" charset="0"/>
              </a:rPr>
              <a:t>[x2..x2]</a:t>
            </a:r>
            <a:endParaRPr lang="ru-RU" sz="25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	</a:t>
            </a:r>
            <a:r>
              <a:rPr lang="en-US" sz="2500" b="1" dirty="0">
                <a:latin typeface="Consolas" panose="020B0609020204030204" pitchFamily="49" charset="0"/>
              </a:rPr>
              <a:t>D m = -2, t; </a:t>
            </a:r>
            <a:endParaRPr lang="ru-RU" sz="25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	</a:t>
            </a:r>
            <a:r>
              <a:rPr lang="en-US" sz="2500" b="1" dirty="0">
                <a:latin typeface="Consolas" panose="020B0609020204030204" pitchFamily="49" charset="0"/>
              </a:rPr>
              <a:t>for (D x = x1; x &lt; x2; x += pow(2, -24))</a:t>
            </a: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            </a:t>
            </a:r>
            <a:r>
              <a:rPr lang="en-US" sz="2500" b="1" dirty="0">
                <a:latin typeface="Consolas" panose="020B0609020204030204" pitchFamily="49" charset="0"/>
              </a:rPr>
              <a:t>if (m &lt; (t = sin(x) / x)) m = t; </a:t>
            </a:r>
            <a:endParaRPr lang="ru-RU" sz="25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	</a:t>
            </a:r>
            <a:r>
              <a:rPr lang="en-US" sz="2500" b="1" dirty="0">
                <a:latin typeface="Consolas" panose="020B0609020204030204" pitchFamily="49" charset="0"/>
              </a:rPr>
              <a:t>return m; }(x1, x2) </a:t>
            </a: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    </a:t>
            </a:r>
            <a:r>
              <a:rPr lang="en-US" sz="2500" b="1" dirty="0">
                <a:latin typeface="Consolas" panose="020B0609020204030204" pitchFamily="49" charset="0"/>
              </a:rPr>
              <a:t>&lt;&lt; " clock =" &lt;&lt; </a:t>
            </a:r>
            <a:r>
              <a:rPr lang="en-US" sz="2500" b="1" dirty="0" err="1">
                <a:latin typeface="Consolas" panose="020B0609020204030204" pitchFamily="49" charset="0"/>
              </a:rPr>
              <a:t>setw</a:t>
            </a:r>
            <a:r>
              <a:rPr lang="en-US" sz="2500" b="1" dirty="0">
                <a:latin typeface="Consolas" panose="020B0609020204030204" pitchFamily="49" charset="0"/>
              </a:rPr>
              <a:t>(4) &lt;&lt; clock() &lt;&lt; </a:t>
            </a:r>
            <a:r>
              <a:rPr lang="en-US" sz="2500" b="1" dirty="0" err="1">
                <a:latin typeface="Consolas" panose="020B0609020204030204" pitchFamily="49" charset="0"/>
              </a:rPr>
              <a:t>endl</a:t>
            </a:r>
            <a:r>
              <a:rPr lang="en-US" sz="25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</a:rPr>
              <a:t>mu.unlock</a:t>
            </a:r>
            <a:r>
              <a:rPr lang="en-US" sz="25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5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4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52890" cy="36004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ru-RU" sz="2000" b="1" dirty="0">
                <a:solidFill>
                  <a:srgbClr val="31859C"/>
                </a:solidFill>
              </a:rPr>
              <a:t>C++ thread: </a:t>
            </a:r>
            <a:r>
              <a:rPr lang="ru-RU" altLang="ru-RU" sz="2000" b="1" dirty="0">
                <a:solidFill>
                  <a:srgbClr val="31859C"/>
                </a:solidFill>
              </a:rPr>
              <a:t>блокирование доступа к разделяемому ресурсу</a:t>
            </a:r>
            <a:r>
              <a:rPr lang="en-US" altLang="ru-RU" sz="2000" b="1" dirty="0">
                <a:solidFill>
                  <a:srgbClr val="31859C"/>
                </a:solidFill>
              </a:rPr>
              <a:t> </a:t>
            </a:r>
            <a:r>
              <a:rPr lang="ru-RU" altLang="ru-RU" sz="2000" b="1" dirty="0">
                <a:solidFill>
                  <a:srgbClr val="31859C"/>
                </a:solidFill>
              </a:rPr>
              <a:t>через мьютексы</a:t>
            </a:r>
            <a:r>
              <a:rPr lang="en-US" altLang="ru-RU" sz="2000" b="1" dirty="0">
                <a:solidFill>
                  <a:srgbClr val="31859C"/>
                </a:solidFill>
              </a:rPr>
              <a:t> (</a:t>
            </a:r>
            <a:r>
              <a:rPr lang="ru-RU" altLang="ru-RU" sz="2000" b="1" dirty="0">
                <a:solidFill>
                  <a:srgbClr val="31859C"/>
                </a:solidFill>
              </a:rPr>
              <a:t>продолжение)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60486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{thread thr1(fu, "thr1", .1, .2), thr2(fu, "thr2", .2, .3), thr3(fu, "thr3", .8, .9);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thr1.join(); thr2.join(); thr3.join();</a:t>
            </a:r>
          </a:p>
          <a:p>
            <a:pPr marL="0" indent="0">
              <a:buNone/>
            </a:pPr>
            <a:r>
              <a:rPr lang="ru-RU" sz="2000" b="1" dirty="0">
                <a:latin typeface="Consolas" panose="020B0609020204030204" pitchFamily="49" charset="0"/>
              </a:rPr>
              <a:t>// последовательное выполнения трех вызовов </a:t>
            </a:r>
            <a:r>
              <a:rPr lang="en-US" sz="2000" b="1" dirty="0">
                <a:latin typeface="Consolas" panose="020B0609020204030204" pitchFamily="49" charset="0"/>
              </a:rPr>
              <a:t>fu</a:t>
            </a:r>
            <a:r>
              <a:rPr lang="ru-RU" sz="20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fu("Main", .1, .2);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fu("Main", .2, .3);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fu("Main", .8, .9);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ru-RU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Thread thr1: id = 6032 max(f(x in [0.10,0.20])) = 0.998334 clock =  40</a:t>
            </a: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Thread thr2: id =16852 max(f(x in [0.20,0.30])) = 0.993347 clock =  69</a:t>
            </a: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Thread thr3: id = 3712 max(f(x in [0.80,0.90])) = 0.896695 clock = 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101</a:t>
            </a: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Thread Main: id =10412 max(f(x in [0.10,0.20])) = 0.998334 clock = 140</a:t>
            </a: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Thread Main: id =10412 max(f(x in [0.20,0.30])) = 0.993347 clock = 176</a:t>
            </a: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Thread Main: id =10412 max(f(x in [0.80,0.90])) = 0.896695 clock = 217</a:t>
            </a:r>
            <a:endParaRPr lang="ru-RU" sz="19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параллельная обработка малозаметно ускоряет процесс, поскольку запущенные потоки практически все время своей работы не позволяют другим потокам выполняться из-за блокировки  - вывод в консоль занимает 99% времени работы потоков.   </a:t>
            </a:r>
          </a:p>
        </p:txBody>
      </p:sp>
    </p:spTree>
    <p:extLst>
      <p:ext uri="{BB962C8B-B14F-4D97-AF65-F5344CB8AC3E}">
        <p14:creationId xmlns:p14="http://schemas.microsoft.com/office/powerpoint/2010/main" val="175174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68952" cy="288032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000" b="1" dirty="0">
                <a:solidFill>
                  <a:srgbClr val="31859C"/>
                </a:solidFill>
              </a:rPr>
              <a:t>Увеличение параллельности: сужение кода между </a:t>
            </a:r>
            <a:r>
              <a:rPr lang="en-US" altLang="ru-RU" sz="2000" b="1" dirty="0">
                <a:solidFill>
                  <a:srgbClr val="31859C"/>
                </a:solidFill>
              </a:rPr>
              <a:t>lock() </a:t>
            </a:r>
            <a:r>
              <a:rPr lang="ru-RU" altLang="ru-RU" sz="2000" b="1" dirty="0">
                <a:solidFill>
                  <a:srgbClr val="31859C"/>
                </a:solidFill>
              </a:rPr>
              <a:t>и </a:t>
            </a:r>
            <a:r>
              <a:rPr lang="en-US" altLang="ru-RU" sz="2000" b="1" dirty="0">
                <a:solidFill>
                  <a:srgbClr val="31859C"/>
                </a:solidFill>
              </a:rPr>
              <a:t>unlock</a:t>
            </a:r>
            <a:endParaRPr lang="ru-RU" altLang="ru-RU" sz="2000" b="1" dirty="0">
              <a:solidFill>
                <a:srgbClr val="31859C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476672"/>
            <a:ext cx="8752891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степени параллельности обработки достигается уменьшением доли блокируемого кода. Для этого вычисление и форматирование вывода организуем с помощью строкового потока </a:t>
            </a:r>
            <a:r>
              <a:rPr lang="en-US" sz="2200" b="1" dirty="0" err="1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ru-RU" sz="22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1" dirty="0">
              <a:solidFill>
                <a:srgbClr val="8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&lt;iostream&gt;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iomanip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&lt;thread&gt;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&lt;mutex&gt;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sstream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typedef double D; </a:t>
            </a:r>
            <a:endParaRPr lang="ru-RU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mutex mu;</a:t>
            </a:r>
            <a:r>
              <a:rPr lang="ru-RU" sz="1800" b="1" dirty="0">
                <a:latin typeface="Consolas" panose="020B0609020204030204" pitchFamily="49" charset="0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void fu(string s, D x1, D x2) {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ostringstream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sout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sout</a:t>
            </a:r>
            <a:r>
              <a:rPr lang="en-US" sz="1800" b="1" dirty="0">
                <a:latin typeface="Consolas" panose="020B0609020204030204" pitchFamily="49" charset="0"/>
              </a:rPr>
              <a:t> &lt;&lt; "Thread " &lt;&lt; s &lt;&lt; ": id =" &lt;&lt; </a:t>
            </a:r>
            <a:r>
              <a:rPr lang="en-US" sz="1800" b="1" dirty="0" err="1">
                <a:latin typeface="Consolas" panose="020B0609020204030204" pitchFamily="49" charset="0"/>
              </a:rPr>
              <a:t>setw</a:t>
            </a:r>
            <a:r>
              <a:rPr lang="en-US" sz="1800" b="1" dirty="0">
                <a:latin typeface="Consolas" panose="020B0609020204030204" pitchFamily="49" charset="0"/>
              </a:rPr>
              <a:t>(5) &lt;&lt; </a:t>
            </a:r>
            <a:r>
              <a:rPr lang="en-US" sz="1800" b="1" dirty="0" err="1">
                <a:latin typeface="Consolas" panose="020B0609020204030204" pitchFamily="49" charset="0"/>
              </a:rPr>
              <a:t>this_thread</a:t>
            </a:r>
            <a:r>
              <a:rPr lang="en-US" sz="1800" b="1" dirty="0">
                <a:latin typeface="Consolas" panose="020B0609020204030204" pitchFamily="49" charset="0"/>
              </a:rPr>
              <a:t>::</a:t>
            </a:r>
            <a:r>
              <a:rPr lang="en-US" sz="1800" b="1" dirty="0" err="1">
                <a:latin typeface="Consolas" panose="020B0609020204030204" pitchFamily="49" charset="0"/>
              </a:rPr>
              <a:t>get_id</a:t>
            </a:r>
            <a:r>
              <a:rPr lang="en-US" sz="18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&lt;&lt; " max(f(x in [" &lt;&lt; fixed &lt;&lt; </a:t>
            </a:r>
            <a:r>
              <a:rPr lang="en-US" sz="1800" b="1" dirty="0" err="1">
                <a:latin typeface="Consolas" panose="020B0609020204030204" pitchFamily="49" charset="0"/>
              </a:rPr>
              <a:t>setprecision</a:t>
            </a:r>
            <a:r>
              <a:rPr lang="en-US" sz="1800" b="1" dirty="0">
                <a:latin typeface="Consolas" panose="020B0609020204030204" pitchFamily="49" charset="0"/>
              </a:rPr>
              <a:t>(2) &lt;&lt; x1 &lt;&lt; "," &lt;&lt; x2 &lt;&lt; "])) =“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&lt;&lt; </a:t>
            </a:r>
            <a:r>
              <a:rPr lang="en-US" sz="1800" b="1" dirty="0" err="1">
                <a:latin typeface="Consolas" panose="020B0609020204030204" pitchFamily="49" charset="0"/>
              </a:rPr>
              <a:t>setw</a:t>
            </a:r>
            <a:r>
              <a:rPr lang="en-US" sz="1800" b="1" dirty="0">
                <a:latin typeface="Consolas" panose="020B0609020204030204" pitchFamily="49" charset="0"/>
              </a:rPr>
              <a:t>(9) &lt;&lt; </a:t>
            </a:r>
            <a:r>
              <a:rPr lang="en-US" sz="1800" b="1" dirty="0" err="1">
                <a:latin typeface="Consolas" panose="020B0609020204030204" pitchFamily="49" charset="0"/>
              </a:rPr>
              <a:t>setprecision</a:t>
            </a:r>
            <a:r>
              <a:rPr lang="en-US" sz="1800" b="1" dirty="0">
                <a:latin typeface="Consolas" panose="020B0609020204030204" pitchFamily="49" charset="0"/>
              </a:rPr>
              <a:t>(6)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&lt;&lt; [](D x1, D x2) -&gt;D {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D m = -2, t;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for (D x = x1; x &lt; x2; x += pow(2, -24))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if(m &lt; (t = sin(x)/x)) m = t; return m; }(x1, x2);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mu.lock</a:t>
            </a:r>
            <a:r>
              <a:rPr lang="en-US" sz="1800" b="1" dirty="0">
                <a:latin typeface="Consolas" panose="020B0609020204030204" pitchFamily="49" charset="0"/>
              </a:rPr>
              <a:t>(); // </a:t>
            </a:r>
            <a:r>
              <a:rPr lang="ru-RU" sz="1800" b="1" dirty="0">
                <a:latin typeface="Consolas" panose="020B0609020204030204" pitchFamily="49" charset="0"/>
              </a:rPr>
              <a:t>захват 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ru-RU" sz="1800" b="1" dirty="0">
                <a:latin typeface="Consolas" panose="020B0609020204030204" pitchFamily="49" charset="0"/>
              </a:rPr>
              <a:t>и запрет доступа другим потокам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sz="1800" b="1" dirty="0" err="1">
                <a:latin typeface="Consolas" panose="020B0609020204030204" pitchFamily="49" charset="0"/>
              </a:rPr>
              <a:t>sout.str</a:t>
            </a:r>
            <a:r>
              <a:rPr lang="en-US" sz="1800" b="1" dirty="0">
                <a:latin typeface="Consolas" panose="020B0609020204030204" pitchFamily="49" charset="0"/>
              </a:rPr>
              <a:t>() &lt;&lt; " clock =" &lt;&lt; </a:t>
            </a:r>
            <a:r>
              <a:rPr lang="en-US" sz="1800" b="1" dirty="0" err="1">
                <a:latin typeface="Consolas" panose="020B0609020204030204" pitchFamily="49" charset="0"/>
              </a:rPr>
              <a:t>setw</a:t>
            </a:r>
            <a:r>
              <a:rPr lang="en-US" sz="1800" b="1" dirty="0">
                <a:latin typeface="Consolas" panose="020B0609020204030204" pitchFamily="49" charset="0"/>
              </a:rPr>
              <a:t>(4) &lt;&lt; clock() &lt;&lt; </a:t>
            </a:r>
            <a:r>
              <a:rPr lang="en-US" sz="1800" b="1" dirty="0" err="1">
                <a:latin typeface="Consolas" panose="020B0609020204030204" pitchFamily="49" charset="0"/>
              </a:rPr>
              <a:t>endl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mu.unlock</a:t>
            </a:r>
            <a:r>
              <a:rPr lang="en-US" sz="1800" b="1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ru-RU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36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68952" cy="288032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000" b="1" dirty="0">
                <a:solidFill>
                  <a:srgbClr val="31859C"/>
                </a:solidFill>
              </a:rPr>
              <a:t>Увеличение параллельности: сужение кода между </a:t>
            </a:r>
            <a:r>
              <a:rPr lang="en-US" altLang="ru-RU" sz="2000" b="1" dirty="0">
                <a:solidFill>
                  <a:srgbClr val="31859C"/>
                </a:solidFill>
              </a:rPr>
              <a:t>lock() </a:t>
            </a:r>
            <a:r>
              <a:rPr lang="ru-RU" altLang="ru-RU" sz="2000" b="1" dirty="0">
                <a:solidFill>
                  <a:srgbClr val="31859C"/>
                </a:solidFill>
              </a:rPr>
              <a:t>и </a:t>
            </a:r>
            <a:r>
              <a:rPr lang="en-US" altLang="ru-RU" sz="2000" b="1" dirty="0">
                <a:solidFill>
                  <a:srgbClr val="31859C"/>
                </a:solidFill>
              </a:rPr>
              <a:t>unlock</a:t>
            </a:r>
            <a:r>
              <a:rPr lang="ru-RU" altLang="ru-RU" sz="2000" b="1" dirty="0">
                <a:solidFill>
                  <a:srgbClr val="31859C"/>
                </a:solidFill>
              </a:rPr>
              <a:t> (продолжение)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692696"/>
            <a:ext cx="8752891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 thread thr1(fu, "thr1", .1, .2), thr2(fu, "thr2", .2, .3), thr3(fu, "thr3", .8, .9);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thr1.join(); thr2.join(); thr3.join();</a:t>
            </a:r>
          </a:p>
          <a:p>
            <a:pPr marL="0" indent="0">
              <a:buNone/>
            </a:pPr>
            <a:r>
              <a:rPr lang="ru-RU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fu("Main", .1, .2);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fu("Main", .2, .3);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fu("Main", .8, .9);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ru-RU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Вывод: 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thr3: id =19224 max(f(x in [0.80,0.90])) = 0.896695 clock =  33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thr1: id =16680 max(f(x in [0.10,0.20])) = 0.998334 clock =  34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thr2: id = 5800 max(f(x in [0.20,0.30])) = 0.993347 clock =  34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Main: id = 7256 max(f(x in [0.10,0.20])) = 0.998334 clock =  66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Main: id = 7256 max(f(x in [0.20,0.30])) = 0.993347 clock =  97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Main: id = 7256 max(f(x in [0.80,0.90])) = 0.896695 clock = 127</a:t>
            </a:r>
            <a:endParaRPr lang="ru-RU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700" b="1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параллельности уменьшило затраты времени параллельной части примерно в 3 раза. Одно из проявлений параллельности – поток 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</a:t>
            </a:r>
            <a:r>
              <a:rPr lang="ru-RU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завершил свой вывод раньше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thr1 </a:t>
            </a:r>
            <a:r>
              <a:rPr lang="ru-RU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tr2</a:t>
            </a:r>
            <a:r>
              <a:rPr lang="ru-RU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0428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8461</TotalTime>
  <Words>6165</Words>
  <Application>Microsoft Office PowerPoint</Application>
  <PresentationFormat>Экран (4:3)</PresentationFormat>
  <Paragraphs>498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Times New Roman</vt:lpstr>
      <vt:lpstr>Тема Office</vt:lpstr>
      <vt:lpstr>Высокопроизводительные вычисления 2.3. Распараллеливание обработки данных и организация многопоточности</vt:lpstr>
      <vt:lpstr>Основные аспекты параллельной обработки</vt:lpstr>
      <vt:lpstr>Виды распараллеливания вычислений в программах</vt:lpstr>
      <vt:lpstr>Организация многопоточных программ: C++ thread</vt:lpstr>
      <vt:lpstr>C++ thread: базовые методы синхронизации потоков: </vt:lpstr>
      <vt:lpstr>C++ thread: блокирование доступа к разделяемому ресурсу через мьютексы</vt:lpstr>
      <vt:lpstr>C++ thread: блокирование доступа к разделяемому ресурсу через мьютексы (продолжение)</vt:lpstr>
      <vt:lpstr>Увеличение параллельности: сужение кода между lock() и unlock</vt:lpstr>
      <vt:lpstr>Увеличение параллельности: сужение кода между lock() и unlock (продолжение)</vt:lpstr>
      <vt:lpstr>C++ thread: использование заранее порожденных потоков (продолжение)</vt:lpstr>
      <vt:lpstr>C++ thread: использование заранее порожденных потоков </vt:lpstr>
      <vt:lpstr>C++ OpenMP: основная идея</vt:lpstr>
      <vt:lpstr>C++ OpenMP: блокировка через критические секции</vt:lpstr>
      <vt:lpstr>C++ OpenMP: распараллеливание цикла for</vt:lpstr>
      <vt:lpstr>Включение поддержки openMP в Visual Studio</vt:lpstr>
      <vt:lpstr>OpenMP: отключение двухэтапного поиска по имени шаблона  в Visual Studio</vt:lpstr>
      <vt:lpstr>Параллельное вычисление определенного интеграла: идея</vt:lpstr>
      <vt:lpstr>Экспериментальное исследование параллельных реализаций определенного интеграла (лабораторная работа 3)</vt:lpstr>
      <vt:lpstr>Основная программа преподавательского прототипа</vt:lpstr>
      <vt:lpstr>Преподавательский прототип реализации integralThread</vt:lpstr>
      <vt:lpstr>Реализация integralThreadStatic</vt:lpstr>
      <vt:lpstr>Реализация integralThreadStaticNoLambda</vt:lpstr>
      <vt:lpstr>Реализация integralOpenMP</vt:lpstr>
      <vt:lpstr>Результаты экспериментов (i5-2500): средние integralThread</vt:lpstr>
      <vt:lpstr>Результаты экспериментов (i5-2500): средние integralThreadStatic</vt:lpstr>
      <vt:lpstr>Результаты экспериментов (i5-2500): средние integralThreadStaticNoLambda</vt:lpstr>
      <vt:lpstr>Результаты экспериментов (i5-2500): средние integralOpenMP</vt:lpstr>
      <vt:lpstr>Результаты экспериментов (i5-2500): СКО% integralThread </vt:lpstr>
      <vt:lpstr>Результаты экспериментов (i5-2500): СКО% OpenMP</vt:lpstr>
      <vt:lpstr>Результаты экспериментов (i5-2500): lab3-100.svg</vt:lpstr>
      <vt:lpstr>Результаты экспериментов (i5-2500): lab3-1000.svg</vt:lpstr>
      <vt:lpstr>Результаты экспериментов (i5-2500): lab3-10000.svg</vt:lpstr>
      <vt:lpstr>Результаты экспериментов (i5-2500): lab3-100000.svg</vt:lpstr>
      <vt:lpstr>Результаты экспериментов (i5-2500): lab3-1000000.svg</vt:lpstr>
      <vt:lpstr>Результаты экспериментов (Ryzen 7 3700x): lab3-1000000.svg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Viktor</dc:creator>
  <cp:lastModifiedBy>Viktor</cp:lastModifiedBy>
  <cp:revision>183</cp:revision>
  <dcterms:created xsi:type="dcterms:W3CDTF">2015-01-31T08:40:52Z</dcterms:created>
  <dcterms:modified xsi:type="dcterms:W3CDTF">2021-05-13T05:42:47Z</dcterms:modified>
</cp:coreProperties>
</file>