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7" r:id="rId6"/>
    <p:sldId id="268" r:id="rId7"/>
    <p:sldId id="260" r:id="rId8"/>
    <p:sldId id="261" r:id="rId9"/>
    <p:sldId id="270" r:id="rId10"/>
    <p:sldId id="262" r:id="rId11"/>
    <p:sldId id="263" r:id="rId12"/>
    <p:sldId id="266" r:id="rId13"/>
    <p:sldId id="264" r:id="rId14"/>
    <p:sldId id="265"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4643"/>
  </p:normalViewPr>
  <p:slideViewPr>
    <p:cSldViewPr snapToGrid="0" snapToObjects="1">
      <p:cViewPr varScale="1">
        <p:scale>
          <a:sx n="111" d="100"/>
          <a:sy n="111" d="100"/>
        </p:scale>
        <p:origin x="168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6726063"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3787" y="4243845"/>
            <a:ext cx="2307831" cy="276940"/>
          </a:xfrm>
          <a:prstGeom prst="rect">
            <a:avLst/>
          </a:prstGeom>
        </p:spPr>
      </p:pic>
      <p:sp>
        <p:nvSpPr>
          <p:cNvPr id="9" name="Rectangle 8"/>
          <p:cNvSpPr/>
          <p:nvPr/>
        </p:nvSpPr>
        <p:spPr bwMode="ltGray">
          <a:xfrm>
            <a:off x="0" y="2590078"/>
            <a:ext cx="6726064"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6833787" y="2590078"/>
            <a:ext cx="2307832"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10242" y="2733709"/>
            <a:ext cx="6069268" cy="1373070"/>
          </a:xfrm>
        </p:spPr>
        <p:txBody>
          <a:bodyPr anchor="b">
            <a:noAutofit/>
          </a:bodyPr>
          <a:lstStyle>
            <a:lvl1pPr algn="r">
              <a:defRPr sz="4800"/>
            </a:lvl1pPr>
          </a:lstStyle>
          <a:p>
            <a:r>
              <a:rPr lang="en-US"/>
              <a:t>Click to edit Master title style</a:t>
            </a:r>
            <a:endParaRPr lang="en-US" dirty="0"/>
          </a:p>
        </p:txBody>
      </p:sp>
      <p:sp>
        <p:nvSpPr>
          <p:cNvPr id="3" name="Subtitle 2"/>
          <p:cNvSpPr>
            <a:spLocks noGrp="1"/>
          </p:cNvSpPr>
          <p:nvPr>
            <p:ph type="subTitle" idx="1"/>
          </p:nvPr>
        </p:nvSpPr>
        <p:spPr>
          <a:xfrm>
            <a:off x="510241" y="4394040"/>
            <a:ext cx="6108101"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4555655" y="5936188"/>
            <a:ext cx="2057400" cy="365125"/>
          </a:xfrm>
        </p:spPr>
        <p:txBody>
          <a:bodyPr/>
          <a:lstStyle/>
          <a:p>
            <a:fld id="{78ABE3C1-DBE1-495D-B57B-2849774B866A}" type="datetimeFigureOut">
              <a:rPr lang="en-US" smtClean="0"/>
              <a:t>6/21/19</a:t>
            </a:fld>
            <a:endParaRPr lang="en-US" dirty="0"/>
          </a:p>
        </p:txBody>
      </p:sp>
      <p:sp>
        <p:nvSpPr>
          <p:cNvPr id="5" name="Footer Placeholder 4"/>
          <p:cNvSpPr>
            <a:spLocks noGrp="1"/>
          </p:cNvSpPr>
          <p:nvPr>
            <p:ph type="ftr" sz="quarter" idx="11"/>
          </p:nvPr>
        </p:nvSpPr>
        <p:spPr>
          <a:xfrm>
            <a:off x="533401" y="5936189"/>
            <a:ext cx="4021666" cy="365125"/>
          </a:xfrm>
        </p:spPr>
        <p:txBody>
          <a:bodyPr/>
          <a:lstStyle/>
          <a:p>
            <a:endParaRPr lang="en-US" dirty="0"/>
          </a:p>
        </p:txBody>
      </p:sp>
      <p:sp>
        <p:nvSpPr>
          <p:cNvPr id="6" name="Slide Number Placeholder 5"/>
          <p:cNvSpPr>
            <a:spLocks noGrp="1"/>
          </p:cNvSpPr>
          <p:nvPr>
            <p:ph type="sldNum" sz="quarter" idx="12"/>
          </p:nvPr>
        </p:nvSpPr>
        <p:spPr>
          <a:xfrm>
            <a:off x="7010399" y="2750337"/>
            <a:ext cx="1370293" cy="1356442"/>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49470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20" name="Group 19"/>
          <p:cNvGrpSpPr/>
          <p:nvPr/>
        </p:nvGrpSpPr>
        <p:grpSpPr>
          <a:xfrm>
            <a:off x="0" y="4572000"/>
            <a:ext cx="9161969" cy="1677035"/>
            <a:chOff x="0" y="2895600"/>
            <a:chExt cx="9161969" cy="1677035"/>
          </a:xfrm>
        </p:grpSpPr>
        <p:pic>
          <p:nvPicPr>
            <p:cNvPr id="24" name="Picture 23"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5" name="Picture 24"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6" name="Rectangle 25"/>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3403" y="4711617"/>
            <a:ext cx="6894770" cy="544482"/>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31639" y="609598"/>
            <a:ext cx="6896534"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33401" y="5256098"/>
            <a:ext cx="6894772" cy="54781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t>6/21/19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7856438" y="4711310"/>
            <a:ext cx="1149836"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8354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21" name="Group 20"/>
          <p:cNvGrpSpPr/>
          <p:nvPr/>
        </p:nvGrpSpPr>
        <p:grpSpPr>
          <a:xfrm>
            <a:off x="0" y="4572000"/>
            <a:ext cx="9161969" cy="1677035"/>
            <a:chOff x="0" y="2895600"/>
            <a:chExt cx="9161969" cy="1677035"/>
          </a:xfrm>
        </p:grpSpPr>
        <p:pic>
          <p:nvPicPr>
            <p:cNvPr id="22" name="Picture 21"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3" name="Picture 22"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4" name="Rectangle 23"/>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24255" y="609597"/>
            <a:ext cx="6896534"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531638" y="4710340"/>
            <a:ext cx="6889151" cy="1101764"/>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t>6/21/19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7856438" y="4711616"/>
            <a:ext cx="1149836"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01966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29" name="Group 28"/>
          <p:cNvGrpSpPr/>
          <p:nvPr/>
        </p:nvGrpSpPr>
        <p:grpSpPr>
          <a:xfrm>
            <a:off x="0" y="4572000"/>
            <a:ext cx="9161969" cy="1677035"/>
            <a:chOff x="0" y="2895600"/>
            <a:chExt cx="9161969" cy="1677035"/>
          </a:xfrm>
        </p:grpSpPr>
        <p:pic>
          <p:nvPicPr>
            <p:cNvPr id="30" name="Picture 29"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1" name="Picture 30"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2" name="Rectangle 31"/>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67921" y="616983"/>
            <a:ext cx="642514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989438" y="3660763"/>
            <a:ext cx="5987731"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531638" y="4710340"/>
            <a:ext cx="6903919" cy="1101764"/>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DB9D11F-B188-461D-B23F-39381795C052}" type="datetimeFigureOut">
              <a:rPr lang="en-US" smtClean="0"/>
              <a:t>6/21/19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7856438" y="4709926"/>
            <a:ext cx="1149836" cy="1090789"/>
          </a:xfrm>
        </p:spPr>
        <p:txBody>
          <a:bodyPr/>
          <a:lstStyle/>
          <a:p>
            <a:fld id="{6D22F896-40B5-4ADD-8801-0D06FADFA095}" type="slidenum">
              <a:rPr lang="en-US" smtClean="0"/>
              <a:t>‹#›</a:t>
            </a:fld>
            <a:endParaRPr lang="en-US" dirty="0"/>
          </a:p>
        </p:txBody>
      </p:sp>
      <p:sp>
        <p:nvSpPr>
          <p:cNvPr id="27" name="TextBox 26"/>
          <p:cNvSpPr txBox="1"/>
          <p:nvPr/>
        </p:nvSpPr>
        <p:spPr>
          <a:xfrm>
            <a:off x="270932" y="748116"/>
            <a:ext cx="5334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28" name="TextBox 27"/>
          <p:cNvSpPr txBox="1"/>
          <p:nvPr/>
        </p:nvSpPr>
        <p:spPr>
          <a:xfrm>
            <a:off x="6967191" y="2998573"/>
            <a:ext cx="457200" cy="584777"/>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7778988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22" name="Group 21"/>
          <p:cNvGrpSpPr/>
          <p:nvPr/>
        </p:nvGrpSpPr>
        <p:grpSpPr>
          <a:xfrm>
            <a:off x="0" y="4572000"/>
            <a:ext cx="9161969" cy="1677035"/>
            <a:chOff x="0" y="2895600"/>
            <a:chExt cx="9161969" cy="1677035"/>
          </a:xfrm>
        </p:grpSpPr>
        <p:pic>
          <p:nvPicPr>
            <p:cNvPr id="23" name="Picture 22"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4" name="Picture 23"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5" name="Rectangle 24"/>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8" y="4710340"/>
            <a:ext cx="6896534" cy="589812"/>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531639" y="5300150"/>
            <a:ext cx="6896534" cy="51195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t>6/21/19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7856438" y="4709926"/>
            <a:ext cx="1149836"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127965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p:nvGrpSpPr>
        <p:grpSpPr>
          <a:xfrm>
            <a:off x="0" y="609600"/>
            <a:ext cx="9161969" cy="1677035"/>
            <a:chOff x="0" y="2895600"/>
            <a:chExt cx="9161969" cy="1677035"/>
          </a:xfrm>
        </p:grpSpPr>
        <p:pic>
          <p:nvPicPr>
            <p:cNvPr id="24" name="Picture 23"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5" name="Picture 24"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6" name="Rectangle 25"/>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5" name="Title 1"/>
          <p:cNvSpPr>
            <a:spLocks noGrp="1"/>
          </p:cNvSpPr>
          <p:nvPr>
            <p:ph type="title"/>
          </p:nvPr>
        </p:nvSpPr>
        <p:spPr>
          <a:xfrm>
            <a:off x="531639" y="753228"/>
            <a:ext cx="6896534"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532629" y="2329489"/>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539777" y="3015290"/>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2878413" y="2336873"/>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2879710" y="3007906"/>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5226136" y="2336873"/>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5233520" y="3007905"/>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t>6/21/19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460152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grpSp>
        <p:nvGrpSpPr>
          <p:cNvPr id="34" name="Group 33"/>
          <p:cNvGrpSpPr/>
          <p:nvPr/>
        </p:nvGrpSpPr>
        <p:grpSpPr>
          <a:xfrm>
            <a:off x="0" y="609600"/>
            <a:ext cx="9161969" cy="1677035"/>
            <a:chOff x="0" y="2895600"/>
            <a:chExt cx="9161969" cy="1677035"/>
          </a:xfrm>
        </p:grpSpPr>
        <p:pic>
          <p:nvPicPr>
            <p:cNvPr id="35" name="Picture 34"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6" name="Picture 35"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7" name="Rectangle 36"/>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0" name="Title 1"/>
          <p:cNvSpPr>
            <a:spLocks noGrp="1"/>
          </p:cNvSpPr>
          <p:nvPr>
            <p:ph type="title"/>
          </p:nvPr>
        </p:nvSpPr>
        <p:spPr>
          <a:xfrm>
            <a:off x="531639" y="753228"/>
            <a:ext cx="6896534"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32391" y="4297503"/>
            <a:ext cx="2192257"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532391" y="2336873"/>
            <a:ext cx="2192257"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532391" y="4873765"/>
            <a:ext cx="219225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2870497" y="4297503"/>
            <a:ext cx="221507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2870497" y="2336873"/>
            <a:ext cx="221507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2869483" y="4873764"/>
            <a:ext cx="2218004"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5231028" y="4297503"/>
            <a:ext cx="2194333"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5231027" y="2336873"/>
            <a:ext cx="2194333"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230934" y="4873762"/>
            <a:ext cx="2197239"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t>6/21/19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289882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16" name="Group 15"/>
          <p:cNvGrpSpPr/>
          <p:nvPr/>
        </p:nvGrpSpPr>
        <p:grpSpPr>
          <a:xfrm>
            <a:off x="0" y="609600"/>
            <a:ext cx="9161969" cy="1677035"/>
            <a:chOff x="0" y="2895600"/>
            <a:chExt cx="9161969" cy="1677035"/>
          </a:xfrm>
        </p:grpSpPr>
        <p:pic>
          <p:nvPicPr>
            <p:cNvPr id="17" name="Picture 16"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8" name="Picture 17"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19" name="Rectangle 18"/>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8"/>
            <a:ext cx="6896534" cy="1080938"/>
          </a:xfrm>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6/21/19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431727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4" name="Group 13"/>
          <p:cNvGrpSpPr/>
          <p:nvPr/>
        </p:nvGrpSpPr>
        <p:grpSpPr>
          <a:xfrm rot="5400000">
            <a:off x="4575305" y="2747178"/>
            <a:ext cx="6862555" cy="1368199"/>
            <a:chOff x="2281445" y="609600"/>
            <a:chExt cx="6862555" cy="1368199"/>
          </a:xfrm>
        </p:grpSpPr>
        <p:sp>
          <p:nvSpPr>
            <p:cNvPr id="12" name="Rectangle 11"/>
            <p:cNvSpPr/>
            <p:nvPr/>
          </p:nvSpPr>
          <p:spPr bwMode="ltGray">
            <a:xfrm>
              <a:off x="2281445" y="609601"/>
              <a:ext cx="5285695"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7710769" y="609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464798" y="609597"/>
            <a:ext cx="1069602" cy="446193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0241" y="609598"/>
            <a:ext cx="6576359"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029144" y="5936188"/>
            <a:ext cx="2057400" cy="365125"/>
          </a:xfrm>
        </p:spPr>
        <p:txBody>
          <a:bodyPr/>
          <a:lstStyle/>
          <a:p>
            <a:fld id="{6178E61D-D431-422C-9764-11DAFE33AB63}" type="datetimeFigureOut">
              <a:rPr lang="en-US" smtClean="0"/>
              <a:t>6/21/19</a:t>
            </a:fld>
            <a:endParaRPr lang="en-US" dirty="0"/>
          </a:p>
        </p:txBody>
      </p:sp>
      <p:sp>
        <p:nvSpPr>
          <p:cNvPr id="5" name="Footer Placeholder 4"/>
          <p:cNvSpPr>
            <a:spLocks noGrp="1"/>
          </p:cNvSpPr>
          <p:nvPr>
            <p:ph type="ftr" sz="quarter" idx="11"/>
          </p:nvPr>
        </p:nvSpPr>
        <p:spPr>
          <a:xfrm>
            <a:off x="510241" y="5936189"/>
            <a:ext cx="4518959" cy="365125"/>
          </a:xfrm>
        </p:spPr>
        <p:txBody>
          <a:bodyPr/>
          <a:lstStyle/>
          <a:p>
            <a:endParaRPr lang="en-US" dirty="0"/>
          </a:p>
        </p:txBody>
      </p:sp>
      <p:sp>
        <p:nvSpPr>
          <p:cNvPr id="6" name="Slide Number Placeholder 5"/>
          <p:cNvSpPr>
            <a:spLocks noGrp="1"/>
          </p:cNvSpPr>
          <p:nvPr>
            <p:ph type="sldNum" sz="quarter" idx="12"/>
          </p:nvPr>
        </p:nvSpPr>
        <p:spPr>
          <a:xfrm>
            <a:off x="7431152" y="5432500"/>
            <a:ext cx="1149636" cy="1273100"/>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94076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7" name="Group 26"/>
          <p:cNvGrpSpPr/>
          <p:nvPr/>
        </p:nvGrpSpPr>
        <p:grpSpPr>
          <a:xfrm>
            <a:off x="0" y="609600"/>
            <a:ext cx="9161969" cy="1677035"/>
            <a:chOff x="0" y="2895600"/>
            <a:chExt cx="9161969" cy="1677035"/>
          </a:xfrm>
        </p:grpSpPr>
        <p:pic>
          <p:nvPicPr>
            <p:cNvPr id="28" name="Picture 2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9" name="Picture 2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0" name="Rectangle 2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6/21/19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34271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p:nvGrpSpPr>
        <p:grpSpPr>
          <a:xfrm>
            <a:off x="0" y="2728432"/>
            <a:ext cx="9161969" cy="1677035"/>
            <a:chOff x="0" y="2895600"/>
            <a:chExt cx="9161969" cy="1677035"/>
          </a:xfrm>
        </p:grpSpPr>
        <p:pic>
          <p:nvPicPr>
            <p:cNvPr id="19" name="Picture 18"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0" name="Picture 19"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1" name="Rectangle 20"/>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2869895"/>
            <a:ext cx="688915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531639" y="4232172"/>
            <a:ext cx="688915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5365810" y="5936188"/>
            <a:ext cx="2057400" cy="365125"/>
          </a:xfrm>
        </p:spPr>
        <p:txBody>
          <a:bodyPr/>
          <a:lstStyle/>
          <a:p>
            <a:fld id="{30578ACC-22D6-47C1-A373-4FD133E34F3C}" type="datetimeFigureOut">
              <a:rPr lang="en-US" smtClean="0"/>
              <a:t>6/21/19</a:t>
            </a:fld>
            <a:endParaRPr lang="en-US" dirty="0"/>
          </a:p>
        </p:txBody>
      </p:sp>
      <p:sp>
        <p:nvSpPr>
          <p:cNvPr id="5" name="Footer Placeholder 4"/>
          <p:cNvSpPr>
            <a:spLocks noGrp="1"/>
          </p:cNvSpPr>
          <p:nvPr>
            <p:ph type="ftr" sz="quarter" idx="11"/>
          </p:nvPr>
        </p:nvSpPr>
        <p:spPr>
          <a:xfrm>
            <a:off x="533400" y="5936189"/>
            <a:ext cx="4834673" cy="365125"/>
          </a:xfrm>
        </p:spPr>
        <p:txBody>
          <a:bodyPr/>
          <a:lstStyle/>
          <a:p>
            <a:endParaRPr lang="en-US" dirty="0"/>
          </a:p>
        </p:txBody>
      </p:sp>
      <p:sp>
        <p:nvSpPr>
          <p:cNvPr id="6" name="Slide Number Placeholder 5"/>
          <p:cNvSpPr>
            <a:spLocks noGrp="1"/>
          </p:cNvSpPr>
          <p:nvPr>
            <p:ph type="sldNum" sz="quarter" idx="12"/>
          </p:nvPr>
        </p:nvSpPr>
        <p:spPr>
          <a:xfrm>
            <a:off x="7856438" y="2869896"/>
            <a:ext cx="1149836"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31149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3400" y="753228"/>
            <a:ext cx="6887390" cy="108093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33400" y="2336873"/>
            <a:ext cx="3357899"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061128" y="2336873"/>
            <a:ext cx="3359661"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6/21/19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19896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28" name="Group 27"/>
          <p:cNvGrpSpPr/>
          <p:nvPr/>
        </p:nvGrpSpPr>
        <p:grpSpPr>
          <a:xfrm>
            <a:off x="0" y="609600"/>
            <a:ext cx="9161969" cy="1677035"/>
            <a:chOff x="0" y="2895600"/>
            <a:chExt cx="9161969" cy="1677035"/>
          </a:xfrm>
        </p:grpSpPr>
        <p:pic>
          <p:nvPicPr>
            <p:cNvPr id="29" name="Picture 28"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0" name="Picture 29"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1" name="Rectangle 30"/>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30"/>
            <a:ext cx="6896534"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760988" y="2336874"/>
            <a:ext cx="3145080"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31638" y="3030009"/>
            <a:ext cx="336704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82646" y="2336873"/>
            <a:ext cx="3145527"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061129" y="3030009"/>
            <a:ext cx="3367044"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6/21/19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57710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p:cNvGrpSpPr/>
          <p:nvPr/>
        </p:nvGrpSpPr>
        <p:grpSpPr>
          <a:xfrm>
            <a:off x="0" y="609600"/>
            <a:ext cx="9161969" cy="1677035"/>
            <a:chOff x="0" y="2895600"/>
            <a:chExt cx="9161969" cy="1677035"/>
          </a:xfrm>
        </p:grpSpPr>
        <p:pic>
          <p:nvPicPr>
            <p:cNvPr id="16" name="Picture 15"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7" name="Picture 16"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18" name="Rectangle 17"/>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6/21/19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70553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12" name="Picture 11" descr="HD-ShadowShort.png"/>
          <p:cNvPicPr>
            <a:picLocks noChangeAspect="1"/>
          </p:cNvPicPr>
          <p:nvPr/>
        </p:nvPicPr>
        <p:blipFill rotWithShape="1">
          <a:blip r:embed="rId2">
            <a:extLst>
              <a:ext uri="{28A0092B-C50C-407E-A947-70E740481C1C}">
                <a14:useLocalDpi xmlns:a14="http://schemas.microsoft.com/office/drawing/2010/main" val="0"/>
              </a:ext>
            </a:extLst>
          </a:blip>
          <a:srcRect r="9871"/>
          <a:stretch/>
        </p:blipFill>
        <p:spPr>
          <a:xfrm>
            <a:off x="7717217" y="1973262"/>
            <a:ext cx="1444752" cy="144270"/>
          </a:xfrm>
          <a:prstGeom prst="rect">
            <a:avLst/>
          </a:prstGeom>
        </p:spPr>
      </p:pic>
      <p:sp>
        <p:nvSpPr>
          <p:cNvPr id="14" name="Rectangle 13"/>
          <p:cNvSpPr/>
          <p:nvPr/>
        </p:nvSpPr>
        <p:spPr>
          <a:xfrm>
            <a:off x="7710769" y="609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t>6/21/19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56656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7"/>
            <a:ext cx="6896534"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3514385" y="2336874"/>
            <a:ext cx="3913788"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3401" y="2336873"/>
            <a:ext cx="2796240"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6/21/19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58275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8"/>
            <a:ext cx="6896534"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10956" y="2336874"/>
            <a:ext cx="3917217"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31638" y="2336874"/>
            <a:ext cx="2798487"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6/21/19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96264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7" name="Picture 3" descr="C:\Users\James\Desktop\msft\Berlin\build Assets\hashOverlaySD-FullResolve.png"/>
          <p:cNvPicPr>
            <a:picLocks noChangeAspect="1" noChangeArrowheads="1"/>
          </p:cNvPicPr>
          <p:nvPr/>
        </p:nvPicPr>
        <p:blipFill>
          <a:blip r:embed="rId19">
            <a:alphaModFix amt="10000"/>
            <a:extLst>
              <a:ext uri="{28A0092B-C50C-407E-A947-70E740481C1C}">
                <a14:useLocalDpi xmlns:a14="http://schemas.microsoft.com/office/drawing/2010/main" val="0"/>
              </a:ext>
            </a:extLst>
          </a:blip>
          <a:srcRect/>
          <a:stretch>
            <a:fillRect/>
          </a:stretch>
        </p:blipFill>
        <p:spPr bwMode="auto">
          <a:xfrm>
            <a:off x="0" y="1"/>
            <a:ext cx="9144000" cy="6858000"/>
          </a:xfrm>
          <a:prstGeom prst="rect">
            <a:avLst/>
          </a:prstGeom>
          <a:extLst>
            <a:ext uri="{909E8E84-426E-40dd-AFC4-6F175D3DCCD1}">
              <a14:hiddenFill xmlns="" xmlns:a14="http://schemas.microsoft.com/office/drawing/2010/main">
                <a:solidFill>
                  <a:srgbClr val="FFFFFF"/>
                </a:solidFill>
              </a14:hiddenFill>
            </a:ext>
          </a:extLst>
        </p:spPr>
      </p:pic>
      <p:sp>
        <p:nvSpPr>
          <p:cNvPr id="2" name="Title Placeholder 1"/>
          <p:cNvSpPr>
            <a:spLocks noGrp="1"/>
          </p:cNvSpPr>
          <p:nvPr>
            <p:ph type="title"/>
          </p:nvPr>
        </p:nvSpPr>
        <p:spPr>
          <a:xfrm>
            <a:off x="531639" y="753228"/>
            <a:ext cx="6896534"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3400" y="2336873"/>
            <a:ext cx="6887389"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67881" y="5936188"/>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t>6/21/19</a:t>
            </a:fld>
            <a:endParaRPr lang="en-US" dirty="0"/>
          </a:p>
        </p:txBody>
      </p:sp>
      <p:sp>
        <p:nvSpPr>
          <p:cNvPr id="5" name="Footer Placeholder 4"/>
          <p:cNvSpPr>
            <a:spLocks noGrp="1"/>
          </p:cNvSpPr>
          <p:nvPr>
            <p:ph type="ftr" sz="quarter" idx="3"/>
          </p:nvPr>
        </p:nvSpPr>
        <p:spPr>
          <a:xfrm>
            <a:off x="533400" y="5936189"/>
            <a:ext cx="4834673"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848600" y="753228"/>
            <a:ext cx="1157674"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61992214"/>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25F6E-F2A7-5343-AE71-9755AD9D31E7}"/>
              </a:ext>
            </a:extLst>
          </p:cNvPr>
          <p:cNvSpPr>
            <a:spLocks noGrp="1"/>
          </p:cNvSpPr>
          <p:nvPr>
            <p:ph type="ctrTitle"/>
          </p:nvPr>
        </p:nvSpPr>
        <p:spPr/>
        <p:txBody>
          <a:bodyPr/>
          <a:lstStyle/>
          <a:p>
            <a:r>
              <a:rPr lang="en-US" altLang="zh-Hans" sz="8000" dirty="0"/>
              <a:t>20190621</a:t>
            </a:r>
            <a:endParaRPr lang="en-US" sz="8000" dirty="0"/>
          </a:p>
        </p:txBody>
      </p:sp>
      <p:sp>
        <p:nvSpPr>
          <p:cNvPr id="3" name="Subtitle 2">
            <a:extLst>
              <a:ext uri="{FF2B5EF4-FFF2-40B4-BE49-F238E27FC236}">
                <a16:creationId xmlns:a16="http://schemas.microsoft.com/office/drawing/2014/main" id="{36C4AC72-7660-A647-B82A-7CB0ADD6A997}"/>
              </a:ext>
            </a:extLst>
          </p:cNvPr>
          <p:cNvSpPr>
            <a:spLocks noGrp="1"/>
          </p:cNvSpPr>
          <p:nvPr>
            <p:ph type="subTitle" idx="1"/>
          </p:nvPr>
        </p:nvSpPr>
        <p:spPr/>
        <p:txBody>
          <a:bodyPr>
            <a:normAutofit/>
          </a:bodyPr>
          <a:lstStyle/>
          <a:p>
            <a:r>
              <a:rPr lang="en-US" sz="3200" dirty="0" err="1"/>
              <a:t>Xingrong</a:t>
            </a:r>
            <a:r>
              <a:rPr lang="en-US" altLang="zh-Hans" sz="3200" dirty="0" err="1"/>
              <a:t>.Wu</a:t>
            </a:r>
            <a:endParaRPr lang="en-US" sz="3200" dirty="0"/>
          </a:p>
        </p:txBody>
      </p:sp>
    </p:spTree>
    <p:extLst>
      <p:ext uri="{BB962C8B-B14F-4D97-AF65-F5344CB8AC3E}">
        <p14:creationId xmlns:p14="http://schemas.microsoft.com/office/powerpoint/2010/main" val="66576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A4275-40CB-1145-B578-2D80D14CE929}"/>
              </a:ext>
            </a:extLst>
          </p:cNvPr>
          <p:cNvSpPr>
            <a:spLocks noGrp="1"/>
          </p:cNvSpPr>
          <p:nvPr>
            <p:ph type="title"/>
          </p:nvPr>
        </p:nvSpPr>
        <p:spPr>
          <a:xfrm>
            <a:off x="531638" y="753228"/>
            <a:ext cx="7000129" cy="1080938"/>
          </a:xfrm>
        </p:spPr>
        <p:txBody>
          <a:bodyPr>
            <a:normAutofit/>
          </a:bodyPr>
          <a:lstStyle/>
          <a:p>
            <a:r>
              <a:rPr lang="en-US" dirty="0"/>
              <a:t>Intermediate Gameplay Scripting</a:t>
            </a:r>
          </a:p>
        </p:txBody>
      </p:sp>
      <p:sp>
        <p:nvSpPr>
          <p:cNvPr id="3" name="Content Placeholder 2">
            <a:extLst>
              <a:ext uri="{FF2B5EF4-FFF2-40B4-BE49-F238E27FC236}">
                <a16:creationId xmlns:a16="http://schemas.microsoft.com/office/drawing/2014/main" id="{4C802525-5D57-6D48-BF4F-E65435E407BA}"/>
              </a:ext>
            </a:extLst>
          </p:cNvPr>
          <p:cNvSpPr>
            <a:spLocks noGrp="1"/>
          </p:cNvSpPr>
          <p:nvPr>
            <p:ph idx="1"/>
          </p:nvPr>
        </p:nvSpPr>
        <p:spPr>
          <a:xfrm>
            <a:off x="533400" y="2336872"/>
            <a:ext cx="8249653" cy="4521127"/>
          </a:xfrm>
        </p:spPr>
        <p:txBody>
          <a:bodyPr>
            <a:normAutofit/>
          </a:bodyPr>
          <a:lstStyle/>
          <a:p>
            <a:pPr marL="0" indent="0">
              <a:buNone/>
            </a:pPr>
            <a:r>
              <a:rPr lang="en-US" dirty="0">
                <a:solidFill>
                  <a:srgbClr val="FCC28C"/>
                </a:solidFill>
                <a:latin typeface="Menlo" panose="020B0609030804020204" pitchFamily="49" charset="0"/>
              </a:rPr>
              <a:t>public</a:t>
            </a:r>
            <a:r>
              <a:rPr lang="en-US" dirty="0">
                <a:solidFill>
                  <a:srgbClr val="FFFFFF"/>
                </a:solidFill>
                <a:latin typeface="Menlo" panose="020B0609030804020204" pitchFamily="49" charset="0"/>
              </a:rPr>
              <a:t> </a:t>
            </a:r>
            <a:r>
              <a:rPr lang="en-US" dirty="0">
                <a:solidFill>
                  <a:srgbClr val="FCC28C"/>
                </a:solidFill>
                <a:latin typeface="Menlo" panose="020B0609030804020204" pitchFamily="49" charset="0"/>
              </a:rPr>
              <a:t>static</a:t>
            </a:r>
            <a:r>
              <a:rPr lang="en-US" dirty="0">
                <a:solidFill>
                  <a:srgbClr val="FFFFFF"/>
                </a:solidFill>
                <a:latin typeface="Menlo" panose="020B0609030804020204" pitchFamily="49" charset="0"/>
              </a:rPr>
              <a:t> </a:t>
            </a:r>
            <a:r>
              <a:rPr lang="en-US" dirty="0">
                <a:solidFill>
                  <a:srgbClr val="FCC28C"/>
                </a:solidFill>
                <a:latin typeface="Menlo" panose="020B0609030804020204" pitchFamily="49" charset="0"/>
              </a:rPr>
              <a:t>class</a:t>
            </a:r>
            <a:r>
              <a:rPr lang="en-US" dirty="0">
                <a:solidFill>
                  <a:srgbClr val="FFFFFF"/>
                </a:solidFill>
                <a:latin typeface="Menlo" panose="020B0609030804020204" pitchFamily="49" charset="0"/>
              </a:rPr>
              <a:t> </a:t>
            </a:r>
            <a:r>
              <a:rPr lang="en-US" dirty="0" err="1">
                <a:solidFill>
                  <a:srgbClr val="FFFFAA"/>
                </a:solidFill>
                <a:latin typeface="Menlo" panose="020B0609030804020204" pitchFamily="49" charset="0"/>
              </a:rPr>
              <a:t>ExtensionMethods</a:t>
            </a:r>
            <a:r>
              <a:rPr lang="en-US" dirty="0">
                <a:solidFill>
                  <a:srgbClr val="FFFFFF"/>
                </a:solidFill>
                <a:latin typeface="Menlo" panose="020B0609030804020204" pitchFamily="49" charset="0"/>
              </a:rPr>
              <a:t> { </a:t>
            </a:r>
            <a:endParaRPr lang="en-US" dirty="0">
              <a:solidFill>
                <a:srgbClr val="888888"/>
              </a:solidFill>
              <a:latin typeface="Menlo" panose="020B0609030804020204" pitchFamily="49" charset="0"/>
            </a:endParaRPr>
          </a:p>
          <a:p>
            <a:pPr marL="0" indent="0">
              <a:buNone/>
            </a:pPr>
            <a:r>
              <a:rPr lang="en-US" dirty="0">
                <a:solidFill>
                  <a:srgbClr val="888888"/>
                </a:solidFill>
                <a:latin typeface="Menlo" panose="020B0609030804020204" pitchFamily="49" charset="0"/>
              </a:rPr>
              <a:t>	</a:t>
            </a:r>
            <a:r>
              <a:rPr lang="en-US" dirty="0">
                <a:solidFill>
                  <a:srgbClr val="FCC28C"/>
                </a:solidFill>
                <a:latin typeface="Menlo" panose="020B0609030804020204" pitchFamily="49" charset="0"/>
              </a:rPr>
              <a:t>public</a:t>
            </a:r>
            <a:r>
              <a:rPr lang="en-US" dirty="0">
                <a:solidFill>
                  <a:srgbClr val="FFFFFF"/>
                </a:solidFill>
                <a:latin typeface="Menlo" panose="020B0609030804020204" pitchFamily="49" charset="0"/>
              </a:rPr>
              <a:t> </a:t>
            </a:r>
            <a:r>
              <a:rPr lang="en-US" dirty="0">
                <a:solidFill>
                  <a:srgbClr val="FCC28C"/>
                </a:solidFill>
                <a:latin typeface="Menlo" panose="020B0609030804020204" pitchFamily="49" charset="0"/>
              </a:rPr>
              <a:t>static</a:t>
            </a:r>
            <a:r>
              <a:rPr lang="en-US" dirty="0">
                <a:solidFill>
                  <a:srgbClr val="FFFFFF"/>
                </a:solidFill>
                <a:latin typeface="Menlo" panose="020B0609030804020204" pitchFamily="49" charset="0"/>
              </a:rPr>
              <a:t> </a:t>
            </a:r>
            <a:r>
              <a:rPr lang="en-US" dirty="0">
                <a:solidFill>
                  <a:srgbClr val="FCC28C"/>
                </a:solidFill>
                <a:latin typeface="Menlo" panose="020B0609030804020204" pitchFamily="49" charset="0"/>
              </a:rPr>
              <a:t>void</a:t>
            </a:r>
            <a:r>
              <a:rPr lang="en-US" dirty="0">
                <a:solidFill>
                  <a:srgbClr val="FFFFFF"/>
                </a:solidFill>
                <a:latin typeface="Menlo" panose="020B0609030804020204" pitchFamily="49" charset="0"/>
              </a:rPr>
              <a:t> </a:t>
            </a:r>
            <a:r>
              <a:rPr lang="en-US" dirty="0" err="1">
                <a:solidFill>
                  <a:srgbClr val="FFFFAA"/>
                </a:solidFill>
                <a:latin typeface="Menlo" panose="020B0609030804020204" pitchFamily="49" charset="0"/>
              </a:rPr>
              <a:t>ResetTransformation</a:t>
            </a:r>
            <a:r>
              <a:rPr lang="en-US" dirty="0">
                <a:solidFill>
                  <a:srgbClr val="FFFFFF"/>
                </a:solidFill>
                <a:latin typeface="Menlo" panose="020B0609030804020204" pitchFamily="49" charset="0"/>
              </a:rPr>
              <a:t>(</a:t>
            </a:r>
            <a:r>
              <a:rPr lang="en-US" dirty="0">
                <a:solidFill>
                  <a:srgbClr val="FCC28C"/>
                </a:solidFill>
                <a:latin typeface="Menlo" panose="020B0609030804020204" pitchFamily="49" charset="0"/>
              </a:rPr>
              <a:t>this</a:t>
            </a:r>
            <a:r>
              <a:rPr lang="en-US" dirty="0">
                <a:solidFill>
                  <a:srgbClr val="FFFFFF"/>
                </a:solidFill>
                <a:latin typeface="Menlo" panose="020B0609030804020204" pitchFamily="49" charset="0"/>
              </a:rPr>
              <a:t> Transform trans) { 		</a:t>
            </a:r>
            <a:r>
              <a:rPr lang="en-US" dirty="0" err="1">
                <a:solidFill>
                  <a:srgbClr val="FFFFFF"/>
                </a:solidFill>
                <a:latin typeface="Menlo" panose="020B0609030804020204" pitchFamily="49" charset="0"/>
              </a:rPr>
              <a:t>trans.position</a:t>
            </a:r>
            <a:r>
              <a:rPr lang="en-US" dirty="0">
                <a:solidFill>
                  <a:srgbClr val="FFFFFF"/>
                </a:solidFill>
                <a:latin typeface="Menlo" panose="020B0609030804020204" pitchFamily="49" charset="0"/>
              </a:rPr>
              <a:t> = Vector3.zero; 		</a:t>
            </a:r>
            <a:r>
              <a:rPr lang="en-US" dirty="0" err="1">
                <a:solidFill>
                  <a:srgbClr val="FFFFFF"/>
                </a:solidFill>
                <a:latin typeface="Menlo" panose="020B0609030804020204" pitchFamily="49" charset="0"/>
              </a:rPr>
              <a:t>trans.localRotation</a:t>
            </a:r>
            <a:r>
              <a:rPr lang="en-US" dirty="0">
                <a:solidFill>
                  <a:srgbClr val="FFFFFF"/>
                </a:solidFill>
                <a:latin typeface="Menlo" panose="020B0609030804020204" pitchFamily="49" charset="0"/>
              </a:rPr>
              <a:t> = 				</a:t>
            </a:r>
            <a:r>
              <a:rPr lang="en-US" dirty="0" err="1">
                <a:solidFill>
                  <a:srgbClr val="FFFFFF"/>
                </a:solidFill>
                <a:latin typeface="Menlo" panose="020B0609030804020204" pitchFamily="49" charset="0"/>
              </a:rPr>
              <a:t>Quaternion.identity</a:t>
            </a:r>
            <a:r>
              <a:rPr lang="en-US" dirty="0">
                <a:solidFill>
                  <a:srgbClr val="FFFFFF"/>
                </a:solidFill>
                <a:latin typeface="Menlo" panose="020B0609030804020204" pitchFamily="49" charset="0"/>
              </a:rPr>
              <a:t>; </a:t>
            </a:r>
            <a:r>
              <a:rPr lang="en-US" dirty="0" err="1">
                <a:solidFill>
                  <a:srgbClr val="FFFFFF"/>
                </a:solidFill>
                <a:latin typeface="Menlo" panose="020B0609030804020204" pitchFamily="49" charset="0"/>
              </a:rPr>
              <a:t>trans.localScale</a:t>
            </a:r>
            <a:r>
              <a:rPr lang="en-US" dirty="0">
                <a:solidFill>
                  <a:srgbClr val="FFFFFF"/>
                </a:solidFill>
                <a:latin typeface="Menlo" panose="020B0609030804020204" pitchFamily="49" charset="0"/>
              </a:rPr>
              <a:t> = </a:t>
            </a:r>
            <a:r>
              <a:rPr lang="en-US" dirty="0">
                <a:solidFill>
                  <a:srgbClr val="FCC28C"/>
                </a:solidFill>
                <a:latin typeface="Menlo" panose="020B0609030804020204" pitchFamily="49" charset="0"/>
              </a:rPr>
              <a:t>new</a:t>
            </a:r>
            <a:r>
              <a:rPr lang="en-US" dirty="0">
                <a:solidFill>
                  <a:srgbClr val="FFFFFF"/>
                </a:solidFill>
                <a:latin typeface="Menlo" panose="020B0609030804020204" pitchFamily="49" charset="0"/>
              </a:rPr>
              <a:t> Vector3(</a:t>
            </a:r>
            <a:r>
              <a:rPr lang="en-US" dirty="0">
                <a:solidFill>
                  <a:srgbClr val="D36363"/>
                </a:solidFill>
                <a:latin typeface="Menlo" panose="020B0609030804020204" pitchFamily="49" charset="0"/>
              </a:rPr>
              <a:t>1</a:t>
            </a:r>
            <a:r>
              <a:rPr lang="en-US" dirty="0">
                <a:solidFill>
                  <a:srgbClr val="FFFFFF"/>
                </a:solidFill>
                <a:latin typeface="Menlo" panose="020B0609030804020204" pitchFamily="49" charset="0"/>
              </a:rPr>
              <a:t>, </a:t>
            </a:r>
            <a:r>
              <a:rPr lang="en-US" dirty="0">
                <a:solidFill>
                  <a:srgbClr val="D36363"/>
                </a:solidFill>
                <a:latin typeface="Menlo" panose="020B0609030804020204" pitchFamily="49" charset="0"/>
              </a:rPr>
              <a:t>1</a:t>
            </a:r>
            <a:r>
              <a:rPr lang="en-US" dirty="0">
                <a:solidFill>
                  <a:srgbClr val="FFFFFF"/>
                </a:solidFill>
                <a:latin typeface="Menlo" panose="020B0609030804020204" pitchFamily="49" charset="0"/>
              </a:rPr>
              <a:t>, </a:t>
            </a:r>
            <a:r>
              <a:rPr lang="en-US" dirty="0">
                <a:solidFill>
                  <a:srgbClr val="D36363"/>
                </a:solidFill>
                <a:latin typeface="Menlo" panose="020B0609030804020204" pitchFamily="49" charset="0"/>
              </a:rPr>
              <a:t>1</a:t>
            </a:r>
            <a:r>
              <a:rPr lang="en-US" dirty="0">
                <a:solidFill>
                  <a:srgbClr val="FFFFFF"/>
                </a:solidFill>
                <a:latin typeface="Menlo" panose="020B0609030804020204" pitchFamily="49" charset="0"/>
              </a:rPr>
              <a:t>);</a:t>
            </a:r>
          </a:p>
          <a:p>
            <a:pPr marL="0" indent="0">
              <a:buNone/>
            </a:pPr>
            <a:r>
              <a:rPr lang="en-US" dirty="0">
                <a:solidFill>
                  <a:srgbClr val="FFFFFF"/>
                </a:solidFill>
                <a:latin typeface="Menlo" panose="020B0609030804020204" pitchFamily="49" charset="0"/>
              </a:rPr>
              <a:t>	 }</a:t>
            </a:r>
          </a:p>
          <a:p>
            <a:pPr marL="0" indent="0">
              <a:buNone/>
            </a:pPr>
            <a:r>
              <a:rPr lang="en-US" dirty="0">
                <a:solidFill>
                  <a:srgbClr val="FFFFFF"/>
                </a:solidFill>
                <a:latin typeface="Menlo" panose="020B0609030804020204" pitchFamily="49" charset="0"/>
              </a:rPr>
              <a:t> }</a:t>
            </a:r>
          </a:p>
          <a:p>
            <a:pPr marL="0" indent="0">
              <a:buNone/>
            </a:pPr>
            <a:endParaRPr lang="en-US" dirty="0">
              <a:solidFill>
                <a:srgbClr val="FFFFFF"/>
              </a:solidFill>
              <a:latin typeface="Menlo" panose="020B0609030804020204" pitchFamily="49" charset="0"/>
            </a:endParaRPr>
          </a:p>
          <a:p>
            <a:pPr marL="0" indent="0">
              <a:buNone/>
            </a:pPr>
            <a:r>
              <a:rPr lang="en-US" dirty="0" err="1">
                <a:solidFill>
                  <a:srgbClr val="FFFFFF"/>
                </a:solidFill>
                <a:latin typeface="Menlo" panose="020B0609030804020204" pitchFamily="49" charset="0"/>
              </a:rPr>
              <a:t>transform.ResetTransformation</a:t>
            </a:r>
            <a:r>
              <a:rPr lang="en-US" dirty="0">
                <a:solidFill>
                  <a:srgbClr val="FFFFFF"/>
                </a:solidFill>
                <a:latin typeface="Menlo" panose="020B0609030804020204" pitchFamily="49" charset="0"/>
              </a:rPr>
              <a:t>();</a:t>
            </a:r>
            <a:endParaRPr lang="en-US" dirty="0"/>
          </a:p>
        </p:txBody>
      </p:sp>
    </p:spTree>
    <p:extLst>
      <p:ext uri="{BB962C8B-B14F-4D97-AF65-F5344CB8AC3E}">
        <p14:creationId xmlns:p14="http://schemas.microsoft.com/office/powerpoint/2010/main" val="22271722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A4275-40CB-1145-B578-2D80D14CE929}"/>
              </a:ext>
            </a:extLst>
          </p:cNvPr>
          <p:cNvSpPr>
            <a:spLocks noGrp="1"/>
          </p:cNvSpPr>
          <p:nvPr>
            <p:ph type="title"/>
          </p:nvPr>
        </p:nvSpPr>
        <p:spPr>
          <a:xfrm>
            <a:off x="531638" y="753228"/>
            <a:ext cx="7000129" cy="1080938"/>
          </a:xfrm>
        </p:spPr>
        <p:txBody>
          <a:bodyPr>
            <a:normAutofit/>
          </a:bodyPr>
          <a:lstStyle/>
          <a:p>
            <a:r>
              <a:rPr lang="en-US" dirty="0"/>
              <a:t>Intermediate Gameplay Scripting</a:t>
            </a:r>
          </a:p>
        </p:txBody>
      </p:sp>
      <p:sp>
        <p:nvSpPr>
          <p:cNvPr id="3" name="Content Placeholder 2">
            <a:extLst>
              <a:ext uri="{FF2B5EF4-FFF2-40B4-BE49-F238E27FC236}">
                <a16:creationId xmlns:a16="http://schemas.microsoft.com/office/drawing/2014/main" id="{4C802525-5D57-6D48-BF4F-E65435E407BA}"/>
              </a:ext>
            </a:extLst>
          </p:cNvPr>
          <p:cNvSpPr>
            <a:spLocks noGrp="1"/>
          </p:cNvSpPr>
          <p:nvPr>
            <p:ph idx="1"/>
          </p:nvPr>
        </p:nvSpPr>
        <p:spPr>
          <a:xfrm>
            <a:off x="533400" y="2336872"/>
            <a:ext cx="8297779" cy="4521127"/>
          </a:xfrm>
        </p:spPr>
        <p:txBody>
          <a:bodyPr>
            <a:normAutofit/>
          </a:bodyPr>
          <a:lstStyle/>
          <a:p>
            <a:r>
              <a:rPr lang="en-US" b="1" dirty="0"/>
              <a:t>Coroutines:</a:t>
            </a:r>
            <a:r>
              <a:rPr lang="en-US" dirty="0"/>
              <a:t> create a movement without using update or creating a timer, more code efficiency(not pulling for values every frame).</a:t>
            </a:r>
          </a:p>
          <a:p>
            <a:r>
              <a:rPr lang="en-US" dirty="0" err="1"/>
              <a:t>IEnumerator</a:t>
            </a:r>
            <a:r>
              <a:rPr lang="en-US" dirty="0"/>
              <a:t> </a:t>
            </a:r>
            <a:r>
              <a:rPr lang="en-US" dirty="0" err="1"/>
              <a:t>FunctionName</a:t>
            </a:r>
            <a:r>
              <a:rPr lang="en-US" dirty="0"/>
              <a:t>(</a:t>
            </a:r>
            <a:r>
              <a:rPr lang="en-US" dirty="0" err="1"/>
              <a:t>argList</a:t>
            </a:r>
            <a:r>
              <a:rPr lang="en-US" dirty="0"/>
              <a:t>){… yield return ...} </a:t>
            </a:r>
            <a:r>
              <a:rPr lang="en-US" dirty="0" err="1"/>
              <a:t>StartCoroutine</a:t>
            </a:r>
            <a:r>
              <a:rPr lang="en-US" dirty="0"/>
              <a:t>(</a:t>
            </a:r>
            <a:r>
              <a:rPr lang="en-US" dirty="0" err="1"/>
              <a:t>FunctionName</a:t>
            </a:r>
            <a:r>
              <a:rPr lang="en-US" dirty="0"/>
              <a:t>, </a:t>
            </a:r>
            <a:r>
              <a:rPr lang="en-US" dirty="0" err="1"/>
              <a:t>argList</a:t>
            </a:r>
            <a:r>
              <a:rPr lang="en-US" dirty="0"/>
              <a:t>)/(</a:t>
            </a:r>
            <a:r>
              <a:rPr lang="en-US" dirty="0" err="1"/>
              <a:t>FunctionName</a:t>
            </a:r>
            <a:r>
              <a:rPr lang="en-US" dirty="0"/>
              <a:t>(</a:t>
            </a:r>
            <a:r>
              <a:rPr lang="en-US" dirty="0" err="1"/>
              <a:t>argList</a:t>
            </a:r>
            <a:r>
              <a:rPr lang="en-US" dirty="0"/>
              <a:t>)) </a:t>
            </a:r>
            <a:r>
              <a:rPr lang="en-US" dirty="0" err="1"/>
              <a:t>StopCoroutine</a:t>
            </a:r>
            <a:r>
              <a:rPr lang="en-US" dirty="0"/>
              <a:t>(</a:t>
            </a:r>
            <a:r>
              <a:rPr lang="en-US" dirty="0" err="1"/>
              <a:t>FunctionName</a:t>
            </a:r>
            <a:r>
              <a:rPr lang="en-US" dirty="0"/>
              <a:t>)</a:t>
            </a:r>
          </a:p>
        </p:txBody>
      </p:sp>
    </p:spTree>
    <p:extLst>
      <p:ext uri="{BB962C8B-B14F-4D97-AF65-F5344CB8AC3E}">
        <p14:creationId xmlns:p14="http://schemas.microsoft.com/office/powerpoint/2010/main" val="1724967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A4275-40CB-1145-B578-2D80D14CE929}"/>
              </a:ext>
            </a:extLst>
          </p:cNvPr>
          <p:cNvSpPr>
            <a:spLocks noGrp="1"/>
          </p:cNvSpPr>
          <p:nvPr>
            <p:ph type="title"/>
          </p:nvPr>
        </p:nvSpPr>
        <p:spPr>
          <a:xfrm>
            <a:off x="531638" y="753228"/>
            <a:ext cx="7000129" cy="1080938"/>
          </a:xfrm>
        </p:spPr>
        <p:txBody>
          <a:bodyPr>
            <a:normAutofit/>
          </a:bodyPr>
          <a:lstStyle/>
          <a:p>
            <a:r>
              <a:rPr lang="en-US" dirty="0"/>
              <a:t>Intermediate Gameplay Scripting</a:t>
            </a:r>
          </a:p>
        </p:txBody>
      </p:sp>
      <p:sp>
        <p:nvSpPr>
          <p:cNvPr id="3" name="Content Placeholder 2">
            <a:extLst>
              <a:ext uri="{FF2B5EF4-FFF2-40B4-BE49-F238E27FC236}">
                <a16:creationId xmlns:a16="http://schemas.microsoft.com/office/drawing/2014/main" id="{4C802525-5D57-6D48-BF4F-E65435E407BA}"/>
              </a:ext>
            </a:extLst>
          </p:cNvPr>
          <p:cNvSpPr>
            <a:spLocks noGrp="1"/>
          </p:cNvSpPr>
          <p:nvPr>
            <p:ph idx="1"/>
          </p:nvPr>
        </p:nvSpPr>
        <p:spPr>
          <a:xfrm>
            <a:off x="533400" y="2336872"/>
            <a:ext cx="8297779" cy="4521127"/>
          </a:xfrm>
        </p:spPr>
        <p:txBody>
          <a:bodyPr>
            <a:normAutofit/>
          </a:bodyPr>
          <a:lstStyle/>
          <a:p>
            <a:r>
              <a:rPr lang="en-US" b="1" dirty="0"/>
              <a:t>Quaternions:</a:t>
            </a:r>
            <a:r>
              <a:rPr lang="en-US" dirty="0"/>
              <a:t> more difficult to understand than Euler Angle but not subjected to the gimbal lock(prevent incremental rotations), XYZW are interdependent and shouldn't be adjusted individually, use the built-in method instead </a:t>
            </a:r>
          </a:p>
          <a:p>
            <a:r>
              <a:rPr lang="en-US" dirty="0"/>
              <a:t>Slurp: spherical interpolation, interpolate on a curve(start and stop slower, faster in the middle)</a:t>
            </a:r>
          </a:p>
          <a:p>
            <a:r>
              <a:rPr lang="en-US" dirty="0" err="1"/>
              <a:t>Lurp</a:t>
            </a:r>
            <a:r>
              <a:rPr lang="en-US" dirty="0"/>
              <a:t>: linear interpolation, interpolate evenly</a:t>
            </a:r>
          </a:p>
        </p:txBody>
      </p:sp>
      <p:cxnSp>
        <p:nvCxnSpPr>
          <p:cNvPr id="7" name="Straight Arrow Connector 6">
            <a:extLst>
              <a:ext uri="{FF2B5EF4-FFF2-40B4-BE49-F238E27FC236}">
                <a16:creationId xmlns:a16="http://schemas.microsoft.com/office/drawing/2014/main" id="{A1E618A0-C67E-F54C-B95E-8EB08CB5C6B2}"/>
              </a:ext>
            </a:extLst>
          </p:cNvPr>
          <p:cNvCxnSpPr>
            <a:cxnSpLocks/>
          </p:cNvCxnSpPr>
          <p:nvPr/>
        </p:nvCxnSpPr>
        <p:spPr>
          <a:xfrm flipV="1">
            <a:off x="1008926" y="5486400"/>
            <a:ext cx="2662177" cy="9259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126B2B6-39A4-9445-B3CA-52B9942D6BEB}"/>
              </a:ext>
            </a:extLst>
          </p:cNvPr>
          <p:cNvCxnSpPr>
            <a:cxnSpLocks/>
          </p:cNvCxnSpPr>
          <p:nvPr/>
        </p:nvCxnSpPr>
        <p:spPr>
          <a:xfrm>
            <a:off x="1008926" y="5578998"/>
            <a:ext cx="893180" cy="64160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9696DBC-2FF9-5C4F-8E19-EC2CB22E8ED5}"/>
              </a:ext>
            </a:extLst>
          </p:cNvPr>
          <p:cNvCxnSpPr>
            <a:cxnSpLocks/>
          </p:cNvCxnSpPr>
          <p:nvPr/>
        </p:nvCxnSpPr>
        <p:spPr>
          <a:xfrm flipV="1">
            <a:off x="5139007" y="5532699"/>
            <a:ext cx="2662177" cy="9259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327AFB4-BF30-4743-BF59-D9B009485625}"/>
              </a:ext>
            </a:extLst>
          </p:cNvPr>
          <p:cNvCxnSpPr>
            <a:cxnSpLocks/>
          </p:cNvCxnSpPr>
          <p:nvPr/>
        </p:nvCxnSpPr>
        <p:spPr>
          <a:xfrm>
            <a:off x="5139007" y="5625297"/>
            <a:ext cx="893180" cy="64160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2EF56F8-27CD-3641-A305-92F36F8FA2F8}"/>
              </a:ext>
            </a:extLst>
          </p:cNvPr>
          <p:cNvCxnSpPr>
            <a:cxnSpLocks/>
          </p:cNvCxnSpPr>
          <p:nvPr/>
        </p:nvCxnSpPr>
        <p:spPr>
          <a:xfrm flipV="1">
            <a:off x="1902106" y="5486400"/>
            <a:ext cx="1768997" cy="734202"/>
          </a:xfrm>
          <a:prstGeom prst="line">
            <a:avLst/>
          </a:prstGeom>
          <a:ln w="57150">
            <a:prstDash val="sysDot"/>
          </a:ln>
        </p:spPr>
        <p:style>
          <a:lnRef idx="1">
            <a:schemeClr val="accent2"/>
          </a:lnRef>
          <a:fillRef idx="0">
            <a:schemeClr val="accent2"/>
          </a:fillRef>
          <a:effectRef idx="0">
            <a:schemeClr val="accent2"/>
          </a:effectRef>
          <a:fontRef idx="minor">
            <a:schemeClr val="tx1"/>
          </a:fontRef>
        </p:style>
      </p:cxnSp>
      <p:cxnSp>
        <p:nvCxnSpPr>
          <p:cNvPr id="33" name="Straight Arrow Connector 32">
            <a:extLst>
              <a:ext uri="{FF2B5EF4-FFF2-40B4-BE49-F238E27FC236}">
                <a16:creationId xmlns:a16="http://schemas.microsoft.com/office/drawing/2014/main" id="{A0E91C3D-465A-474C-8AD4-7886BE4460E7}"/>
              </a:ext>
            </a:extLst>
          </p:cNvPr>
          <p:cNvCxnSpPr>
            <a:cxnSpLocks/>
          </p:cNvCxnSpPr>
          <p:nvPr/>
        </p:nvCxnSpPr>
        <p:spPr>
          <a:xfrm>
            <a:off x="1008926" y="5578998"/>
            <a:ext cx="1777678" cy="274502"/>
          </a:xfrm>
          <a:prstGeom prst="straightConnector1">
            <a:avLst/>
          </a:prstGeom>
          <a:ln w="5715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Arc 37">
            <a:extLst>
              <a:ext uri="{FF2B5EF4-FFF2-40B4-BE49-F238E27FC236}">
                <a16:creationId xmlns:a16="http://schemas.microsoft.com/office/drawing/2014/main" id="{9C4AFE26-2CC0-6E41-80A6-17C90A8B842A}"/>
              </a:ext>
            </a:extLst>
          </p:cNvPr>
          <p:cNvSpPr/>
          <p:nvPr/>
        </p:nvSpPr>
        <p:spPr>
          <a:xfrm flipV="1">
            <a:off x="4192522" y="4629872"/>
            <a:ext cx="3645874" cy="1637026"/>
          </a:xfrm>
          <a:prstGeom prst="arc">
            <a:avLst>
              <a:gd name="adj1" fmla="val 16200000"/>
              <a:gd name="adj2" fmla="val 21478081"/>
            </a:avLst>
          </a:prstGeom>
          <a:ln w="57150">
            <a:prstDash val="sysDot"/>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2AEF2846-24CE-D148-8EAB-3B21FB39CED0}"/>
              </a:ext>
            </a:extLst>
          </p:cNvPr>
          <p:cNvCxnSpPr>
            <a:cxnSpLocks/>
          </p:cNvCxnSpPr>
          <p:nvPr/>
        </p:nvCxnSpPr>
        <p:spPr>
          <a:xfrm>
            <a:off x="5139007" y="5625297"/>
            <a:ext cx="1909975" cy="502706"/>
          </a:xfrm>
          <a:prstGeom prst="straightConnector1">
            <a:avLst/>
          </a:prstGeom>
          <a:ln w="5715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85904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A4275-40CB-1145-B578-2D80D14CE929}"/>
              </a:ext>
            </a:extLst>
          </p:cNvPr>
          <p:cNvSpPr>
            <a:spLocks noGrp="1"/>
          </p:cNvSpPr>
          <p:nvPr>
            <p:ph type="title"/>
          </p:nvPr>
        </p:nvSpPr>
        <p:spPr>
          <a:xfrm>
            <a:off x="531638" y="753228"/>
            <a:ext cx="7000129" cy="1080938"/>
          </a:xfrm>
        </p:spPr>
        <p:txBody>
          <a:bodyPr>
            <a:normAutofit/>
          </a:bodyPr>
          <a:lstStyle/>
          <a:p>
            <a:r>
              <a:rPr lang="en-US" dirty="0"/>
              <a:t>Intermediate Gameplay Scripting</a:t>
            </a:r>
          </a:p>
        </p:txBody>
      </p:sp>
      <p:sp>
        <p:nvSpPr>
          <p:cNvPr id="3" name="Content Placeholder 2">
            <a:extLst>
              <a:ext uri="{FF2B5EF4-FFF2-40B4-BE49-F238E27FC236}">
                <a16:creationId xmlns:a16="http://schemas.microsoft.com/office/drawing/2014/main" id="{4C802525-5D57-6D48-BF4F-E65435E407BA}"/>
              </a:ext>
            </a:extLst>
          </p:cNvPr>
          <p:cNvSpPr>
            <a:spLocks noGrp="1"/>
          </p:cNvSpPr>
          <p:nvPr>
            <p:ph idx="1"/>
          </p:nvPr>
        </p:nvSpPr>
        <p:spPr>
          <a:xfrm>
            <a:off x="533400" y="2336872"/>
            <a:ext cx="8297779" cy="4758409"/>
          </a:xfrm>
        </p:spPr>
        <p:txBody>
          <a:bodyPr>
            <a:normAutofit/>
          </a:bodyPr>
          <a:lstStyle/>
          <a:p>
            <a:r>
              <a:rPr lang="en-US" b="1" dirty="0"/>
              <a:t>Delegates:</a:t>
            </a:r>
            <a:r>
              <a:rPr lang="en-US" dirty="0"/>
              <a:t> create robust and complex </a:t>
            </a:r>
            <a:r>
              <a:rPr lang="en-US" dirty="0" err="1"/>
              <a:t>behaviours</a:t>
            </a:r>
            <a:endParaRPr lang="en-US" dirty="0"/>
          </a:p>
          <a:p>
            <a:r>
              <a:rPr lang="en-US" dirty="0"/>
              <a:t>delegate </a:t>
            </a:r>
            <a:r>
              <a:rPr lang="en-US" dirty="0" err="1"/>
              <a:t>returnType</a:t>
            </a:r>
            <a:r>
              <a:rPr lang="en-US" dirty="0"/>
              <a:t> </a:t>
            </a:r>
            <a:r>
              <a:rPr lang="en-US" dirty="0" err="1"/>
              <a:t>DelegateName</a:t>
            </a:r>
            <a:r>
              <a:rPr lang="en-US" dirty="0"/>
              <a:t>(</a:t>
            </a:r>
            <a:r>
              <a:rPr lang="en-US" dirty="0" err="1"/>
              <a:t>argList</a:t>
            </a:r>
            <a:r>
              <a:rPr lang="en-US" dirty="0"/>
              <a:t>); </a:t>
            </a:r>
            <a:r>
              <a:rPr lang="en-US" dirty="0" err="1"/>
              <a:t>DelegateName</a:t>
            </a:r>
            <a:r>
              <a:rPr lang="en-US" dirty="0"/>
              <a:t> </a:t>
            </a:r>
            <a:r>
              <a:rPr lang="en-US" dirty="0" err="1"/>
              <a:t>delegateName</a:t>
            </a:r>
            <a:r>
              <a:rPr lang="en-US" dirty="0"/>
              <a:t>;</a:t>
            </a:r>
          </a:p>
          <a:p>
            <a:r>
              <a:rPr lang="en-US" dirty="0" err="1"/>
              <a:t>delegateName</a:t>
            </a:r>
            <a:r>
              <a:rPr lang="en-US" dirty="0"/>
              <a:t> = </a:t>
            </a:r>
            <a:r>
              <a:rPr lang="en-US" dirty="0" err="1"/>
              <a:t>FunctionName</a:t>
            </a:r>
            <a:r>
              <a:rPr lang="en-US" dirty="0"/>
              <a:t>; </a:t>
            </a:r>
            <a:r>
              <a:rPr lang="en-US" dirty="0" err="1"/>
              <a:t>delegateName</a:t>
            </a:r>
            <a:r>
              <a:rPr lang="en-US" dirty="0"/>
              <a:t>(</a:t>
            </a:r>
            <a:r>
              <a:rPr lang="en-US" dirty="0" err="1"/>
              <a:t>argList</a:t>
            </a:r>
            <a:r>
              <a:rPr lang="en-US" dirty="0"/>
              <a:t>);</a:t>
            </a:r>
          </a:p>
          <a:p>
            <a:r>
              <a:rPr lang="en-US" dirty="0" err="1"/>
              <a:t>muti</a:t>
            </a:r>
            <a:r>
              <a:rPr lang="en-US" dirty="0"/>
              <a:t>-casting: </a:t>
            </a:r>
            <a:r>
              <a:rPr lang="en-US" dirty="0" err="1"/>
              <a:t>delegateName</a:t>
            </a:r>
            <a:r>
              <a:rPr lang="en-US" dirty="0"/>
              <a:t> += </a:t>
            </a:r>
            <a:r>
              <a:rPr lang="en-US" dirty="0" err="1"/>
              <a:t>FunctionName</a:t>
            </a:r>
            <a:r>
              <a:rPr lang="en-US" dirty="0"/>
              <a:t>; execute several functions in a single call(stack functionality) use -= to remove. check != null before calling</a:t>
            </a:r>
          </a:p>
          <a:p>
            <a:r>
              <a:rPr lang="en-US" b="1" dirty="0"/>
              <a:t>Attributes:</a:t>
            </a:r>
            <a:r>
              <a:rPr lang="en-US" dirty="0"/>
              <a:t> to attach information to variable, method and class, put above or just before [Attribute(</a:t>
            </a:r>
            <a:r>
              <a:rPr lang="en-US" dirty="0" err="1"/>
              <a:t>argList</a:t>
            </a:r>
            <a:r>
              <a:rPr lang="en-US" dirty="0"/>
              <a:t>)] [Range(min, max)] [</a:t>
            </a:r>
            <a:r>
              <a:rPr lang="en-US" dirty="0" err="1"/>
              <a:t>ExecuteInEditMode</a:t>
            </a:r>
            <a:r>
              <a:rPr lang="en-US" dirty="0"/>
              <a:t>] not in play mode, will modify the scene permanently and cannot revert!</a:t>
            </a:r>
          </a:p>
        </p:txBody>
      </p:sp>
    </p:spTree>
    <p:extLst>
      <p:ext uri="{BB962C8B-B14F-4D97-AF65-F5344CB8AC3E}">
        <p14:creationId xmlns:p14="http://schemas.microsoft.com/office/powerpoint/2010/main" val="12134005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A4275-40CB-1145-B578-2D80D14CE929}"/>
              </a:ext>
            </a:extLst>
          </p:cNvPr>
          <p:cNvSpPr>
            <a:spLocks noGrp="1"/>
          </p:cNvSpPr>
          <p:nvPr>
            <p:ph type="title"/>
          </p:nvPr>
        </p:nvSpPr>
        <p:spPr>
          <a:xfrm>
            <a:off x="531638" y="753228"/>
            <a:ext cx="7000129" cy="1080938"/>
          </a:xfrm>
        </p:spPr>
        <p:txBody>
          <a:bodyPr>
            <a:normAutofit/>
          </a:bodyPr>
          <a:lstStyle/>
          <a:p>
            <a:r>
              <a:rPr lang="en-US" dirty="0"/>
              <a:t>Intermediate Gameplay Scripting</a:t>
            </a:r>
          </a:p>
        </p:txBody>
      </p:sp>
      <p:sp>
        <p:nvSpPr>
          <p:cNvPr id="3" name="Content Placeholder 2">
            <a:extLst>
              <a:ext uri="{FF2B5EF4-FFF2-40B4-BE49-F238E27FC236}">
                <a16:creationId xmlns:a16="http://schemas.microsoft.com/office/drawing/2014/main" id="{4C802525-5D57-6D48-BF4F-E65435E407BA}"/>
              </a:ext>
            </a:extLst>
          </p:cNvPr>
          <p:cNvSpPr>
            <a:spLocks noGrp="1"/>
          </p:cNvSpPr>
          <p:nvPr>
            <p:ph idx="1"/>
          </p:nvPr>
        </p:nvSpPr>
        <p:spPr>
          <a:xfrm>
            <a:off x="533400" y="2336872"/>
            <a:ext cx="8297779" cy="4521127"/>
          </a:xfrm>
        </p:spPr>
        <p:txBody>
          <a:bodyPr>
            <a:normAutofit/>
          </a:bodyPr>
          <a:lstStyle/>
          <a:p>
            <a:r>
              <a:rPr lang="en-US" b="1" dirty="0"/>
              <a:t>Events:</a:t>
            </a:r>
            <a:r>
              <a:rPr lang="en-US" dirty="0"/>
              <a:t> specialized delegates, used to alert other classes that something has happened(robust and flexible broadcast system).Subscribe through +=, unsubscribe through -=. Rule: always pair subscribe with unsubscribe. Use e</a:t>
            </a:r>
            <a:r>
              <a:rPr lang="en-US" altLang="zh-Hans" dirty="0"/>
              <a:t>vent</a:t>
            </a:r>
            <a:r>
              <a:rPr lang="zh-Hans" altLang="en-US" dirty="0"/>
              <a:t> </a:t>
            </a:r>
            <a:r>
              <a:rPr lang="en-US" altLang="zh-Hans" dirty="0"/>
              <a:t>instead</a:t>
            </a:r>
            <a:r>
              <a:rPr lang="zh-Hans" altLang="en-US" dirty="0"/>
              <a:t> </a:t>
            </a:r>
            <a:r>
              <a:rPr lang="en-US" altLang="zh-Hans" dirty="0"/>
              <a:t>of</a:t>
            </a:r>
            <a:r>
              <a:rPr lang="zh-Hans" altLang="en-US" dirty="0"/>
              <a:t> </a:t>
            </a:r>
            <a:r>
              <a:rPr lang="en-US" altLang="zh-Hans" dirty="0"/>
              <a:t>public</a:t>
            </a:r>
            <a:r>
              <a:rPr lang="zh-Hans" altLang="en-US" dirty="0"/>
              <a:t> </a:t>
            </a:r>
            <a:r>
              <a:rPr lang="en-US" altLang="zh-Hans"/>
              <a:t>delegate</a:t>
            </a:r>
            <a:r>
              <a:rPr lang="en-US"/>
              <a:t> </a:t>
            </a:r>
            <a:r>
              <a:rPr lang="en-US" dirty="0"/>
              <a:t>for security(other class can only subscribe and unsubscribe, but cannot invoke or override) when to use: want to create a dynamic method system involves more than one class</a:t>
            </a:r>
          </a:p>
          <a:p>
            <a:pPr marL="0" indent="0">
              <a:buNone/>
            </a:pPr>
            <a:endParaRPr lang="en-US" dirty="0"/>
          </a:p>
          <a:p>
            <a:pPr marL="0" indent="0">
              <a:buNone/>
            </a:pPr>
            <a:r>
              <a:rPr lang="en-US" dirty="0">
                <a:solidFill>
                  <a:srgbClr val="FCC28C"/>
                </a:solidFill>
                <a:latin typeface="Menlo" panose="020B0609030804020204" pitchFamily="49" charset="0"/>
              </a:rPr>
              <a:t>public delegate void </a:t>
            </a:r>
            <a:r>
              <a:rPr lang="en-US" dirty="0" err="1">
                <a:solidFill>
                  <a:srgbClr val="FFFFAA"/>
                </a:solidFill>
                <a:latin typeface="Menlo" panose="020B0609030804020204" pitchFamily="49" charset="0"/>
              </a:rPr>
              <a:t>ClickAction</a:t>
            </a:r>
            <a:r>
              <a:rPr lang="en-US" dirty="0">
                <a:solidFill>
                  <a:srgbClr val="FFFFFF"/>
                </a:solidFill>
                <a:latin typeface="Menlo" panose="020B0609030804020204" pitchFamily="49" charset="0"/>
              </a:rPr>
              <a:t>();</a:t>
            </a:r>
          </a:p>
          <a:p>
            <a:pPr marL="0" indent="0">
              <a:buNone/>
            </a:pPr>
            <a:r>
              <a:rPr lang="en-US" dirty="0">
                <a:solidFill>
                  <a:srgbClr val="FCC28C"/>
                </a:solidFill>
                <a:latin typeface="Menlo" panose="020B0609030804020204" pitchFamily="49" charset="0"/>
              </a:rPr>
              <a:t>public static event </a:t>
            </a:r>
            <a:r>
              <a:rPr lang="en-US" dirty="0" err="1">
                <a:solidFill>
                  <a:srgbClr val="FFFFFF"/>
                </a:solidFill>
                <a:latin typeface="Menlo" panose="020B0609030804020204" pitchFamily="49" charset="0"/>
              </a:rPr>
              <a:t>ClickAction</a:t>
            </a:r>
            <a:r>
              <a:rPr lang="en-US" dirty="0">
                <a:solidFill>
                  <a:srgbClr val="FFFFFF"/>
                </a:solidFill>
                <a:latin typeface="Menlo" panose="020B0609030804020204" pitchFamily="49" charset="0"/>
              </a:rPr>
              <a:t> </a:t>
            </a:r>
            <a:r>
              <a:rPr lang="en-US" dirty="0" err="1">
                <a:solidFill>
                  <a:srgbClr val="FFFFFF"/>
                </a:solidFill>
                <a:latin typeface="Menlo" panose="020B0609030804020204" pitchFamily="49" charset="0"/>
              </a:rPr>
              <a:t>OnClicked</a:t>
            </a:r>
            <a:r>
              <a:rPr lang="en-US" dirty="0">
                <a:solidFill>
                  <a:srgbClr val="FFFFFF"/>
                </a:solidFill>
                <a:latin typeface="Menlo" panose="020B0609030804020204" pitchFamily="49" charset="0"/>
              </a:rPr>
              <a:t>;</a:t>
            </a:r>
          </a:p>
        </p:txBody>
      </p:sp>
    </p:spTree>
    <p:extLst>
      <p:ext uri="{BB962C8B-B14F-4D97-AF65-F5344CB8AC3E}">
        <p14:creationId xmlns:p14="http://schemas.microsoft.com/office/powerpoint/2010/main" val="1148825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68193-87BE-0E49-BD75-DB758DA61A15}"/>
              </a:ext>
            </a:extLst>
          </p:cNvPr>
          <p:cNvSpPr>
            <a:spLocks noGrp="1"/>
          </p:cNvSpPr>
          <p:nvPr>
            <p:ph type="title"/>
          </p:nvPr>
        </p:nvSpPr>
        <p:spPr/>
        <p:txBody>
          <a:bodyPr/>
          <a:lstStyle/>
          <a:p>
            <a:r>
              <a:rPr lang="en-US" dirty="0"/>
              <a:t>Con</a:t>
            </a:r>
            <a:r>
              <a:rPr lang="en-US" altLang="zh-Hans" dirty="0"/>
              <a:t>tents</a:t>
            </a:r>
            <a:endParaRPr lang="en-US" dirty="0"/>
          </a:p>
        </p:txBody>
      </p:sp>
      <p:sp>
        <p:nvSpPr>
          <p:cNvPr id="3" name="Content Placeholder 2">
            <a:extLst>
              <a:ext uri="{FF2B5EF4-FFF2-40B4-BE49-F238E27FC236}">
                <a16:creationId xmlns:a16="http://schemas.microsoft.com/office/drawing/2014/main" id="{147B43FF-1D8E-8B4F-80A8-639C4BC77C2F}"/>
              </a:ext>
            </a:extLst>
          </p:cNvPr>
          <p:cNvSpPr>
            <a:spLocks noGrp="1"/>
          </p:cNvSpPr>
          <p:nvPr>
            <p:ph idx="1"/>
          </p:nvPr>
        </p:nvSpPr>
        <p:spPr/>
        <p:txBody>
          <a:bodyPr>
            <a:normAutofit/>
          </a:bodyPr>
          <a:lstStyle/>
          <a:p>
            <a:pPr>
              <a:lnSpc>
                <a:spcPct val="200000"/>
              </a:lnSpc>
            </a:pPr>
            <a:r>
              <a:rPr lang="en-US" sz="2800" dirty="0"/>
              <a:t>Intermediate Gameplay Scripting 0531</a:t>
            </a:r>
          </a:p>
          <a:p>
            <a:pPr>
              <a:lnSpc>
                <a:spcPct val="200000"/>
              </a:lnSpc>
            </a:pPr>
            <a:r>
              <a:rPr lang="en-US" sz="2800" dirty="0"/>
              <a:t>Pa</a:t>
            </a:r>
            <a:r>
              <a:rPr lang="en-US" altLang="zh-Hans" sz="2800" dirty="0"/>
              <a:t>int</a:t>
            </a:r>
            <a:r>
              <a:rPr lang="zh-Hans" altLang="en-US" sz="2800" dirty="0"/>
              <a:t> </a:t>
            </a:r>
            <a:r>
              <a:rPr lang="en-US" altLang="zh-Hans" sz="2800" dirty="0"/>
              <a:t>Trainer</a:t>
            </a:r>
            <a:r>
              <a:rPr lang="zh-Hans" altLang="en-US" sz="2800" dirty="0"/>
              <a:t> </a:t>
            </a:r>
            <a:r>
              <a:rPr lang="en-US" altLang="zh-Hans" sz="2800" dirty="0"/>
              <a:t>0617</a:t>
            </a:r>
            <a:endParaRPr lang="en-US" sz="2800" dirty="0"/>
          </a:p>
        </p:txBody>
      </p:sp>
    </p:spTree>
    <p:extLst>
      <p:ext uri="{BB962C8B-B14F-4D97-AF65-F5344CB8AC3E}">
        <p14:creationId xmlns:p14="http://schemas.microsoft.com/office/powerpoint/2010/main" val="1116272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A4275-40CB-1145-B578-2D80D14CE929}"/>
              </a:ext>
            </a:extLst>
          </p:cNvPr>
          <p:cNvSpPr>
            <a:spLocks noGrp="1"/>
          </p:cNvSpPr>
          <p:nvPr>
            <p:ph type="title"/>
          </p:nvPr>
        </p:nvSpPr>
        <p:spPr>
          <a:xfrm>
            <a:off x="531638" y="753228"/>
            <a:ext cx="7000129" cy="1080938"/>
          </a:xfrm>
        </p:spPr>
        <p:txBody>
          <a:bodyPr>
            <a:normAutofit/>
          </a:bodyPr>
          <a:lstStyle/>
          <a:p>
            <a:r>
              <a:rPr lang="en-US" dirty="0"/>
              <a:t>Intermediate Gameplay Scripting</a:t>
            </a:r>
          </a:p>
        </p:txBody>
      </p:sp>
      <p:sp>
        <p:nvSpPr>
          <p:cNvPr id="3" name="Content Placeholder 2">
            <a:extLst>
              <a:ext uri="{FF2B5EF4-FFF2-40B4-BE49-F238E27FC236}">
                <a16:creationId xmlns:a16="http://schemas.microsoft.com/office/drawing/2014/main" id="{4C802525-5D57-6D48-BF4F-E65435E407BA}"/>
              </a:ext>
            </a:extLst>
          </p:cNvPr>
          <p:cNvSpPr>
            <a:spLocks noGrp="1"/>
          </p:cNvSpPr>
          <p:nvPr>
            <p:ph idx="1"/>
          </p:nvPr>
        </p:nvSpPr>
        <p:spPr>
          <a:xfrm>
            <a:off x="531638" y="3958390"/>
            <a:ext cx="8383762" cy="2663550"/>
          </a:xfrm>
        </p:spPr>
        <p:txBody>
          <a:bodyPr>
            <a:normAutofit/>
          </a:bodyPr>
          <a:lstStyle/>
          <a:p>
            <a:r>
              <a:rPr lang="en-US" b="1" dirty="0" err="1"/>
              <a:t>Proporties</a:t>
            </a:r>
            <a:r>
              <a:rPr lang="en-US" b="1" dirty="0"/>
              <a:t>:</a:t>
            </a:r>
            <a:r>
              <a:rPr lang="en-US" dirty="0"/>
              <a:t> explicit defined get and set (also shorthand syntax) to encapsulate fields and gain control of access out side the class, used for security check/read-only/write-only</a:t>
            </a:r>
          </a:p>
        </p:txBody>
      </p:sp>
      <p:pic>
        <p:nvPicPr>
          <p:cNvPr id="4" name="Picture 3">
            <a:extLst>
              <a:ext uri="{FF2B5EF4-FFF2-40B4-BE49-F238E27FC236}">
                <a16:creationId xmlns:a16="http://schemas.microsoft.com/office/drawing/2014/main" id="{0E5716C1-C90D-3F4A-9C1D-1513370701EC}"/>
              </a:ext>
            </a:extLst>
          </p:cNvPr>
          <p:cNvPicPr>
            <a:picLocks noChangeAspect="1"/>
          </p:cNvPicPr>
          <p:nvPr/>
        </p:nvPicPr>
        <p:blipFill>
          <a:blip r:embed="rId2"/>
          <a:stretch>
            <a:fillRect/>
          </a:stretch>
        </p:blipFill>
        <p:spPr>
          <a:xfrm>
            <a:off x="2165684" y="2088923"/>
            <a:ext cx="6978316" cy="1722944"/>
          </a:xfrm>
          <a:prstGeom prst="rect">
            <a:avLst/>
          </a:prstGeom>
        </p:spPr>
      </p:pic>
    </p:spTree>
    <p:extLst>
      <p:ext uri="{BB962C8B-B14F-4D97-AF65-F5344CB8AC3E}">
        <p14:creationId xmlns:p14="http://schemas.microsoft.com/office/powerpoint/2010/main" val="1806985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A4275-40CB-1145-B578-2D80D14CE929}"/>
              </a:ext>
            </a:extLst>
          </p:cNvPr>
          <p:cNvSpPr>
            <a:spLocks noGrp="1"/>
          </p:cNvSpPr>
          <p:nvPr>
            <p:ph type="title"/>
          </p:nvPr>
        </p:nvSpPr>
        <p:spPr>
          <a:xfrm>
            <a:off x="531638" y="753228"/>
            <a:ext cx="7000129" cy="1080938"/>
          </a:xfrm>
        </p:spPr>
        <p:txBody>
          <a:bodyPr>
            <a:normAutofit/>
          </a:bodyPr>
          <a:lstStyle/>
          <a:p>
            <a:r>
              <a:rPr lang="en-US" dirty="0"/>
              <a:t>Intermediate Gameplay Scripting</a:t>
            </a:r>
          </a:p>
        </p:txBody>
      </p:sp>
      <p:sp>
        <p:nvSpPr>
          <p:cNvPr id="3" name="Content Placeholder 2">
            <a:extLst>
              <a:ext uri="{FF2B5EF4-FFF2-40B4-BE49-F238E27FC236}">
                <a16:creationId xmlns:a16="http://schemas.microsoft.com/office/drawing/2014/main" id="{4C802525-5D57-6D48-BF4F-E65435E407BA}"/>
              </a:ext>
            </a:extLst>
          </p:cNvPr>
          <p:cNvSpPr>
            <a:spLocks noGrp="1"/>
          </p:cNvSpPr>
          <p:nvPr>
            <p:ph idx="1"/>
          </p:nvPr>
        </p:nvSpPr>
        <p:spPr>
          <a:xfrm>
            <a:off x="533400" y="2336872"/>
            <a:ext cx="8357937" cy="4521127"/>
          </a:xfrm>
        </p:spPr>
        <p:txBody>
          <a:bodyPr>
            <a:normAutofit lnSpcReduction="10000"/>
          </a:bodyPr>
          <a:lstStyle/>
          <a:p>
            <a:pPr marL="0" indent="0">
              <a:buNone/>
            </a:pPr>
            <a:r>
              <a:rPr lang="en-US" dirty="0">
                <a:solidFill>
                  <a:srgbClr val="FCC28C"/>
                </a:solidFill>
                <a:latin typeface="Menlo" panose="020B0609030804020204" pitchFamily="49" charset="0"/>
              </a:rPr>
              <a:t>private</a:t>
            </a:r>
            <a:r>
              <a:rPr lang="en-US" dirty="0">
                <a:solidFill>
                  <a:srgbClr val="FFFFFF"/>
                </a:solidFill>
                <a:latin typeface="Menlo" panose="020B0609030804020204" pitchFamily="49" charset="0"/>
              </a:rPr>
              <a:t> </a:t>
            </a:r>
            <a:r>
              <a:rPr lang="en-US" dirty="0" err="1">
                <a:solidFill>
                  <a:srgbClr val="FCC28C"/>
                </a:solidFill>
                <a:latin typeface="Menlo" panose="020B0609030804020204" pitchFamily="49" charset="0"/>
              </a:rPr>
              <a:t>int</a:t>
            </a:r>
            <a:r>
              <a:rPr lang="en-US" dirty="0">
                <a:solidFill>
                  <a:srgbClr val="FFFFFF"/>
                </a:solidFill>
                <a:latin typeface="Menlo" panose="020B0609030804020204" pitchFamily="49" charset="0"/>
              </a:rPr>
              <a:t> experience</a:t>
            </a:r>
          </a:p>
          <a:p>
            <a:pPr marL="0" indent="0">
              <a:buNone/>
            </a:pPr>
            <a:r>
              <a:rPr lang="en-US" dirty="0">
                <a:solidFill>
                  <a:srgbClr val="FCC28C"/>
                </a:solidFill>
                <a:latin typeface="Menlo" panose="020B0609030804020204" pitchFamily="49" charset="0"/>
              </a:rPr>
              <a:t>public</a:t>
            </a:r>
            <a:r>
              <a:rPr lang="en-US" dirty="0">
                <a:solidFill>
                  <a:srgbClr val="FFFFFF"/>
                </a:solidFill>
                <a:latin typeface="Menlo" panose="020B0609030804020204" pitchFamily="49" charset="0"/>
              </a:rPr>
              <a:t> </a:t>
            </a:r>
            <a:r>
              <a:rPr lang="en-US" dirty="0" err="1">
                <a:solidFill>
                  <a:srgbClr val="FCC28C"/>
                </a:solidFill>
                <a:latin typeface="Menlo" panose="020B0609030804020204" pitchFamily="49" charset="0"/>
              </a:rPr>
              <a:t>int</a:t>
            </a:r>
            <a:r>
              <a:rPr lang="en-US" dirty="0">
                <a:solidFill>
                  <a:srgbClr val="FFFFFF"/>
                </a:solidFill>
                <a:latin typeface="Menlo" panose="020B0609030804020204" pitchFamily="49" charset="0"/>
              </a:rPr>
              <a:t> Experience {</a:t>
            </a:r>
          </a:p>
          <a:p>
            <a:pPr marL="0" indent="0">
              <a:buNone/>
            </a:pPr>
            <a:r>
              <a:rPr lang="en-US" dirty="0">
                <a:solidFill>
                  <a:srgbClr val="FCC28C"/>
                </a:solidFill>
                <a:latin typeface="Menlo" panose="020B0609030804020204" pitchFamily="49" charset="0"/>
              </a:rPr>
              <a:t>	get</a:t>
            </a:r>
            <a:r>
              <a:rPr lang="en-US" dirty="0">
                <a:solidFill>
                  <a:srgbClr val="FFFFFF"/>
                </a:solidFill>
                <a:latin typeface="Menlo" panose="020B0609030804020204" pitchFamily="49" charset="0"/>
              </a:rPr>
              <a:t> { </a:t>
            </a:r>
            <a:r>
              <a:rPr lang="en-US" dirty="0">
                <a:solidFill>
                  <a:srgbClr val="FCC28C"/>
                </a:solidFill>
                <a:latin typeface="Menlo" panose="020B0609030804020204" pitchFamily="49" charset="0"/>
              </a:rPr>
              <a:t>return</a:t>
            </a:r>
            <a:r>
              <a:rPr lang="en-US" dirty="0">
                <a:solidFill>
                  <a:srgbClr val="FFFFFF"/>
                </a:solidFill>
                <a:latin typeface="Menlo" panose="020B0609030804020204" pitchFamily="49" charset="0"/>
              </a:rPr>
              <a:t> experience; }</a:t>
            </a:r>
          </a:p>
          <a:p>
            <a:pPr marL="0" indent="0">
              <a:buNone/>
            </a:pPr>
            <a:r>
              <a:rPr lang="en-US" dirty="0">
                <a:solidFill>
                  <a:srgbClr val="FCC28C"/>
                </a:solidFill>
                <a:latin typeface="Menlo" panose="020B0609030804020204" pitchFamily="49" charset="0"/>
              </a:rPr>
              <a:t>	set</a:t>
            </a:r>
            <a:r>
              <a:rPr lang="en-US" dirty="0">
                <a:solidFill>
                  <a:srgbClr val="FFFFFF"/>
                </a:solidFill>
                <a:latin typeface="Menlo" panose="020B0609030804020204" pitchFamily="49" charset="0"/>
              </a:rPr>
              <a:t> {</a:t>
            </a:r>
            <a:r>
              <a:rPr lang="zh-Hans" altLang="en-US" dirty="0">
                <a:solidFill>
                  <a:srgbClr val="FFFFFF"/>
                </a:solidFill>
                <a:latin typeface="Menlo" panose="020B0609030804020204" pitchFamily="49" charset="0"/>
              </a:rPr>
              <a:t> </a:t>
            </a:r>
            <a:r>
              <a:rPr lang="en-US" dirty="0">
                <a:solidFill>
                  <a:srgbClr val="FFFFFF"/>
                </a:solidFill>
                <a:latin typeface="Menlo" panose="020B0609030804020204" pitchFamily="49" charset="0"/>
              </a:rPr>
              <a:t>experience = </a:t>
            </a:r>
            <a:r>
              <a:rPr lang="en-US" dirty="0">
                <a:solidFill>
                  <a:srgbClr val="FCC28C"/>
                </a:solidFill>
                <a:latin typeface="Menlo" panose="020B0609030804020204" pitchFamily="49" charset="0"/>
              </a:rPr>
              <a:t>value</a:t>
            </a:r>
            <a:r>
              <a:rPr lang="en-US" dirty="0">
                <a:solidFill>
                  <a:srgbClr val="FFFFFF"/>
                </a:solidFill>
                <a:latin typeface="Menlo" panose="020B0609030804020204" pitchFamily="49" charset="0"/>
              </a:rPr>
              <a:t>; }</a:t>
            </a:r>
          </a:p>
          <a:p>
            <a:pPr marL="0" indent="0">
              <a:buNone/>
            </a:pPr>
            <a:r>
              <a:rPr lang="en-US" dirty="0">
                <a:solidFill>
                  <a:srgbClr val="FFFFFF"/>
                </a:solidFill>
                <a:latin typeface="Menlo" panose="020B0609030804020204" pitchFamily="49" charset="0"/>
              </a:rPr>
              <a:t> } </a:t>
            </a:r>
            <a:endParaRPr lang="en-US" dirty="0">
              <a:solidFill>
                <a:srgbClr val="888888"/>
              </a:solidFill>
              <a:latin typeface="Menlo" panose="020B0609030804020204" pitchFamily="49" charset="0"/>
            </a:endParaRPr>
          </a:p>
          <a:p>
            <a:pPr marL="0" indent="0">
              <a:buNone/>
            </a:pPr>
            <a:r>
              <a:rPr lang="en-US" dirty="0">
                <a:solidFill>
                  <a:srgbClr val="FCC28C"/>
                </a:solidFill>
                <a:latin typeface="Menlo" panose="020B0609030804020204" pitchFamily="49" charset="0"/>
              </a:rPr>
              <a:t>public</a:t>
            </a:r>
            <a:r>
              <a:rPr lang="en-US" dirty="0">
                <a:solidFill>
                  <a:srgbClr val="FFFFFF"/>
                </a:solidFill>
                <a:latin typeface="Menlo" panose="020B0609030804020204" pitchFamily="49" charset="0"/>
              </a:rPr>
              <a:t> </a:t>
            </a:r>
            <a:r>
              <a:rPr lang="en-US" dirty="0" err="1">
                <a:solidFill>
                  <a:srgbClr val="FCC28C"/>
                </a:solidFill>
                <a:latin typeface="Menlo" panose="020B0609030804020204" pitchFamily="49" charset="0"/>
              </a:rPr>
              <a:t>int</a:t>
            </a:r>
            <a:r>
              <a:rPr lang="en-US" dirty="0">
                <a:solidFill>
                  <a:srgbClr val="FFFFFF"/>
                </a:solidFill>
                <a:latin typeface="Menlo" panose="020B0609030804020204" pitchFamily="49" charset="0"/>
              </a:rPr>
              <a:t> Level {</a:t>
            </a:r>
          </a:p>
          <a:p>
            <a:pPr marL="0" indent="0">
              <a:buNone/>
            </a:pPr>
            <a:r>
              <a:rPr lang="en-US" dirty="0">
                <a:solidFill>
                  <a:srgbClr val="FCC28C"/>
                </a:solidFill>
                <a:latin typeface="Menlo" panose="020B0609030804020204" pitchFamily="49" charset="0"/>
              </a:rPr>
              <a:t>	get</a:t>
            </a:r>
            <a:r>
              <a:rPr lang="en-US" dirty="0">
                <a:solidFill>
                  <a:srgbClr val="FFFFFF"/>
                </a:solidFill>
                <a:latin typeface="Menlo" panose="020B0609030804020204" pitchFamily="49" charset="0"/>
              </a:rPr>
              <a:t> { </a:t>
            </a:r>
            <a:r>
              <a:rPr lang="en-US" dirty="0">
                <a:solidFill>
                  <a:srgbClr val="FCC28C"/>
                </a:solidFill>
                <a:latin typeface="Menlo" panose="020B0609030804020204" pitchFamily="49" charset="0"/>
              </a:rPr>
              <a:t>return</a:t>
            </a:r>
            <a:r>
              <a:rPr lang="en-US" dirty="0">
                <a:solidFill>
                  <a:srgbClr val="FFFFFF"/>
                </a:solidFill>
                <a:latin typeface="Menlo" panose="020B0609030804020204" pitchFamily="49" charset="0"/>
              </a:rPr>
              <a:t> experience / </a:t>
            </a:r>
            <a:r>
              <a:rPr lang="en-US" dirty="0">
                <a:solidFill>
                  <a:srgbClr val="D36363"/>
                </a:solidFill>
                <a:latin typeface="Menlo" panose="020B0609030804020204" pitchFamily="49" charset="0"/>
              </a:rPr>
              <a:t>1000</a:t>
            </a:r>
            <a:r>
              <a:rPr lang="en-US" dirty="0">
                <a:solidFill>
                  <a:srgbClr val="FFFFFF"/>
                </a:solidFill>
                <a:latin typeface="Menlo" panose="020B0609030804020204" pitchFamily="49" charset="0"/>
              </a:rPr>
              <a:t>; }</a:t>
            </a:r>
          </a:p>
          <a:p>
            <a:pPr marL="0" indent="0">
              <a:buNone/>
            </a:pPr>
            <a:r>
              <a:rPr lang="en-US" dirty="0">
                <a:solidFill>
                  <a:srgbClr val="FCC28C"/>
                </a:solidFill>
                <a:latin typeface="Menlo" panose="020B0609030804020204" pitchFamily="49" charset="0"/>
              </a:rPr>
              <a:t>	set</a:t>
            </a:r>
            <a:r>
              <a:rPr lang="en-US" dirty="0">
                <a:solidFill>
                  <a:srgbClr val="FFFFFF"/>
                </a:solidFill>
                <a:latin typeface="Menlo" panose="020B0609030804020204" pitchFamily="49" charset="0"/>
              </a:rPr>
              <a:t> { experience = </a:t>
            </a:r>
            <a:r>
              <a:rPr lang="en-US" dirty="0">
                <a:solidFill>
                  <a:srgbClr val="FCC28C"/>
                </a:solidFill>
                <a:latin typeface="Menlo" panose="020B0609030804020204" pitchFamily="49" charset="0"/>
              </a:rPr>
              <a:t>value</a:t>
            </a:r>
            <a:r>
              <a:rPr lang="en-US" dirty="0">
                <a:solidFill>
                  <a:srgbClr val="FFFFFF"/>
                </a:solidFill>
                <a:latin typeface="Menlo" panose="020B0609030804020204" pitchFamily="49" charset="0"/>
              </a:rPr>
              <a:t> * </a:t>
            </a:r>
            <a:r>
              <a:rPr lang="en-US" dirty="0">
                <a:solidFill>
                  <a:srgbClr val="D36363"/>
                </a:solidFill>
                <a:latin typeface="Menlo" panose="020B0609030804020204" pitchFamily="49" charset="0"/>
              </a:rPr>
              <a:t>1000</a:t>
            </a:r>
            <a:r>
              <a:rPr lang="en-US" dirty="0">
                <a:solidFill>
                  <a:srgbClr val="FFFFFF"/>
                </a:solidFill>
                <a:latin typeface="Menlo" panose="020B0609030804020204" pitchFamily="49" charset="0"/>
              </a:rPr>
              <a:t>; }</a:t>
            </a:r>
          </a:p>
          <a:p>
            <a:pPr marL="0" indent="0">
              <a:buNone/>
            </a:pPr>
            <a:r>
              <a:rPr lang="en-US" dirty="0">
                <a:solidFill>
                  <a:srgbClr val="FFFFFF"/>
                </a:solidFill>
                <a:latin typeface="Menlo" panose="020B0609030804020204" pitchFamily="49" charset="0"/>
              </a:rPr>
              <a:t>} </a:t>
            </a:r>
            <a:endParaRPr lang="en-US" dirty="0">
              <a:solidFill>
                <a:srgbClr val="888888"/>
              </a:solidFill>
              <a:latin typeface="Menlo" panose="020B0609030804020204" pitchFamily="49" charset="0"/>
            </a:endParaRPr>
          </a:p>
          <a:p>
            <a:pPr marL="0" indent="0">
              <a:buNone/>
            </a:pPr>
            <a:r>
              <a:rPr lang="en-US" dirty="0">
                <a:solidFill>
                  <a:srgbClr val="FCC28C"/>
                </a:solidFill>
                <a:latin typeface="Menlo" panose="020B0609030804020204" pitchFamily="49" charset="0"/>
              </a:rPr>
              <a:t>public</a:t>
            </a:r>
            <a:r>
              <a:rPr lang="en-US" dirty="0">
                <a:solidFill>
                  <a:srgbClr val="FFFFFF"/>
                </a:solidFill>
                <a:latin typeface="Menlo" panose="020B0609030804020204" pitchFamily="49" charset="0"/>
              </a:rPr>
              <a:t> </a:t>
            </a:r>
            <a:r>
              <a:rPr lang="en-US" dirty="0" err="1">
                <a:solidFill>
                  <a:srgbClr val="FCC28C"/>
                </a:solidFill>
                <a:latin typeface="Menlo" panose="020B0609030804020204" pitchFamily="49" charset="0"/>
              </a:rPr>
              <a:t>int</a:t>
            </a:r>
            <a:r>
              <a:rPr lang="en-US" dirty="0">
                <a:solidFill>
                  <a:srgbClr val="FFFFFF"/>
                </a:solidFill>
                <a:latin typeface="Menlo" panose="020B0609030804020204" pitchFamily="49" charset="0"/>
              </a:rPr>
              <a:t> Health{ </a:t>
            </a:r>
            <a:r>
              <a:rPr lang="en-US" dirty="0">
                <a:solidFill>
                  <a:srgbClr val="FCC28C"/>
                </a:solidFill>
                <a:latin typeface="Menlo" panose="020B0609030804020204" pitchFamily="49" charset="0"/>
              </a:rPr>
              <a:t>get</a:t>
            </a:r>
            <a:r>
              <a:rPr lang="en-US" dirty="0">
                <a:solidFill>
                  <a:srgbClr val="FFFFFF"/>
                </a:solidFill>
                <a:latin typeface="Menlo" panose="020B0609030804020204" pitchFamily="49" charset="0"/>
              </a:rPr>
              <a:t>; </a:t>
            </a:r>
            <a:r>
              <a:rPr lang="en-US" dirty="0">
                <a:solidFill>
                  <a:srgbClr val="FCC28C"/>
                </a:solidFill>
                <a:latin typeface="Menlo" panose="020B0609030804020204" pitchFamily="49" charset="0"/>
              </a:rPr>
              <a:t>set</a:t>
            </a:r>
            <a:r>
              <a:rPr lang="en-US" dirty="0">
                <a:solidFill>
                  <a:srgbClr val="FFFFFF"/>
                </a:solidFill>
                <a:latin typeface="Menlo" panose="020B0609030804020204" pitchFamily="49" charset="0"/>
              </a:rPr>
              <a:t>;</a:t>
            </a:r>
            <a:r>
              <a:rPr lang="zh-Hans" altLang="en-US" dirty="0">
                <a:solidFill>
                  <a:srgbClr val="FFFFFF"/>
                </a:solidFill>
                <a:latin typeface="Menlo" panose="020B0609030804020204" pitchFamily="49" charset="0"/>
              </a:rPr>
              <a:t> </a:t>
            </a:r>
            <a:r>
              <a:rPr lang="en-US" dirty="0">
                <a:solidFill>
                  <a:srgbClr val="FFFFFF"/>
                </a:solidFill>
                <a:latin typeface="Menlo" panose="020B0609030804020204" pitchFamily="49" charset="0"/>
              </a:rPr>
              <a:t>}</a:t>
            </a:r>
            <a:endParaRPr lang="en-US" dirty="0"/>
          </a:p>
        </p:txBody>
      </p:sp>
    </p:spTree>
    <p:extLst>
      <p:ext uri="{BB962C8B-B14F-4D97-AF65-F5344CB8AC3E}">
        <p14:creationId xmlns:p14="http://schemas.microsoft.com/office/powerpoint/2010/main" val="2139286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A4275-40CB-1145-B578-2D80D14CE929}"/>
              </a:ext>
            </a:extLst>
          </p:cNvPr>
          <p:cNvSpPr>
            <a:spLocks noGrp="1"/>
          </p:cNvSpPr>
          <p:nvPr>
            <p:ph type="title"/>
          </p:nvPr>
        </p:nvSpPr>
        <p:spPr>
          <a:xfrm>
            <a:off x="531638" y="753228"/>
            <a:ext cx="7000129" cy="1080938"/>
          </a:xfrm>
        </p:spPr>
        <p:txBody>
          <a:bodyPr>
            <a:normAutofit/>
          </a:bodyPr>
          <a:lstStyle/>
          <a:p>
            <a:r>
              <a:rPr lang="en-US" dirty="0"/>
              <a:t>Intermediate Gameplay Scripting</a:t>
            </a:r>
          </a:p>
        </p:txBody>
      </p:sp>
      <p:sp>
        <p:nvSpPr>
          <p:cNvPr id="3" name="Content Placeholder 2">
            <a:extLst>
              <a:ext uri="{FF2B5EF4-FFF2-40B4-BE49-F238E27FC236}">
                <a16:creationId xmlns:a16="http://schemas.microsoft.com/office/drawing/2014/main" id="{4C802525-5D57-6D48-BF4F-E65435E407BA}"/>
              </a:ext>
            </a:extLst>
          </p:cNvPr>
          <p:cNvSpPr>
            <a:spLocks noGrp="1"/>
          </p:cNvSpPr>
          <p:nvPr>
            <p:ph idx="1"/>
          </p:nvPr>
        </p:nvSpPr>
        <p:spPr>
          <a:xfrm>
            <a:off x="533400" y="4988689"/>
            <a:ext cx="8357937" cy="1869311"/>
          </a:xfrm>
        </p:spPr>
        <p:txBody>
          <a:bodyPr>
            <a:normAutofit/>
          </a:bodyPr>
          <a:lstStyle/>
          <a:p>
            <a:r>
              <a:rPr lang="en-US" b="1" dirty="0"/>
              <a:t>Statics:</a:t>
            </a:r>
            <a:r>
              <a:rPr lang="en-US" dirty="0"/>
              <a:t> variable(shared to the class), method(shared to the class, only access to static variables), class(cannot be instantiated, thus only has static variables and static methods, such as Input), can be accessed without instantiating</a:t>
            </a:r>
            <a:r>
              <a:rPr lang="zh-Hans" altLang="en-US" dirty="0"/>
              <a:t> </a:t>
            </a:r>
            <a:r>
              <a:rPr lang="en-US" altLang="zh-Hans" dirty="0"/>
              <a:t>one</a:t>
            </a:r>
            <a:endParaRPr lang="en-US" dirty="0"/>
          </a:p>
        </p:txBody>
      </p:sp>
      <p:sp>
        <p:nvSpPr>
          <p:cNvPr id="4" name="Content Placeholder 2">
            <a:extLst>
              <a:ext uri="{FF2B5EF4-FFF2-40B4-BE49-F238E27FC236}">
                <a16:creationId xmlns:a16="http://schemas.microsoft.com/office/drawing/2014/main" id="{21D4B34C-C55C-8A46-B07C-6C6AC7BEF86C}"/>
              </a:ext>
            </a:extLst>
          </p:cNvPr>
          <p:cNvSpPr txBox="1">
            <a:spLocks/>
          </p:cNvSpPr>
          <p:nvPr/>
        </p:nvSpPr>
        <p:spPr>
          <a:xfrm>
            <a:off x="533400" y="2336873"/>
            <a:ext cx="8357937" cy="30292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err="1">
                <a:solidFill>
                  <a:srgbClr val="FFFFAA"/>
                </a:solidFill>
                <a:latin typeface="Menlo" panose="020B0609030804020204" pitchFamily="49" charset="0"/>
              </a:rPr>
              <a:t>Input</a:t>
            </a:r>
            <a:r>
              <a:rPr lang="en-US" dirty="0" err="1">
                <a:solidFill>
                  <a:srgbClr val="FFFFFF"/>
                </a:solidFill>
                <a:latin typeface="Menlo" panose="020B0609030804020204" pitchFamily="49" charset="0"/>
              </a:rPr>
              <a:t>.GetButtonDown</a:t>
            </a:r>
            <a:r>
              <a:rPr lang="en-US" dirty="0">
                <a:solidFill>
                  <a:srgbClr val="FFFFFF"/>
                </a:solidFill>
                <a:latin typeface="Menlo" panose="020B0609030804020204" pitchFamily="49" charset="0"/>
              </a:rPr>
              <a:t>(“Fire1”)</a:t>
            </a:r>
            <a:r>
              <a:rPr lang="en-US" altLang="zh-Hans" dirty="0">
                <a:solidFill>
                  <a:srgbClr val="FFFFFF"/>
                </a:solidFill>
                <a:latin typeface="Menlo" panose="020B0609030804020204" pitchFamily="49" charset="0"/>
              </a:rPr>
              <a:t>;</a:t>
            </a:r>
          </a:p>
          <a:p>
            <a:pPr marL="0" indent="0">
              <a:buNone/>
            </a:pPr>
            <a:r>
              <a:rPr lang="en-US" dirty="0">
                <a:solidFill>
                  <a:srgbClr val="FFFFAA"/>
                </a:solidFill>
                <a:latin typeface="Menlo" panose="020B0609030804020204" pitchFamily="49" charset="0"/>
              </a:rPr>
              <a:t>Vector3</a:t>
            </a:r>
            <a:r>
              <a:rPr lang="en-US" dirty="0">
                <a:solidFill>
                  <a:srgbClr val="FFFFFF"/>
                </a:solidFill>
                <a:latin typeface="Menlo" panose="020B0609030804020204" pitchFamily="49" charset="0"/>
              </a:rPr>
              <a:t>.zero</a:t>
            </a:r>
            <a:r>
              <a:rPr lang="en-US" altLang="zh-Hans" dirty="0">
                <a:solidFill>
                  <a:srgbClr val="FFFFFF"/>
                </a:solidFill>
                <a:latin typeface="Menlo" panose="020B0609030804020204" pitchFamily="49" charset="0"/>
              </a:rPr>
              <a:t>;</a:t>
            </a:r>
          </a:p>
          <a:p>
            <a:pPr marL="0" indent="0">
              <a:buNone/>
            </a:pPr>
            <a:r>
              <a:rPr lang="en-US" dirty="0">
                <a:solidFill>
                  <a:srgbClr val="FCC28C"/>
                </a:solidFill>
                <a:latin typeface="Menlo" panose="020B0609030804020204" pitchFamily="49" charset="0"/>
              </a:rPr>
              <a:t>public</a:t>
            </a:r>
            <a:r>
              <a:rPr lang="en-US" dirty="0">
                <a:solidFill>
                  <a:srgbClr val="FFFFFF"/>
                </a:solidFill>
                <a:latin typeface="Menlo" panose="020B0609030804020204" pitchFamily="49" charset="0"/>
              </a:rPr>
              <a:t> </a:t>
            </a:r>
            <a:r>
              <a:rPr lang="en-US" dirty="0">
                <a:solidFill>
                  <a:srgbClr val="FCC28C"/>
                </a:solidFill>
                <a:latin typeface="Menlo" panose="020B0609030804020204" pitchFamily="49" charset="0"/>
              </a:rPr>
              <a:t>class</a:t>
            </a:r>
            <a:r>
              <a:rPr lang="en-US" dirty="0">
                <a:solidFill>
                  <a:srgbClr val="FFFFFF"/>
                </a:solidFill>
                <a:latin typeface="Menlo" panose="020B0609030804020204" pitchFamily="49" charset="0"/>
              </a:rPr>
              <a:t> </a:t>
            </a:r>
            <a:r>
              <a:rPr lang="en-US" dirty="0">
                <a:solidFill>
                  <a:srgbClr val="FFFFAA"/>
                </a:solidFill>
                <a:latin typeface="Menlo" panose="020B0609030804020204" pitchFamily="49" charset="0"/>
              </a:rPr>
              <a:t>Enemy</a:t>
            </a:r>
            <a:r>
              <a:rPr lang="en-US" dirty="0">
                <a:solidFill>
                  <a:srgbClr val="FFFFFF"/>
                </a:solidFill>
                <a:latin typeface="Menlo" panose="020B0609030804020204" pitchFamily="49" charset="0"/>
              </a:rPr>
              <a:t> { </a:t>
            </a:r>
            <a:endParaRPr lang="en-US" dirty="0">
              <a:solidFill>
                <a:srgbClr val="888888"/>
              </a:solidFill>
              <a:latin typeface="Menlo" panose="020B0609030804020204" pitchFamily="49" charset="0"/>
            </a:endParaRPr>
          </a:p>
          <a:p>
            <a:pPr marL="0" indent="0">
              <a:buNone/>
            </a:pPr>
            <a:r>
              <a:rPr lang="en-US" dirty="0">
                <a:solidFill>
                  <a:srgbClr val="888888"/>
                </a:solidFill>
                <a:latin typeface="Menlo" panose="020B0609030804020204" pitchFamily="49" charset="0"/>
              </a:rPr>
              <a:t>	</a:t>
            </a:r>
            <a:r>
              <a:rPr lang="en-US" dirty="0">
                <a:solidFill>
                  <a:srgbClr val="FCC28C"/>
                </a:solidFill>
                <a:latin typeface="Menlo" panose="020B0609030804020204" pitchFamily="49" charset="0"/>
              </a:rPr>
              <a:t>public</a:t>
            </a:r>
            <a:r>
              <a:rPr lang="en-US" dirty="0">
                <a:solidFill>
                  <a:srgbClr val="FFFFFF"/>
                </a:solidFill>
                <a:latin typeface="Menlo" panose="020B0609030804020204" pitchFamily="49" charset="0"/>
              </a:rPr>
              <a:t> </a:t>
            </a:r>
            <a:r>
              <a:rPr lang="en-US" dirty="0">
                <a:solidFill>
                  <a:srgbClr val="FCC28C"/>
                </a:solidFill>
                <a:latin typeface="Menlo" panose="020B0609030804020204" pitchFamily="49" charset="0"/>
              </a:rPr>
              <a:t>static</a:t>
            </a:r>
            <a:r>
              <a:rPr lang="en-US" dirty="0">
                <a:solidFill>
                  <a:srgbClr val="FFFFFF"/>
                </a:solidFill>
                <a:latin typeface="Menlo" panose="020B0609030804020204" pitchFamily="49" charset="0"/>
              </a:rPr>
              <a:t> </a:t>
            </a:r>
            <a:r>
              <a:rPr lang="en-US" dirty="0" err="1">
                <a:solidFill>
                  <a:srgbClr val="FCC28C"/>
                </a:solidFill>
                <a:latin typeface="Menlo" panose="020B0609030804020204" pitchFamily="49" charset="0"/>
              </a:rPr>
              <a:t>int</a:t>
            </a:r>
            <a:r>
              <a:rPr lang="en-US" dirty="0">
                <a:solidFill>
                  <a:srgbClr val="FFFFFF"/>
                </a:solidFill>
                <a:latin typeface="Menlo" panose="020B0609030804020204" pitchFamily="49" charset="0"/>
              </a:rPr>
              <a:t> </a:t>
            </a:r>
            <a:r>
              <a:rPr lang="en-US" dirty="0" err="1">
                <a:solidFill>
                  <a:srgbClr val="FFFFFF"/>
                </a:solidFill>
                <a:latin typeface="Menlo" panose="020B0609030804020204" pitchFamily="49" charset="0"/>
              </a:rPr>
              <a:t>enemyCount</a:t>
            </a:r>
            <a:r>
              <a:rPr lang="en-US" dirty="0">
                <a:solidFill>
                  <a:srgbClr val="FFFFFF"/>
                </a:solidFill>
                <a:latin typeface="Menlo" panose="020B0609030804020204" pitchFamily="49" charset="0"/>
              </a:rPr>
              <a:t> = </a:t>
            </a:r>
            <a:r>
              <a:rPr lang="en-US" dirty="0">
                <a:solidFill>
                  <a:srgbClr val="D36363"/>
                </a:solidFill>
                <a:latin typeface="Menlo" panose="020B0609030804020204" pitchFamily="49" charset="0"/>
              </a:rPr>
              <a:t>0</a:t>
            </a:r>
            <a:r>
              <a:rPr lang="en-US" dirty="0">
                <a:solidFill>
                  <a:srgbClr val="FFFFFF"/>
                </a:solidFill>
                <a:latin typeface="Menlo" panose="020B0609030804020204" pitchFamily="49" charset="0"/>
              </a:rPr>
              <a:t>;</a:t>
            </a:r>
          </a:p>
          <a:p>
            <a:pPr marL="0" indent="0">
              <a:buNone/>
            </a:pPr>
            <a:r>
              <a:rPr lang="en-US" dirty="0">
                <a:solidFill>
                  <a:srgbClr val="FFFFFF"/>
                </a:solidFill>
                <a:latin typeface="Menlo" panose="020B0609030804020204" pitchFamily="49" charset="0"/>
              </a:rPr>
              <a:t>	</a:t>
            </a:r>
            <a:r>
              <a:rPr lang="en-US" dirty="0">
                <a:solidFill>
                  <a:srgbClr val="FCC28C"/>
                </a:solidFill>
                <a:latin typeface="Menlo" panose="020B0609030804020204" pitchFamily="49" charset="0"/>
              </a:rPr>
              <a:t>public</a:t>
            </a:r>
            <a:r>
              <a:rPr lang="en-US" dirty="0">
                <a:solidFill>
                  <a:srgbClr val="FFFFFF"/>
                </a:solidFill>
                <a:latin typeface="Menlo" panose="020B0609030804020204" pitchFamily="49" charset="0"/>
              </a:rPr>
              <a:t> </a:t>
            </a:r>
            <a:r>
              <a:rPr lang="en-US" dirty="0">
                <a:solidFill>
                  <a:srgbClr val="FFFFAA"/>
                </a:solidFill>
                <a:latin typeface="Menlo" panose="020B0609030804020204" pitchFamily="49" charset="0"/>
              </a:rPr>
              <a:t>Enemy</a:t>
            </a:r>
            <a:r>
              <a:rPr lang="en-US" dirty="0">
                <a:solidFill>
                  <a:srgbClr val="FFFFFF"/>
                </a:solidFill>
                <a:latin typeface="Menlo" panose="020B0609030804020204" pitchFamily="49" charset="0"/>
              </a:rPr>
              <a:t>() {</a:t>
            </a:r>
            <a:r>
              <a:rPr lang="zh-Hans" altLang="en-US" dirty="0">
                <a:solidFill>
                  <a:srgbClr val="FFFFFF"/>
                </a:solidFill>
                <a:latin typeface="Menlo" panose="020B0609030804020204" pitchFamily="49" charset="0"/>
              </a:rPr>
              <a:t> </a:t>
            </a:r>
            <a:r>
              <a:rPr lang="en-US" dirty="0" err="1">
                <a:solidFill>
                  <a:srgbClr val="FFFFFF"/>
                </a:solidFill>
                <a:latin typeface="Menlo" panose="020B0609030804020204" pitchFamily="49" charset="0"/>
              </a:rPr>
              <a:t>enemyCount</a:t>
            </a:r>
            <a:r>
              <a:rPr lang="en-US" dirty="0">
                <a:solidFill>
                  <a:srgbClr val="FFFFFF"/>
                </a:solidFill>
                <a:latin typeface="Menlo" panose="020B0609030804020204" pitchFamily="49" charset="0"/>
              </a:rPr>
              <a:t>++; }</a:t>
            </a:r>
          </a:p>
          <a:p>
            <a:pPr marL="0" indent="0">
              <a:buNone/>
            </a:pPr>
            <a:r>
              <a:rPr lang="en-US" dirty="0">
                <a:solidFill>
                  <a:srgbClr val="FFFFFF"/>
                </a:solidFill>
                <a:latin typeface="Menlo" panose="020B0609030804020204" pitchFamily="49" charset="0"/>
              </a:rPr>
              <a:t>}</a:t>
            </a:r>
          </a:p>
        </p:txBody>
      </p:sp>
    </p:spTree>
    <p:extLst>
      <p:ext uri="{BB962C8B-B14F-4D97-AF65-F5344CB8AC3E}">
        <p14:creationId xmlns:p14="http://schemas.microsoft.com/office/powerpoint/2010/main" val="768895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A4275-40CB-1145-B578-2D80D14CE929}"/>
              </a:ext>
            </a:extLst>
          </p:cNvPr>
          <p:cNvSpPr>
            <a:spLocks noGrp="1"/>
          </p:cNvSpPr>
          <p:nvPr>
            <p:ph type="title"/>
          </p:nvPr>
        </p:nvSpPr>
        <p:spPr>
          <a:xfrm>
            <a:off x="531638" y="753228"/>
            <a:ext cx="7000129" cy="1080938"/>
          </a:xfrm>
        </p:spPr>
        <p:txBody>
          <a:bodyPr>
            <a:normAutofit/>
          </a:bodyPr>
          <a:lstStyle/>
          <a:p>
            <a:r>
              <a:rPr lang="en-US" dirty="0"/>
              <a:t>Intermediate Gameplay Scripting</a:t>
            </a:r>
          </a:p>
        </p:txBody>
      </p:sp>
      <p:sp>
        <p:nvSpPr>
          <p:cNvPr id="3" name="Content Placeholder 2">
            <a:extLst>
              <a:ext uri="{FF2B5EF4-FFF2-40B4-BE49-F238E27FC236}">
                <a16:creationId xmlns:a16="http://schemas.microsoft.com/office/drawing/2014/main" id="{4C802525-5D57-6D48-BF4F-E65435E407BA}"/>
              </a:ext>
            </a:extLst>
          </p:cNvPr>
          <p:cNvSpPr>
            <a:spLocks noGrp="1"/>
          </p:cNvSpPr>
          <p:nvPr>
            <p:ph idx="1"/>
          </p:nvPr>
        </p:nvSpPr>
        <p:spPr>
          <a:xfrm>
            <a:off x="533400" y="2336872"/>
            <a:ext cx="8357937" cy="4521127"/>
          </a:xfrm>
        </p:spPr>
        <p:txBody>
          <a:bodyPr>
            <a:normAutofit/>
          </a:bodyPr>
          <a:lstStyle/>
          <a:p>
            <a:r>
              <a:rPr lang="en-US" b="1" dirty="0"/>
              <a:t>Overload:</a:t>
            </a:r>
            <a:r>
              <a:rPr lang="en-US" dirty="0"/>
              <a:t> signature = </a:t>
            </a:r>
            <a:r>
              <a:rPr lang="en-US" dirty="0" err="1"/>
              <a:t>functionName</a:t>
            </a:r>
            <a:r>
              <a:rPr lang="en-US" dirty="0"/>
              <a:t> + </a:t>
            </a:r>
            <a:r>
              <a:rPr lang="en-US" dirty="0" err="1"/>
              <a:t>parameterList</a:t>
            </a:r>
            <a:r>
              <a:rPr lang="en-US" dirty="0"/>
              <a:t>, signature is unique in the scope. Exact Match-&gt;Least Conversion Match-&gt;Error(no possible matches or least conversion match not unique)</a:t>
            </a:r>
          </a:p>
          <a:p>
            <a:r>
              <a:rPr lang="en-US" b="1" dirty="0"/>
              <a:t>Generics: </a:t>
            </a:r>
            <a:r>
              <a:rPr lang="en-US" dirty="0"/>
              <a:t>to add constrains: where T : …(, …, …) class(reference type)/struct(value type), new() (has a public constructor with no parameters), </a:t>
            </a:r>
            <a:r>
              <a:rPr lang="en-US" dirty="0" err="1"/>
              <a:t>ClassName</a:t>
            </a:r>
            <a:r>
              <a:rPr lang="en-US" dirty="0"/>
              <a:t>(is that class or derived from that class), </a:t>
            </a:r>
            <a:r>
              <a:rPr lang="en-US" dirty="0" err="1"/>
              <a:t>InterfaceName</a:t>
            </a:r>
            <a:r>
              <a:rPr lang="en-US" dirty="0"/>
              <a:t>(has implemented that interface) to implement data structure. Applies to classes, interfaces and methods.</a:t>
            </a:r>
          </a:p>
          <a:p>
            <a:r>
              <a:rPr lang="en-US" b="1" dirty="0"/>
              <a:t>Access modifier:</a:t>
            </a:r>
            <a:r>
              <a:rPr lang="en-US" dirty="0"/>
              <a:t> public, protected, private</a:t>
            </a:r>
          </a:p>
        </p:txBody>
      </p:sp>
    </p:spTree>
    <p:extLst>
      <p:ext uri="{BB962C8B-B14F-4D97-AF65-F5344CB8AC3E}">
        <p14:creationId xmlns:p14="http://schemas.microsoft.com/office/powerpoint/2010/main" val="1941185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A4275-40CB-1145-B578-2D80D14CE929}"/>
              </a:ext>
            </a:extLst>
          </p:cNvPr>
          <p:cNvSpPr>
            <a:spLocks noGrp="1"/>
          </p:cNvSpPr>
          <p:nvPr>
            <p:ph type="title"/>
          </p:nvPr>
        </p:nvSpPr>
        <p:spPr>
          <a:xfrm>
            <a:off x="531638" y="753228"/>
            <a:ext cx="7000129" cy="1080938"/>
          </a:xfrm>
        </p:spPr>
        <p:txBody>
          <a:bodyPr>
            <a:normAutofit/>
          </a:bodyPr>
          <a:lstStyle/>
          <a:p>
            <a:r>
              <a:rPr lang="en-US" dirty="0"/>
              <a:t>Intermediate Gameplay Scripting</a:t>
            </a:r>
          </a:p>
        </p:txBody>
      </p:sp>
      <p:sp>
        <p:nvSpPr>
          <p:cNvPr id="3" name="Content Placeholder 2">
            <a:extLst>
              <a:ext uri="{FF2B5EF4-FFF2-40B4-BE49-F238E27FC236}">
                <a16:creationId xmlns:a16="http://schemas.microsoft.com/office/drawing/2014/main" id="{4C802525-5D57-6D48-BF4F-E65435E407BA}"/>
              </a:ext>
            </a:extLst>
          </p:cNvPr>
          <p:cNvSpPr>
            <a:spLocks noGrp="1"/>
          </p:cNvSpPr>
          <p:nvPr>
            <p:ph idx="1"/>
          </p:nvPr>
        </p:nvSpPr>
        <p:spPr>
          <a:xfrm>
            <a:off x="533400" y="2336872"/>
            <a:ext cx="8273716" cy="4521127"/>
          </a:xfrm>
        </p:spPr>
        <p:txBody>
          <a:bodyPr>
            <a:normAutofit fontScale="92500"/>
          </a:bodyPr>
          <a:lstStyle/>
          <a:p>
            <a:r>
              <a:rPr lang="en-US" b="1" dirty="0"/>
              <a:t>Call specific Parent Constructor:</a:t>
            </a:r>
            <a:r>
              <a:rPr lang="en-US" dirty="0"/>
              <a:t> public Child(parameters...): base(arguments…)</a:t>
            </a:r>
          </a:p>
          <a:p>
            <a:r>
              <a:rPr lang="en-US" b="1" dirty="0"/>
              <a:t>Up-casting:</a:t>
            </a:r>
            <a:r>
              <a:rPr lang="en-US" dirty="0"/>
              <a:t> threat children as if they were parents(can only use variables and methods in the parent class), except for the virtual function, which calls the most overridden version.</a:t>
            </a:r>
          </a:p>
          <a:p>
            <a:r>
              <a:rPr lang="en-US" b="1" dirty="0"/>
              <a:t>Down-casting:</a:t>
            </a:r>
            <a:r>
              <a:rPr lang="en-US" dirty="0"/>
              <a:t> ((Child)</a:t>
            </a:r>
            <a:r>
              <a:rPr lang="en-US" dirty="0" err="1"/>
              <a:t>myClass</a:t>
            </a:r>
            <a:r>
              <a:rPr lang="en-US" dirty="0"/>
              <a:t>).</a:t>
            </a:r>
            <a:r>
              <a:rPr lang="en-US" dirty="0" err="1"/>
              <a:t>childMethod</a:t>
            </a:r>
            <a:r>
              <a:rPr lang="en-US" dirty="0"/>
              <a:t>() or Child </a:t>
            </a:r>
            <a:r>
              <a:rPr lang="en-US" dirty="0" err="1"/>
              <a:t>myChild</a:t>
            </a:r>
            <a:r>
              <a:rPr lang="en-US" dirty="0"/>
              <a:t> = (Child)</a:t>
            </a:r>
            <a:r>
              <a:rPr lang="en-US" dirty="0" err="1"/>
              <a:t>myClass</a:t>
            </a:r>
            <a:r>
              <a:rPr lang="en-US" dirty="0"/>
              <a:t> to create a reference</a:t>
            </a:r>
          </a:p>
          <a:p>
            <a:r>
              <a:rPr lang="en-US" b="1" dirty="0"/>
              <a:t>Member hiding:</a:t>
            </a:r>
            <a:r>
              <a:rPr lang="en-US" dirty="0"/>
              <a:t> use ’new’ to do the opposite of overriding, when up-casting</a:t>
            </a:r>
            <a:r>
              <a:rPr lang="en-US" altLang="zh-Hans" dirty="0"/>
              <a:t>,</a:t>
            </a:r>
            <a:r>
              <a:rPr lang="en-US" dirty="0"/>
              <a:t> the parent version of method will be called</a:t>
            </a:r>
          </a:p>
          <a:p>
            <a:r>
              <a:rPr lang="en-US" b="1" dirty="0"/>
              <a:t>Overriding:</a:t>
            </a:r>
            <a:r>
              <a:rPr lang="en-US" dirty="0"/>
              <a:t> virtual + override(to suppress warning), when up-casting, the child version of the method will be called, use ‘base’ to call the parent version in the child version</a:t>
            </a:r>
          </a:p>
        </p:txBody>
      </p:sp>
    </p:spTree>
    <p:extLst>
      <p:ext uri="{BB962C8B-B14F-4D97-AF65-F5344CB8AC3E}">
        <p14:creationId xmlns:p14="http://schemas.microsoft.com/office/powerpoint/2010/main" val="403358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A4275-40CB-1145-B578-2D80D14CE929}"/>
              </a:ext>
            </a:extLst>
          </p:cNvPr>
          <p:cNvSpPr>
            <a:spLocks noGrp="1"/>
          </p:cNvSpPr>
          <p:nvPr>
            <p:ph type="title"/>
          </p:nvPr>
        </p:nvSpPr>
        <p:spPr>
          <a:xfrm>
            <a:off x="531638" y="753228"/>
            <a:ext cx="7000129" cy="1080938"/>
          </a:xfrm>
        </p:spPr>
        <p:txBody>
          <a:bodyPr>
            <a:normAutofit/>
          </a:bodyPr>
          <a:lstStyle/>
          <a:p>
            <a:r>
              <a:rPr lang="en-US" dirty="0"/>
              <a:t>Intermediate Gameplay Scripting</a:t>
            </a:r>
          </a:p>
        </p:txBody>
      </p:sp>
      <p:sp>
        <p:nvSpPr>
          <p:cNvPr id="3" name="Content Placeholder 2">
            <a:extLst>
              <a:ext uri="{FF2B5EF4-FFF2-40B4-BE49-F238E27FC236}">
                <a16:creationId xmlns:a16="http://schemas.microsoft.com/office/drawing/2014/main" id="{4C802525-5D57-6D48-BF4F-E65435E407BA}"/>
              </a:ext>
            </a:extLst>
          </p:cNvPr>
          <p:cNvSpPr>
            <a:spLocks noGrp="1"/>
          </p:cNvSpPr>
          <p:nvPr>
            <p:ph idx="1"/>
          </p:nvPr>
        </p:nvSpPr>
        <p:spPr>
          <a:xfrm>
            <a:off x="533400" y="2336872"/>
            <a:ext cx="8297779" cy="4521127"/>
          </a:xfrm>
        </p:spPr>
        <p:txBody>
          <a:bodyPr>
            <a:normAutofit fontScale="92500"/>
          </a:bodyPr>
          <a:lstStyle/>
          <a:p>
            <a:r>
              <a:rPr lang="en-US" b="1" dirty="0"/>
              <a:t>Interfaces: </a:t>
            </a:r>
            <a:r>
              <a:rPr lang="en-US" dirty="0"/>
              <a:t>Contract of class on functionality(public variables and methods), used to defined common functionality across classes unrelated to each other. Not classes, cannot have instances. Declared in interface, implemented in classes.</a:t>
            </a:r>
          </a:p>
          <a:p>
            <a:r>
              <a:rPr lang="en-US" dirty="0" err="1"/>
              <a:t>ClassA</a:t>
            </a:r>
            <a:r>
              <a:rPr lang="en-US" dirty="0"/>
              <a:t> implements </a:t>
            </a:r>
            <a:r>
              <a:rPr lang="en-US" dirty="0" err="1"/>
              <a:t>InterfaceB</a:t>
            </a:r>
            <a:r>
              <a:rPr lang="en-US" dirty="0"/>
              <a:t>, must public declare all of the methods, properties, events and indexers or</a:t>
            </a:r>
            <a:r>
              <a:rPr lang="zh-Hans" altLang="en-US" dirty="0"/>
              <a:t> </a:t>
            </a:r>
            <a:r>
              <a:rPr lang="en-US" altLang="zh-Hans" dirty="0"/>
              <a:t>an</a:t>
            </a:r>
            <a:r>
              <a:rPr lang="en-US" dirty="0"/>
              <a:t> error will occur.</a:t>
            </a:r>
          </a:p>
          <a:p>
            <a:r>
              <a:rPr lang="en-US" dirty="0"/>
              <a:t>public interface </a:t>
            </a:r>
            <a:r>
              <a:rPr lang="en-US" dirty="0" err="1"/>
              <a:t>IAbcable</a:t>
            </a:r>
            <a:r>
              <a:rPr lang="en-US" dirty="0"/>
              <a:t>&lt;T&gt;{ </a:t>
            </a:r>
            <a:r>
              <a:rPr lang="en-US" dirty="0" err="1"/>
              <a:t>returnType</a:t>
            </a:r>
            <a:r>
              <a:rPr lang="en-US" dirty="0"/>
              <a:t> </a:t>
            </a:r>
            <a:r>
              <a:rPr lang="en-US" dirty="0" err="1"/>
              <a:t>functionName</a:t>
            </a:r>
            <a:r>
              <a:rPr lang="en-US" dirty="0"/>
              <a:t>(</a:t>
            </a:r>
            <a:r>
              <a:rPr lang="en-US" dirty="0" err="1"/>
              <a:t>argList</a:t>
            </a:r>
            <a:r>
              <a:rPr lang="en-US" dirty="0"/>
              <a:t>); } declared outside any class, class ABC: </a:t>
            </a:r>
            <a:r>
              <a:rPr lang="en-US" dirty="0" err="1"/>
              <a:t>MonoBehaviuor</a:t>
            </a:r>
            <a:r>
              <a:rPr lang="en-US" dirty="0"/>
              <a:t>, </a:t>
            </a:r>
            <a:r>
              <a:rPr lang="en-US" dirty="0" err="1"/>
              <a:t>IAbcabl</a:t>
            </a:r>
            <a:r>
              <a:rPr lang="en-US" altLang="zh-Hans" dirty="0" err="1"/>
              <a:t>e</a:t>
            </a:r>
            <a:r>
              <a:rPr lang="en-US" dirty="0"/>
              <a:t>&lt;</a:t>
            </a:r>
            <a:r>
              <a:rPr lang="en-US" dirty="0" err="1"/>
              <a:t>typeName</a:t>
            </a:r>
            <a:r>
              <a:rPr lang="en-US" dirty="0"/>
              <a:t>&gt;, …{ public </a:t>
            </a:r>
            <a:r>
              <a:rPr lang="en-US" dirty="0" err="1"/>
              <a:t>returnType</a:t>
            </a:r>
            <a:r>
              <a:rPr lang="en-US" dirty="0"/>
              <a:t> </a:t>
            </a:r>
            <a:r>
              <a:rPr lang="en-US" dirty="0" err="1"/>
              <a:t>functionName</a:t>
            </a:r>
            <a:r>
              <a:rPr lang="en-US" dirty="0"/>
              <a:t>(</a:t>
            </a:r>
            <a:r>
              <a:rPr lang="en-US" dirty="0" err="1"/>
              <a:t>argList</a:t>
            </a:r>
            <a:r>
              <a:rPr lang="en-US" dirty="0"/>
              <a:t>) }</a:t>
            </a:r>
          </a:p>
          <a:p>
            <a:r>
              <a:rPr lang="en-US" b="1" dirty="0"/>
              <a:t>List:</a:t>
            </a:r>
            <a:r>
              <a:rPr lang="en-US" dirty="0"/>
              <a:t> in order to use Sort()</a:t>
            </a:r>
            <a:r>
              <a:rPr lang="en-US" altLang="zh-Hans" dirty="0"/>
              <a:t>,</a:t>
            </a:r>
            <a:r>
              <a:rPr lang="en-US" dirty="0"/>
              <a:t> implement </a:t>
            </a:r>
            <a:r>
              <a:rPr lang="en-US" dirty="0" err="1"/>
              <a:t>IComparable</a:t>
            </a:r>
            <a:r>
              <a:rPr lang="en-US" dirty="0"/>
              <a:t>&lt;T&gt; public </a:t>
            </a:r>
            <a:r>
              <a:rPr lang="en-US" dirty="0" err="1"/>
              <a:t>int</a:t>
            </a:r>
            <a:r>
              <a:rPr lang="en-US" dirty="0"/>
              <a:t> </a:t>
            </a:r>
            <a:r>
              <a:rPr lang="en-US" dirty="0" err="1"/>
              <a:t>CompareTo</a:t>
            </a:r>
            <a:r>
              <a:rPr lang="en-US" dirty="0"/>
              <a:t>(TypeName other)</a:t>
            </a:r>
          </a:p>
        </p:txBody>
      </p:sp>
    </p:spTree>
    <p:extLst>
      <p:ext uri="{BB962C8B-B14F-4D97-AF65-F5344CB8AC3E}">
        <p14:creationId xmlns:p14="http://schemas.microsoft.com/office/powerpoint/2010/main" val="613910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A4275-40CB-1145-B578-2D80D14CE929}"/>
              </a:ext>
            </a:extLst>
          </p:cNvPr>
          <p:cNvSpPr>
            <a:spLocks noGrp="1"/>
          </p:cNvSpPr>
          <p:nvPr>
            <p:ph type="title"/>
          </p:nvPr>
        </p:nvSpPr>
        <p:spPr>
          <a:xfrm>
            <a:off x="531638" y="753228"/>
            <a:ext cx="7000129" cy="1080938"/>
          </a:xfrm>
        </p:spPr>
        <p:txBody>
          <a:bodyPr>
            <a:normAutofit/>
          </a:bodyPr>
          <a:lstStyle/>
          <a:p>
            <a:r>
              <a:rPr lang="en-US" dirty="0"/>
              <a:t>Intermediate Gameplay Scripting</a:t>
            </a:r>
          </a:p>
        </p:txBody>
      </p:sp>
      <p:sp>
        <p:nvSpPr>
          <p:cNvPr id="3" name="Content Placeholder 2">
            <a:extLst>
              <a:ext uri="{FF2B5EF4-FFF2-40B4-BE49-F238E27FC236}">
                <a16:creationId xmlns:a16="http://schemas.microsoft.com/office/drawing/2014/main" id="{4C802525-5D57-6D48-BF4F-E65435E407BA}"/>
              </a:ext>
            </a:extLst>
          </p:cNvPr>
          <p:cNvSpPr>
            <a:spLocks noGrp="1"/>
          </p:cNvSpPr>
          <p:nvPr>
            <p:ph idx="1"/>
          </p:nvPr>
        </p:nvSpPr>
        <p:spPr>
          <a:xfrm>
            <a:off x="533400" y="2336872"/>
            <a:ext cx="8249653" cy="4521127"/>
          </a:xfrm>
        </p:spPr>
        <p:txBody>
          <a:bodyPr>
            <a:normAutofit/>
          </a:bodyPr>
          <a:lstStyle/>
          <a:p>
            <a:r>
              <a:rPr lang="en-US" b="1" dirty="0"/>
              <a:t>Extension Methods:</a:t>
            </a:r>
            <a:r>
              <a:rPr lang="en-US" dirty="0"/>
              <a:t> adding functionality to a type without having to create a derived type or changing the original type(don’t have access to built</a:t>
            </a:r>
            <a:r>
              <a:rPr lang="en-US" altLang="zh-Hans" dirty="0"/>
              <a:t>-in</a:t>
            </a:r>
            <a:r>
              <a:rPr lang="en-US" dirty="0"/>
              <a:t> classes like Transform in Unity)</a:t>
            </a:r>
          </a:p>
          <a:p>
            <a:r>
              <a:rPr lang="en-US" dirty="0"/>
              <a:t>must be placed in a non-generic static class(create a class specifically to contain them), used like instance method, static themselves. use ‘this’ before the </a:t>
            </a:r>
            <a:r>
              <a:rPr lang="en-US" dirty="0" err="1"/>
              <a:t>typeName</a:t>
            </a:r>
            <a:r>
              <a:rPr lang="en-US" dirty="0"/>
              <a:t> of the first parameter(will be the calling object implicitly).</a:t>
            </a:r>
          </a:p>
          <a:p>
            <a:r>
              <a:rPr lang="en-US" b="1" dirty="0"/>
              <a:t>Dictionary:</a:t>
            </a:r>
            <a:r>
              <a:rPr lang="en-US" dirty="0"/>
              <a:t> using </a:t>
            </a:r>
            <a:r>
              <a:rPr lang="en-US" dirty="0" err="1"/>
              <a:t>System.Collections.Generic</a:t>
            </a:r>
            <a:r>
              <a:rPr lang="en-US" dirty="0"/>
              <a:t>; </a:t>
            </a:r>
            <a:r>
              <a:rPr lang="en-US" dirty="0" err="1"/>
              <a:t>TryGetValue</a:t>
            </a:r>
            <a:r>
              <a:rPr lang="en-US" dirty="0"/>
              <a:t>(</a:t>
            </a:r>
            <a:r>
              <a:rPr lang="en-US" dirty="0" err="1"/>
              <a:t>keyType</a:t>
            </a:r>
            <a:r>
              <a:rPr lang="en-US" dirty="0"/>
              <a:t> key) safer(direct access will throw exception when not exists) but slightly slower. </a:t>
            </a:r>
          </a:p>
        </p:txBody>
      </p:sp>
    </p:spTree>
    <p:extLst>
      <p:ext uri="{BB962C8B-B14F-4D97-AF65-F5344CB8AC3E}">
        <p14:creationId xmlns:p14="http://schemas.microsoft.com/office/powerpoint/2010/main" val="3141838135"/>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386</TotalTime>
  <Words>202</Words>
  <Application>Microsoft Macintosh PowerPoint</Application>
  <PresentationFormat>On-screen Show (4:3)</PresentationFormat>
  <Paragraphs>70</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宋体</vt:lpstr>
      <vt:lpstr>Arial</vt:lpstr>
      <vt:lpstr>Menlo</vt:lpstr>
      <vt:lpstr>Trebuchet MS</vt:lpstr>
      <vt:lpstr>Berlin</vt:lpstr>
      <vt:lpstr>20190621</vt:lpstr>
      <vt:lpstr>Contents</vt:lpstr>
      <vt:lpstr>Intermediate Gameplay Scripting</vt:lpstr>
      <vt:lpstr>Intermediate Gameplay Scripting</vt:lpstr>
      <vt:lpstr>Intermediate Gameplay Scripting</vt:lpstr>
      <vt:lpstr>Intermediate Gameplay Scripting</vt:lpstr>
      <vt:lpstr>Intermediate Gameplay Scripting</vt:lpstr>
      <vt:lpstr>Intermediate Gameplay Scripting</vt:lpstr>
      <vt:lpstr>Intermediate Gameplay Scripting</vt:lpstr>
      <vt:lpstr>Intermediate Gameplay Scripting</vt:lpstr>
      <vt:lpstr>Intermediate Gameplay Scripting</vt:lpstr>
      <vt:lpstr>Intermediate Gameplay Scripting</vt:lpstr>
      <vt:lpstr>Intermediate Gameplay Scripting</vt:lpstr>
      <vt:lpstr>Intermediate Gameplay Scripting</vt:lpstr>
    </vt:vector>
  </TitlesOfParts>
  <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20190621</dc:title>
  <dc:creator>Microsoft Office 用户</dc:creator>
  <cp:lastModifiedBy>Microsoft Office 用户</cp:lastModifiedBy>
  <cp:revision>52</cp:revision>
  <dcterms:created xsi:type="dcterms:W3CDTF">2019-06-20T03:24:39Z</dcterms:created>
  <dcterms:modified xsi:type="dcterms:W3CDTF">2019-06-21T05:11:44Z</dcterms:modified>
</cp:coreProperties>
</file>