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6" r:id="rId4"/>
    <p:sldId id="267" r:id="rId5"/>
    <p:sldId id="268" r:id="rId6"/>
    <p:sldId id="269" r:id="rId7"/>
    <p:sldId id="271" r:id="rId8"/>
    <p:sldId id="272" r:id="rId10"/>
    <p:sldId id="273" r:id="rId11"/>
    <p:sldId id="270" r:id="rId12"/>
    <p:sldId id="291" r:id="rId13"/>
    <p:sldId id="292" r:id="rId14"/>
    <p:sldId id="277" r:id="rId15"/>
    <p:sldId id="288" r:id="rId16"/>
    <p:sldId id="289" r:id="rId17"/>
    <p:sldId id="290" r:id="rId18"/>
    <p:sldId id="276" r:id="rId19"/>
    <p:sldId id="278" r:id="rId20"/>
    <p:sldId id="279" r:id="rId21"/>
    <p:sldId id="280" r:id="rId22"/>
    <p:sldId id="275" r:id="rId23"/>
    <p:sldId id="284" r:id="rId24"/>
    <p:sldId id="285" r:id="rId25"/>
    <p:sldId id="286" r:id="rId26"/>
    <p:sldId id="287" r:id="rId27"/>
    <p:sldId id="293" r:id="rId28"/>
    <p:sldId id="294" r:id="rId29"/>
    <p:sldId id="295" r:id="rId30"/>
    <p:sldId id="296" r:id="rId31"/>
    <p:sldId id="297" r:id="rId32"/>
    <p:sldId id="298" r:id="rId33"/>
    <p:sldId id="299" r:id="rId34"/>
    <p:sldId id="300" r:id="rId35"/>
    <p:sldId id="301" r:id="rId36"/>
    <p:sldId id="302" r:id="rId37"/>
    <p:sldId id="304" r:id="rId38"/>
    <p:sldId id="305" r:id="rId39"/>
    <p:sldId id="306" r:id="rId40"/>
    <p:sldId id="307" r:id="rId41"/>
    <p:sldId id="308" r:id="rId42"/>
    <p:sldId id="309" r:id="rId43"/>
    <p:sldId id="310" r:id="rId44"/>
    <p:sldId id="311" r:id="rId45"/>
    <p:sldId id="312" r:id="rId46"/>
    <p:sldId id="315" r:id="rId47"/>
    <p:sldId id="313" r:id="rId48"/>
    <p:sldId id="314" r:id="rId49"/>
    <p:sldId id="316" r:id="rId50"/>
    <p:sldId id="317" r:id="rId51"/>
    <p:sldId id="318" r:id="rId52"/>
    <p:sldId id="319" r:id="rId53"/>
    <p:sldId id="320" r:id="rId54"/>
    <p:sldId id="321" r:id="rId55"/>
    <p:sldId id="322" r:id="rId56"/>
    <p:sldId id="323" r:id="rId57"/>
    <p:sldId id="329" r:id="rId58"/>
    <p:sldId id="324" r:id="rId59"/>
    <p:sldId id="325" r:id="rId60"/>
    <p:sldId id="326" r:id="rId61"/>
    <p:sldId id="330" r:id="rId62"/>
    <p:sldId id="327" r:id="rId63"/>
    <p:sldId id="331" r:id="rId64"/>
    <p:sldId id="328"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6.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63347-E147-4576-9C67-98C545283CB7}"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BBC695-A266-40E1-B2E0-7C88519B5C4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BBC695-A266-40E1-B2E0-7C88519B5C4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4F86107-F70B-404C-958C-BDA48C17FF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4F86107-F70B-404C-958C-BDA48C17FF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4F86107-F70B-404C-958C-BDA48C17FF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4F86107-F70B-404C-958C-BDA48C17FF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60000"/>
            <a:ext cx="10800000" cy="720000"/>
          </a:xfrm>
        </p:spPr>
        <p:txBody>
          <a:bodyPr wrap="square" lIns="0" tIns="0" rIns="0" bIns="0">
            <a:normAutofit/>
          </a:bodyPr>
          <a:lstStyle>
            <a:lvl1pPr algn="l" fontAlgn="base">
              <a:defRPr sz="3200">
                <a:solidFill>
                  <a:schemeClr val="tx1"/>
                </a:solidFill>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4F86107-F70B-404C-958C-BDA48C17FF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F86107-F70B-404C-958C-BDA48C17FFD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C4F86107-F70B-404C-958C-BDA48C17FF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4F86107-F70B-404C-958C-BDA48C17FFD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4F86107-F70B-404C-958C-BDA48C17FFD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86107-F70B-404C-958C-BDA48C17FFD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F86107-F70B-404C-958C-BDA48C17FF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F86107-F70B-404C-958C-BDA48C17FFD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C3692-11FA-40D9-A6FE-B23F45653EC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86107-F70B-404C-958C-BDA48C17FFD6}"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C3692-11FA-40D9-A6FE-B23F45653EC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65018"/>
            <a:ext cx="9144000" cy="5652655"/>
          </a:xfrm>
        </p:spPr>
        <p:txBody>
          <a:bodyPr/>
          <a:lstStyle/>
          <a:p>
            <a:pPr algn="l"/>
            <a:r>
              <a:rPr lang="en-US" dirty="0">
                <a:latin typeface="Times New Roman" panose="02020603050405020304" pitchFamily="18" charset="0"/>
                <a:cs typeface="Times New Roman" panose="02020603050405020304" pitchFamily="18" charset="0"/>
              </a:rPr>
              <a:t>                </a:t>
            </a:r>
            <a:r>
              <a:rPr lang="en-US" sz="3200" u="sng" dirty="0" smtClean="0">
                <a:solidFill>
                  <a:srgbClr val="FF0000"/>
                </a:solidFill>
                <a:latin typeface="Times New Roman" panose="02020603050405020304" pitchFamily="18" charset="0"/>
                <a:cs typeface="Times New Roman" panose="02020603050405020304" pitchFamily="18" charset="0"/>
              </a:rPr>
              <a:t>DATA STRUCURES AND ALGORITHM</a:t>
            </a:r>
            <a:endParaRPr lang="en-US" dirty="0">
              <a:latin typeface="Times New Roman" panose="02020603050405020304" pitchFamily="18" charset="0"/>
              <a:cs typeface="Times New Roman" panose="02020603050405020304" pitchFamily="18" charset="0"/>
            </a:endParaRPr>
          </a:p>
          <a:p>
            <a:pPr algn="l"/>
            <a:r>
              <a:rPr lang="en-US" b="0" i="0" dirty="0">
                <a:solidFill>
                  <a:srgbClr val="666666"/>
                </a:solidFill>
                <a:effectLst/>
                <a:latin typeface="Times New Roman" panose="02020603050405020304" pitchFamily="18" charset="0"/>
                <a:cs typeface="Times New Roman" panose="02020603050405020304" pitchFamily="18" charset="0"/>
              </a:rPr>
              <a:t>   </a:t>
            </a:r>
            <a:endParaRPr lang="en-US" dirty="0"/>
          </a:p>
        </p:txBody>
      </p:sp>
      <p:sp>
        <p:nvSpPr>
          <p:cNvPr id="4" name="Title 3"/>
          <p:cNvSpPr>
            <a:spLocks noGrp="1"/>
          </p:cNvSpPr>
          <p:nvPr>
            <p:ph type="ctrTitle"/>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Non-Contiguous Memory Allocation (Linked List)</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In a linked list, nodes are not stored in adjacent memory locations. Each node is allocated separately and contains a pointer to the next node.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(Node 1: 10, Address: 500) --&gt; (Node 2: 20, Address: 1200) --&gt; (Node 3: 30, Address: 800)</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p:txBody>
          <a:bodyPr/>
          <a:p>
            <a:r>
              <a:rPr lang="en-US" altLang="en-US"/>
              <a:t>Instead, the JVM ensures that Java code runs consistently on Windows, macOS, Linux, etc., without worrying about memory allocation.</a:t>
            </a:r>
            <a:endParaRPr lang="en-US" altLang="en-US"/>
          </a:p>
          <a:p>
            <a:r>
              <a:rPr lang="en-US" altLang="en-US"/>
              <a:t>portable language</a:t>
            </a:r>
            <a:endParaRPr lang="en-US" altLang="en-US"/>
          </a:p>
          <a:p>
            <a:r>
              <a:rPr lang="en-US" altLang="en-US"/>
              <a:t>does not use pointers for security reasons </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en-IN" dirty="0"/>
          </a:p>
        </p:txBody>
      </p:sp>
      <p:sp>
        <p:nvSpPr>
          <p:cNvPr id="3" name="Content Placeholder 2"/>
          <p:cNvSpPr>
            <a:spLocks noGrp="1"/>
          </p:cNvSpPr>
          <p:nvPr>
            <p:ph idx="1"/>
          </p:nvPr>
        </p:nvSpPr>
        <p:spPr>
          <a:xfrm>
            <a:off x="838200" y="622990"/>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There are four key types of linked lists</a:t>
            </a:r>
            <a:r>
              <a:rPr lang="en-US" b="1"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Singly linked lists.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Doubly linked lists.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Circular linked lists.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Circular doubly linked lists.</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latin typeface="Times New Roman" panose="02020603050405020304" pitchFamily="18" charset="0"/>
                <a:cs typeface="Times New Roman" panose="02020603050405020304" pitchFamily="18" charset="0"/>
                <a:sym typeface="+mn-ea"/>
              </a:rPr>
              <a:t>Advantages of Linked Lists</a:t>
            </a:r>
            <a:endParaRPr lang="en-US">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Dynamic Size: Can grow or shrink as needed without reallocating memory.</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Efficient Insertions/Deletions: Adding or removing elements (especially at the beginning or middle) is faster than arrays because there is no need for shifting elements</a:t>
            </a:r>
            <a:r>
              <a:rPr lang="en-US" altLang="en-US"/>
              <a:t>.</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marL="571500" indent="-571500">
              <a:buFont typeface="Wingdings" panose="05000000000000000000" charset="0"/>
              <a:buChar char="Ø"/>
            </a:pPr>
            <a:r>
              <a:rPr lang="en-US" altLang="en-US" u="sng">
                <a:latin typeface="Times New Roman" panose="02020603050405020304" pitchFamily="18" charset="0"/>
                <a:cs typeface="Times New Roman" panose="02020603050405020304" pitchFamily="18" charset="0"/>
                <a:sym typeface="+mn-ea"/>
              </a:rPr>
              <a:t>Disadvantages of Linked Lists</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Extra Memory Overhead: Each node requires additional memory for storing pointers.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Slower Access Time: Unlike arrays, where elements can be accessed in constant time O(1), linked lists require traversal (O(n)) to access an element.</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Singly linked lists.</a:t>
            </a:r>
            <a:br>
              <a:rPr lang="en-US" dirty="0">
                <a:latin typeface="Times New Roman" panose="02020603050405020304" pitchFamily="18" charset="0"/>
                <a:cs typeface="Times New Roman" panose="02020603050405020304" pitchFamily="18" charset="0"/>
              </a:rPr>
            </a:br>
            <a:endParaRPr lang="en-IN" dirty="0"/>
          </a:p>
        </p:txBody>
      </p:sp>
      <p:pic>
        <p:nvPicPr>
          <p:cNvPr id="1026" name="Picture 2" descr="DS Linked List"/>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93913" y="2186609"/>
            <a:ext cx="10555357" cy="26624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348" y="858907"/>
            <a:ext cx="10515600" cy="966718"/>
          </a:xfrm>
        </p:spPr>
        <p:txBody>
          <a:bodyPr>
            <a:normAutofit fontScale="90000"/>
          </a:bodyPr>
          <a:lstStyle/>
          <a:p>
            <a:r>
              <a:rPr lang="en-US" dirty="0" smtClean="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IN" dirty="0"/>
          </a:p>
        </p:txBody>
      </p:sp>
      <p:pic>
        <p:nvPicPr>
          <p:cNvPr id="2050" name="Picture 2" descr="https://media.geeksforgeeks.org/wp-content/cdn-uploads/20200922124412/Doubly-Linked-List.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0" y="858907"/>
            <a:ext cx="11350487" cy="39855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IN" dirty="0"/>
          </a:p>
        </p:txBody>
      </p:sp>
      <p:pic>
        <p:nvPicPr>
          <p:cNvPr id="3074" name="Picture 2" descr="https://media.geeksforgeeks.org/wp-content/cdn-uploads/20200922124456/Circular-Linked-List.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26165" y="924339"/>
            <a:ext cx="10505661" cy="41446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IN" dirty="0"/>
          </a:p>
        </p:txBody>
      </p:sp>
      <p:pic>
        <p:nvPicPr>
          <p:cNvPr id="4098" name="Picture 2" descr="https://media.geeksforgeeks.org/wp-content/cdn-uploads/20200922124527/Doubly-Circular-Linked-List.pn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35056" y="1540565"/>
            <a:ext cx="11121887" cy="4224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are Data Structures?</a:t>
            </a:r>
            <a:br>
              <a:rPr lang="en-US" b="1" dirty="0"/>
            </a:br>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structure is a storage that is used to store and organize data. It is a way of arranging data on a computer so that it can be accessed and updated efficiently.</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Depending on your requirement and project, it is important to choose the right data structure for your project. For example, if you want to store data sequentially in the memory, then you can go for the Array data structure.</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 of Linked List</a:t>
            </a:r>
            <a:endParaRPr lang="en-IN" dirty="0"/>
          </a:p>
        </p:txBody>
      </p:sp>
      <p:sp>
        <p:nvSpPr>
          <p:cNvPr id="3" name="Content Placeholder 2"/>
          <p:cNvSpPr>
            <a:spLocks noGrp="1"/>
          </p:cNvSpPr>
          <p:nvPr>
            <p:ph idx="1"/>
          </p:nvPr>
        </p:nvSpPr>
        <p:spPr/>
        <p:txBody>
          <a:bodyPr/>
          <a:lstStyle/>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perform undo operation.</a:t>
            </a:r>
            <a:endParaRPr lang="en-US" dirty="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Back button.[LIFO]</a:t>
            </a:r>
            <a:endParaRPr lang="en-US" dirty="0">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History </a:t>
            </a:r>
            <a:r>
              <a:rPr lang="en-US" dirty="0">
                <a:latin typeface="Times New Roman" panose="02020603050405020304" pitchFamily="18" charset="0"/>
                <a:cs typeface="Times New Roman" panose="02020603050405020304" pitchFamily="18" charset="0"/>
              </a:rPr>
              <a:t>of visited pages. </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STACK</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latin typeface="Times New Roman" panose="02020603050405020304" pitchFamily="18" charset="0"/>
                <a:cs typeface="Times New Roman" panose="02020603050405020304" pitchFamily="18" charset="0"/>
              </a:rPr>
              <a:t>A Stack is a linear data structure that follows a particular order in which the operations are performed.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 order may be LIFO(Last In First Out) or FILO(First In Last Out). </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LIFO implies that the element that is inserted last, comes out first and FILO implies that the element that is inserted first, comes out last.</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388620" y="299085"/>
            <a:ext cx="11673205" cy="65589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QUEUE</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t>A</a:t>
            </a:r>
            <a:r>
              <a:rPr lang="en-US">
                <a:latin typeface="Times New Roman" panose="02020603050405020304" pitchFamily="18" charset="0"/>
                <a:cs typeface="Times New Roman" panose="02020603050405020304" pitchFamily="18" charset="0"/>
              </a:rPr>
              <a:t> Queue Data Structure is a fundamental concept in computer science used for storing and managing data in a specific order. It follows the principle of “First in, First out” (FIFO), where the first element added to the queue is the first one to be removed</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414655" y="262255"/>
            <a:ext cx="11140440" cy="6184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INTERFACE</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r>
              <a:rPr lang="en-US" altLang="en-US">
                <a:latin typeface="Times New Roman" panose="02020603050405020304" pitchFamily="18" charset="0"/>
                <a:cs typeface="Times New Roman" panose="02020603050405020304" pitchFamily="18" charset="0"/>
              </a:rPr>
              <a:t>Comparator, Collection, and Iterator are interfaces in Java, but they serve different purposes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Comparator Interface</a:t>
            </a:r>
            <a:endParaRPr lang="en-US" altLang="en-US" u="sng">
              <a:latin typeface="Times New Roman" panose="02020603050405020304" pitchFamily="18" charset="0"/>
              <a:cs typeface="Times New Roman" panose="02020603050405020304" pitchFamily="18" charset="0"/>
              <a:sym typeface="+mn-ea"/>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Purpose: Used to define custom sorting logic for objects.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Located in: java.util package.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Key Method: compare(T o1, T o2)</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Usage: When you need to sort objects in a non-natural order (i.e., different from the Comparable interface).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Collection Interface</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Purpose: Root interface of Java's collection framework. Defines operations like adding, removing, and checking elements.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Located in: java.util package.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Common Subinterfaces: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List (ArrayList, LinkedList)</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Set (HashSet, TreeSet)</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Queue (PriorityQueue, LinkedList)</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sym typeface="+mn-ea"/>
              </a:rPr>
              <a:t>.</a:t>
            </a:r>
            <a:r>
              <a:rPr lang="en-US" altLang="en-US" u="sng">
                <a:latin typeface="Times New Roman" panose="02020603050405020304" pitchFamily="18" charset="0"/>
                <a:cs typeface="Times New Roman" panose="02020603050405020304" pitchFamily="18" charset="0"/>
                <a:sym typeface="+mn-ea"/>
              </a:rPr>
              <a:t> Iterator Interface</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Purpose: Used to traverse elements of a collection one by one.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Located in: java.util package.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Key Methods: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hasNext()</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next()</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remove()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TREE-Non Linear datastructure</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r>
              <a:rPr lang="en-US" altLang="en-US">
                <a:latin typeface="Times New Roman" panose="02020603050405020304" pitchFamily="18" charset="0"/>
                <a:cs typeface="Times New Roman" panose="02020603050405020304" pitchFamily="18" charset="0"/>
              </a:rPr>
              <a:t>Tree data structure is a hierarchical structure that is used to represent and organize data in the form of parent child relationship. The following are some real world situations which are naturally a tree.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ARRAY</a:t>
            </a:r>
            <a:endParaRPr lang="en-IN" dirty="0">
              <a:latin typeface="Times New Roman" panose="02020603050405020304" pitchFamily="18" charset="0"/>
              <a:cs typeface="Times New Roman" panose="02020603050405020304" pitchFamily="18" charset="0"/>
            </a:endParaRPr>
          </a:p>
        </p:txBody>
      </p:sp>
      <p:pic>
        <p:nvPicPr>
          <p:cNvPr id="1026" name="Picture 2" descr="Storing data sequentially in the array data structure"/>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98174" y="1550504"/>
            <a:ext cx="11893826" cy="4631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501650" y="364490"/>
            <a:ext cx="11177270" cy="62858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Properties of Tree Data Structure:</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b="1" u="sng">
                <a:latin typeface="Times New Roman" panose="02020603050405020304" pitchFamily="18" charset="0"/>
                <a:cs typeface="Times New Roman" panose="02020603050405020304" pitchFamily="18" charset="0"/>
              </a:rPr>
              <a:t>Number of edges:</a:t>
            </a:r>
            <a:r>
              <a:rPr lang="en-US" altLang="en-US">
                <a:latin typeface="Times New Roman" panose="02020603050405020304" pitchFamily="18" charset="0"/>
                <a:cs typeface="Times New Roman" panose="02020603050405020304" pitchFamily="18" charset="0"/>
              </a:rPr>
              <a:t> An edge can be defined as the </a:t>
            </a:r>
            <a:r>
              <a:rPr lang="en-US" altLang="en-US" u="sng">
                <a:solidFill>
                  <a:srgbClr val="FF0000"/>
                </a:solidFill>
                <a:latin typeface="Times New Roman" panose="02020603050405020304" pitchFamily="18" charset="0"/>
                <a:cs typeface="Times New Roman" panose="02020603050405020304" pitchFamily="18" charset="0"/>
              </a:rPr>
              <a:t>connection between two nodes</a:t>
            </a:r>
            <a:r>
              <a:rPr lang="en-US" altLang="en-US">
                <a:latin typeface="Times New Roman" panose="02020603050405020304" pitchFamily="18" charset="0"/>
                <a:cs typeface="Times New Roman" panose="02020603050405020304" pitchFamily="18" charset="0"/>
              </a:rPr>
              <a:t>. If a tree has N nodes then it will have (N-1) edges. There is only one path from each node to any other node of the tree.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b="1" u="sng">
                <a:latin typeface="Times New Roman" panose="02020603050405020304" pitchFamily="18" charset="0"/>
                <a:cs typeface="Times New Roman" panose="02020603050405020304" pitchFamily="18" charset="0"/>
              </a:rPr>
              <a:t>Depth of a node:</a:t>
            </a:r>
            <a:r>
              <a:rPr lang="en-US" altLang="en-US">
                <a:latin typeface="Times New Roman" panose="02020603050405020304" pitchFamily="18" charset="0"/>
                <a:cs typeface="Times New Roman" panose="02020603050405020304" pitchFamily="18" charset="0"/>
              </a:rPr>
              <a:t> The depth of a node is defined as the </a:t>
            </a:r>
            <a:r>
              <a:rPr lang="en-US" altLang="en-US" u="sng">
                <a:solidFill>
                  <a:srgbClr val="FF0000"/>
                </a:solidFill>
                <a:latin typeface="Times New Roman" panose="02020603050405020304" pitchFamily="18" charset="0"/>
                <a:cs typeface="Times New Roman" panose="02020603050405020304" pitchFamily="18" charset="0"/>
              </a:rPr>
              <a:t>length of the path from the root to that nod</a:t>
            </a:r>
            <a:r>
              <a:rPr lang="en-US" altLang="en-US">
                <a:latin typeface="Times New Roman" panose="02020603050405020304" pitchFamily="18" charset="0"/>
                <a:cs typeface="Times New Roman" panose="02020603050405020304" pitchFamily="18" charset="0"/>
              </a:rPr>
              <a:t>e. Each edge adds 1 unit of length to the path. So, it can also be defined as the number of edges in the path from the root of the tree to the node.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767080" y="930275"/>
            <a:ext cx="10515600" cy="4351338"/>
          </a:xfrm>
        </p:spPr>
        <p:txBody>
          <a:bodyPr>
            <a:normAutofit lnSpcReduction="10000"/>
          </a:bodyPr>
          <a:p>
            <a:pPr>
              <a:buFont typeface="Wingdings" panose="05000000000000000000" charset="0"/>
              <a:buChar char="Ø"/>
            </a:pPr>
            <a:r>
              <a:rPr lang="en-US" altLang="en-US" b="1" u="sng">
                <a:latin typeface="Times New Roman" panose="02020603050405020304" pitchFamily="18" charset="0"/>
                <a:cs typeface="Times New Roman" panose="02020603050405020304" pitchFamily="18" charset="0"/>
              </a:rPr>
              <a:t>Height of a node:</a:t>
            </a:r>
            <a:r>
              <a:rPr lang="en-US" altLang="en-US">
                <a:latin typeface="Times New Roman" panose="02020603050405020304" pitchFamily="18" charset="0"/>
                <a:cs typeface="Times New Roman" panose="02020603050405020304" pitchFamily="18" charset="0"/>
              </a:rPr>
              <a:t> The height of a node can be defined as the length of the longest path from the node to a leaf node of the tree.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b="1" u="sng">
                <a:latin typeface="Times New Roman" panose="02020603050405020304" pitchFamily="18" charset="0"/>
                <a:cs typeface="Times New Roman" panose="02020603050405020304" pitchFamily="18" charset="0"/>
              </a:rPr>
              <a:t>Height of the Tree:</a:t>
            </a:r>
            <a:r>
              <a:rPr lang="en-US" altLang="en-US">
                <a:latin typeface="Times New Roman" panose="02020603050405020304" pitchFamily="18" charset="0"/>
                <a:cs typeface="Times New Roman" panose="02020603050405020304" pitchFamily="18" charset="0"/>
              </a:rPr>
              <a:t> The height of a tree is the length of the longest path from the root of the tree to a leaf node of the tree.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b="1" u="sng">
                <a:latin typeface="Times New Roman" panose="02020603050405020304" pitchFamily="18" charset="0"/>
                <a:cs typeface="Times New Roman" panose="02020603050405020304" pitchFamily="18" charset="0"/>
              </a:rPr>
              <a:t>Degree of a Node: </a:t>
            </a:r>
            <a:r>
              <a:rPr lang="en-US" altLang="en-US">
                <a:latin typeface="Times New Roman" panose="02020603050405020304" pitchFamily="18" charset="0"/>
                <a:cs typeface="Times New Roman" panose="02020603050405020304" pitchFamily="18" charset="0"/>
              </a:rPr>
              <a:t>The total count of subtrees attached to that node is called the degree of the node. The degree of a leaf node must be 0. The degree of a tree is the maximum degree of a node among all the nodes in the tree.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idx="1"/>
          </p:nvPr>
        </p:nvSpPr>
        <p:spPr/>
        <p:txBody>
          <a:bodyPr/>
          <a:p>
            <a:endParaRPr lang="en-US"/>
          </a:p>
        </p:txBody>
      </p:sp>
      <p:pic>
        <p:nvPicPr>
          <p:cNvPr id="6" name="Picture 5" descr="typoes1"/>
          <p:cNvPicPr>
            <a:picLocks noChangeAspect="1"/>
          </p:cNvPicPr>
          <p:nvPr/>
        </p:nvPicPr>
        <p:blipFill>
          <a:blip r:embed="rId1"/>
          <a:stretch>
            <a:fillRect/>
          </a:stretch>
        </p:blipFill>
        <p:spPr>
          <a:xfrm>
            <a:off x="718820" y="365125"/>
            <a:ext cx="10448925" cy="560514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Classification of trees based on Node values</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t> </a:t>
            </a:r>
            <a:r>
              <a:rPr lang="en-US" altLang="en-US">
                <a:latin typeface="Times New Roman" panose="02020603050405020304" pitchFamily="18" charset="0"/>
                <a:cs typeface="Times New Roman" panose="02020603050405020304" pitchFamily="18" charset="0"/>
              </a:rPr>
              <a:t>Binary Search Tree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 AVL Tree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 Red-Black Tree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B-Tree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321945" y="234950"/>
            <a:ext cx="11344910" cy="643382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sym typeface="+mn-ea"/>
              </a:rPr>
              <a:t>An AVL Tree</a:t>
            </a:r>
            <a:endParaRPr lang="en-US"/>
          </a:p>
        </p:txBody>
      </p:sp>
      <p:sp>
        <p:nvSpPr>
          <p:cNvPr id="5" name="Content Placeholder 4"/>
          <p:cNvSpPr>
            <a:spLocks noGrp="1"/>
          </p:cNvSpPr>
          <p:nvPr>
            <p:ph idx="1"/>
          </p:nvPr>
        </p:nvSpPr>
        <p:spPr/>
        <p:txBody>
          <a:bodyPr/>
          <a:p>
            <a:r>
              <a:rPr lang="en-US" altLang="en-US"/>
              <a:t>An AVL Tree is a self-balancing Binary Search Tree (BST) where: </a:t>
            </a:r>
            <a:endParaRPr lang="en-US" altLang="en-US"/>
          </a:p>
          <a:p>
            <a:r>
              <a:rPr lang="en-US" altLang="en-US"/>
              <a:t>The height difference between left and right subtrees (balance factor) is at most 1.</a:t>
            </a:r>
            <a:endParaRPr lang="en-US" altLang="en-US"/>
          </a:p>
          <a:p>
            <a:r>
              <a:rPr lang="en-US" altLang="en-US"/>
              <a:t>If the tree becomes unbalanced after insertion, rotations are applied to restore balance.</a:t>
            </a:r>
            <a:endParaRPr lang="en-US" altLang="en-US"/>
          </a:p>
          <a:p>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Why?</a:t>
            </a:r>
            <a:endParaRPr lang="en-US"/>
          </a:p>
        </p:txBody>
      </p:sp>
      <p:sp>
        <p:nvSpPr>
          <p:cNvPr id="5" name="Content Placeholder 4"/>
          <p:cNvSpPr>
            <a:spLocks noGrp="1"/>
          </p:cNvSpPr>
          <p:nvPr>
            <p:ph idx="1"/>
          </p:nvPr>
        </p:nvSpPr>
        <p:spPr/>
        <p:txBody>
          <a:bodyPr/>
          <a:p>
            <a:r>
              <a:rPr lang="en-US" altLang="en-US"/>
              <a:t>BST operations (Insert, Delete, Search) can degrade to O(n) in an unbalanced tree.</a:t>
            </a:r>
            <a:endParaRPr lang="en-US" altLang="en-US"/>
          </a:p>
          <a:p>
            <a:r>
              <a:rPr lang="en-US" altLang="en-US"/>
              <a:t>AVL Trees ensure O(log n) time complexity for all operations.</a:t>
            </a:r>
            <a:endParaRPr lang="en-US" altLang="en-US"/>
          </a:p>
          <a:p>
            <a:r>
              <a:rPr lang="en-US" altLang="en-US"/>
              <a:t>Used in database indexing, memory allocation, and file system implementations.</a:t>
            </a:r>
            <a:endParaRPr lang="en-US" altLang="en-US"/>
          </a:p>
          <a:p>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sym typeface="+mn-ea"/>
              </a:rPr>
              <a:t>Balance Factor Calculation</a:t>
            </a:r>
            <a:endParaRPr lang="en-US"/>
          </a:p>
        </p:txBody>
      </p:sp>
      <p:sp>
        <p:nvSpPr>
          <p:cNvPr id="5" name="Content Placeholder 4"/>
          <p:cNvSpPr>
            <a:spLocks noGrp="1"/>
          </p:cNvSpPr>
          <p:nvPr>
            <p:ph idx="1"/>
          </p:nvPr>
        </p:nvSpPr>
        <p:spPr/>
        <p:txBody>
          <a:bodyPr/>
          <a:p>
            <a:pPr marL="0" indent="0">
              <a:buNone/>
            </a:pPr>
            <a:endParaRPr lang="en-US" altLang="en-US"/>
          </a:p>
          <a:p>
            <a:r>
              <a:rPr lang="en-US" altLang="en-US"/>
              <a:t>Balance Factor = Height of Left Subtree - Height of Right Subtree</a:t>
            </a:r>
            <a:endParaRPr lang="en-US" altLang="en-US"/>
          </a:p>
          <a:p>
            <a:r>
              <a:rPr lang="en-US" altLang="en-US"/>
              <a:t>If the Balance Factor is not in the range [-1, 0, 1], the tree is unbalanced.</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example</a:t>
            </a:r>
            <a:endParaRPr lang="en-US"/>
          </a:p>
        </p:txBody>
      </p:sp>
      <p:sp>
        <p:nvSpPr>
          <p:cNvPr id="5" name="Content Placeholder 4"/>
          <p:cNvSpPr>
            <a:spLocks noGrp="1"/>
          </p:cNvSpPr>
          <p:nvPr>
            <p:ph idx="1"/>
          </p:nvPr>
        </p:nvSpPr>
        <p:spPr/>
        <p:txBody>
          <a:bodyPr>
            <a:normAutofit fontScale="60000"/>
          </a:bodyPr>
          <a:p>
            <a:r>
              <a:rPr lang="en-US" altLang="en-US"/>
              <a:t>Example:</a:t>
            </a:r>
            <a:endParaRPr lang="en-US" altLang="en-US"/>
          </a:p>
          <a:p>
            <a:r>
              <a:rPr lang="en-US" altLang="en-US"/>
              <a:t>      50</a:t>
            </a:r>
            <a:endParaRPr lang="en-US" altLang="en-US"/>
          </a:p>
          <a:p>
            <a:r>
              <a:rPr lang="en-US" altLang="en-US"/>
              <a:t>     /  \ </a:t>
            </a:r>
            <a:endParaRPr lang="en-US" altLang="en-US"/>
          </a:p>
          <a:p>
            <a:r>
              <a:rPr lang="en-US" altLang="en-US"/>
              <a:t>   30    70</a:t>
            </a:r>
            <a:endParaRPr lang="en-US" altLang="en-US"/>
          </a:p>
          <a:p>
            <a:r>
              <a:rPr lang="en-US" altLang="en-US"/>
              <a:t>  /  \</a:t>
            </a:r>
            <a:endParaRPr lang="en-US" altLang="en-US"/>
          </a:p>
          <a:p>
            <a:r>
              <a:rPr lang="en-US" altLang="en-US"/>
              <a:t>20   40</a:t>
            </a:r>
            <a:endParaRPr lang="en-US" altLang="en-US"/>
          </a:p>
          <a:p>
            <a:endParaRPr lang="en-US" altLang="en-US"/>
          </a:p>
          <a:p>
            <a:r>
              <a:rPr lang="en-US" altLang="en-US"/>
              <a:t>Balance Factors:</a:t>
            </a:r>
            <a:endParaRPr lang="en-US" altLang="en-US"/>
          </a:p>
          <a:p>
            <a:r>
              <a:rPr lang="en-US" altLang="en-US"/>
              <a:t>50 -&gt; 1 (Balanced)</a:t>
            </a:r>
            <a:endParaRPr lang="en-US" altLang="en-US"/>
          </a:p>
          <a:p>
            <a:r>
              <a:rPr lang="en-US" altLang="en-US"/>
              <a:t>30 -&gt; 1 (Balanced)</a:t>
            </a:r>
            <a:endParaRPr lang="en-US" altLang="en-US"/>
          </a:p>
          <a:p>
            <a:r>
              <a:rPr lang="en-US" altLang="en-US"/>
              <a:t>70 -&gt; 0 (Balanced)</a:t>
            </a:r>
            <a:endParaRPr lang="en-US" altLang="en-US"/>
          </a:p>
          <a:p>
            <a:r>
              <a:rPr lang="en-US" altLang="en-US"/>
              <a:t>20, 40 -&gt; 0 (Balanced)</a:t>
            </a:r>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of Data Structure</a:t>
            </a:r>
            <a:br>
              <a:rPr lang="en-US" b="1" dirty="0"/>
            </a:b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Linear </a:t>
            </a:r>
            <a:r>
              <a:rPr lang="en-US" dirty="0">
                <a:latin typeface="Times New Roman" panose="02020603050405020304" pitchFamily="18" charset="0"/>
                <a:cs typeface="Times New Roman" panose="02020603050405020304" pitchFamily="18" charset="0"/>
              </a:rPr>
              <a:t>data structure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Non-linear data structure</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sym typeface="+mn-ea"/>
              </a:rPr>
              <a:t>Single Rotations- Right Rotation </a:t>
            </a:r>
            <a:endParaRPr lang="en-US"/>
          </a:p>
        </p:txBody>
      </p:sp>
      <p:sp>
        <p:nvSpPr>
          <p:cNvPr id="5" name="Content Placeholder 4"/>
          <p:cNvSpPr>
            <a:spLocks noGrp="1"/>
          </p:cNvSpPr>
          <p:nvPr>
            <p:ph idx="1"/>
          </p:nvPr>
        </p:nvSpPr>
        <p:spPr/>
        <p:txBody>
          <a:bodyPr>
            <a:normAutofit fontScale="90000"/>
          </a:bodyPr>
          <a:p>
            <a:r>
              <a:rPr lang="en-US" altLang="en-US"/>
              <a:t>(2).</a:t>
            </a:r>
            <a:endParaRPr lang="en-US" altLang="en-US"/>
          </a:p>
          <a:p>
            <a:r>
              <a:rPr lang="en-US" altLang="en-US"/>
              <a:t>Right Rotate the unbalanced node.</a:t>
            </a:r>
            <a:endParaRPr lang="en-US" altLang="en-US"/>
          </a:p>
          <a:p>
            <a:r>
              <a:rPr lang="en-US" altLang="en-US"/>
              <a:t>Node rightRotate(Node y) {</a:t>
            </a:r>
            <a:endParaRPr lang="en-US" altLang="en-US"/>
          </a:p>
          <a:p>
            <a:r>
              <a:rPr lang="en-US" altLang="en-US"/>
              <a:t>    Node x = y.left;</a:t>
            </a:r>
            <a:endParaRPr lang="en-US" altLang="en-US"/>
          </a:p>
          <a:p>
            <a:r>
              <a:rPr lang="en-US" altLang="en-US"/>
              <a:t>    Node T2 = x.right;</a:t>
            </a:r>
            <a:endParaRPr lang="en-US" altLang="en-US"/>
          </a:p>
          <a:p>
            <a:r>
              <a:rPr lang="en-US" altLang="en-US"/>
              <a:t>    x.right = y;</a:t>
            </a:r>
            <a:endParaRPr lang="en-US" altLang="en-US"/>
          </a:p>
          <a:p>
            <a:r>
              <a:rPr lang="en-US" altLang="en-US"/>
              <a:t>    y.left = T2;</a:t>
            </a:r>
            <a:endParaRPr lang="en-US" altLang="en-US"/>
          </a:p>
          <a:p>
            <a:r>
              <a:rPr lang="en-US" altLang="en-US"/>
              <a:t>    return x;</a:t>
            </a:r>
            <a:endParaRPr lang="en-US" altLang="en-US"/>
          </a:p>
          <a:p>
            <a:r>
              <a:rPr lang="en-US" altLang="en-US"/>
              <a:t>}</a:t>
            </a:r>
            <a:endParaRPr lang="en-US" altLang="en-US"/>
          </a:p>
          <a:p>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sym typeface="+mn-ea"/>
              </a:rPr>
              <a:t>Single Rotations-Left Rotation</a:t>
            </a:r>
            <a:endParaRPr lang="en-US"/>
          </a:p>
        </p:txBody>
      </p:sp>
      <p:sp>
        <p:nvSpPr>
          <p:cNvPr id="5" name="Content Placeholder 4"/>
          <p:cNvSpPr>
            <a:spLocks noGrp="1"/>
          </p:cNvSpPr>
          <p:nvPr>
            <p:ph idx="1"/>
          </p:nvPr>
        </p:nvSpPr>
        <p:spPr/>
        <p:txBody>
          <a:bodyPr>
            <a:normAutofit lnSpcReduction="20000"/>
          </a:bodyPr>
          <a:p>
            <a:pPr marL="0" indent="0">
              <a:buNone/>
            </a:pPr>
            <a:r>
              <a:rPr lang="en-US" altLang="en-US"/>
              <a:t>(-2)</a:t>
            </a:r>
            <a:endParaRPr lang="en-US" altLang="en-US"/>
          </a:p>
          <a:p>
            <a:r>
              <a:rPr lang="en-US" altLang="en-US"/>
              <a:t>Left Rotate the unbalanced node.</a:t>
            </a:r>
            <a:endParaRPr lang="en-US" altLang="en-US"/>
          </a:p>
          <a:p>
            <a:r>
              <a:rPr lang="en-US" altLang="en-US"/>
              <a:t>Node leftRotate(Node x) </a:t>
            </a:r>
            <a:endParaRPr lang="en-US" altLang="en-US"/>
          </a:p>
          <a:p>
            <a:r>
              <a:rPr lang="en-US" altLang="en-US"/>
              <a:t>{</a:t>
            </a:r>
            <a:endParaRPr lang="en-US" altLang="en-US"/>
          </a:p>
          <a:p>
            <a:r>
              <a:rPr lang="en-US" altLang="en-US"/>
              <a:t>    Node y = x.right;</a:t>
            </a:r>
            <a:endParaRPr lang="en-US" altLang="en-US"/>
          </a:p>
          <a:p>
            <a:r>
              <a:rPr lang="en-US" altLang="en-US"/>
              <a:t>    Node T2 = y.left;</a:t>
            </a:r>
            <a:endParaRPr lang="en-US" altLang="en-US"/>
          </a:p>
          <a:p>
            <a:r>
              <a:rPr lang="en-US" altLang="en-US"/>
              <a:t>    y.left = x;</a:t>
            </a:r>
            <a:endParaRPr lang="en-US" altLang="en-US"/>
          </a:p>
          <a:p>
            <a:r>
              <a:rPr lang="en-US" altLang="en-US"/>
              <a:t>    x.right = T2;</a:t>
            </a:r>
            <a:endParaRPr lang="en-US" altLang="en-US"/>
          </a:p>
          <a:p>
            <a:r>
              <a:rPr lang="en-US" altLang="en-US"/>
              <a:t>    return y;</a:t>
            </a:r>
            <a:endParaRPr lang="en-US" altLang="en-US"/>
          </a:p>
          <a:p>
            <a:r>
              <a:rPr lang="en-US" altLang="en-US"/>
              <a:t>}</a:t>
            </a:r>
            <a:endParaRPr lang="en-US" altLang="en-US"/>
          </a:p>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16865" y="365125"/>
            <a:ext cx="11036935" cy="1325880"/>
          </a:xfrm>
        </p:spPr>
        <p:txBody>
          <a:bodyPr>
            <a:normAutofit fontScale="90000"/>
          </a:bodyPr>
          <a:p>
            <a:r>
              <a:rPr lang="en-US" altLang="en-US">
                <a:sym typeface="+mn-ea"/>
              </a:rPr>
              <a:t>Double Rotations- Left-Right Rotation (LR Rotation)</a:t>
            </a:r>
            <a:endParaRPr lang="en-US"/>
          </a:p>
        </p:txBody>
      </p:sp>
      <p:sp>
        <p:nvSpPr>
          <p:cNvPr id="5" name="Content Placeholder 4"/>
          <p:cNvSpPr>
            <a:spLocks noGrp="1"/>
          </p:cNvSpPr>
          <p:nvPr>
            <p:ph idx="1"/>
          </p:nvPr>
        </p:nvSpPr>
        <p:spPr/>
        <p:txBody>
          <a:bodyPr/>
          <a:p>
            <a:r>
              <a:rPr lang="en-US" altLang="en-US"/>
              <a:t>Used when insertion happens in the right subtree of the left child.</a:t>
            </a:r>
            <a:endParaRPr lang="en-US" altLang="en-US"/>
          </a:p>
          <a:p>
            <a:r>
              <a:rPr lang="en-US" altLang="en-US"/>
              <a:t>First, Left Rotate the left child, then Right Rotate the unbalanced node.</a:t>
            </a:r>
            <a:endParaRPr lang="en-US" altLang="en-US"/>
          </a:p>
          <a:p>
            <a:r>
              <a:rPr lang="en-US" altLang="en-US"/>
              <a:t>Node leftRightRotate(Node z)</a:t>
            </a:r>
            <a:endParaRPr lang="en-US" altLang="en-US"/>
          </a:p>
          <a:p>
            <a:r>
              <a:rPr lang="en-US" altLang="en-US"/>
              <a:t> {</a:t>
            </a:r>
            <a:endParaRPr lang="en-US" altLang="en-US"/>
          </a:p>
          <a:p>
            <a:r>
              <a:rPr lang="en-US" altLang="en-US"/>
              <a:t>    z.left = leftRotate(z.left);</a:t>
            </a:r>
            <a:endParaRPr lang="en-US" altLang="en-US"/>
          </a:p>
          <a:p>
            <a:r>
              <a:rPr lang="en-US" altLang="en-US"/>
              <a:t>    return rightRotate(z);</a:t>
            </a:r>
            <a:endParaRPr lang="en-US" altLang="en-US"/>
          </a:p>
          <a:p>
            <a:r>
              <a:rPr lang="en-US" altLang="en-US"/>
              <a:t>}</a:t>
            </a:r>
            <a:endParaRPr lang="en-US" altLang="en-US"/>
          </a:p>
          <a:p>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altLang="en-US">
                <a:sym typeface="+mn-ea"/>
              </a:rPr>
              <a:t>Double Rotations-</a:t>
            </a:r>
            <a:r>
              <a:rPr lang="en-US" altLang="en-US">
                <a:sym typeface="+mn-ea"/>
              </a:rPr>
              <a:t>Right-Left Rotation (RL Rotation)</a:t>
            </a:r>
            <a:endParaRPr lang="en-US"/>
          </a:p>
        </p:txBody>
      </p:sp>
      <p:sp>
        <p:nvSpPr>
          <p:cNvPr id="5" name="Content Placeholder 4"/>
          <p:cNvSpPr>
            <a:spLocks noGrp="1"/>
          </p:cNvSpPr>
          <p:nvPr>
            <p:ph idx="1"/>
          </p:nvPr>
        </p:nvSpPr>
        <p:spPr/>
        <p:txBody>
          <a:bodyPr/>
          <a:p>
            <a:r>
              <a:rPr lang="en-US" altLang="en-US"/>
              <a:t>Used when insertion happens in the left subtree of the right child.</a:t>
            </a:r>
            <a:endParaRPr lang="en-US" altLang="en-US"/>
          </a:p>
          <a:p>
            <a:r>
              <a:rPr lang="en-US" altLang="en-US"/>
              <a:t>First, Right Rotate the right child, then Left Rotate the unbalanced node.</a:t>
            </a:r>
            <a:endParaRPr lang="en-US" altLang="en-US"/>
          </a:p>
          <a:p>
            <a:r>
              <a:rPr lang="en-US" altLang="en-US"/>
              <a:t>Node rightLeftRotate(Node z) </a:t>
            </a:r>
            <a:endParaRPr lang="en-US" altLang="en-US"/>
          </a:p>
          <a:p>
            <a:r>
              <a:rPr lang="en-US" altLang="en-US"/>
              <a:t>{</a:t>
            </a:r>
            <a:endParaRPr lang="en-US" altLang="en-US"/>
          </a:p>
          <a:p>
            <a:r>
              <a:rPr lang="en-US" altLang="en-US"/>
              <a:t>    z.right = rightRotate(z.right);</a:t>
            </a:r>
            <a:endParaRPr lang="en-US" altLang="en-US"/>
          </a:p>
          <a:p>
            <a:r>
              <a:rPr lang="en-US" altLang="en-US"/>
              <a:t>    return leftRotate(z);</a:t>
            </a:r>
            <a:endParaRPr lang="en-US" altLang="en-US"/>
          </a:p>
          <a:p>
            <a:r>
              <a:rPr lang="en-US" altLang="en-US"/>
              <a:t>}</a:t>
            </a:r>
            <a:endParaRPr lang="en-US" altLang="en-US"/>
          </a:p>
          <a:p>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Any difference in traversal bw BST &amp; AVL???</a:t>
            </a:r>
            <a:endParaRPr lang="en-US"/>
          </a:p>
        </p:txBody>
      </p:sp>
      <p:sp>
        <p:nvSpPr>
          <p:cNvPr id="5" name="Content Placeholder 4"/>
          <p:cNvSpPr>
            <a:spLocks noGrp="1"/>
          </p:cNvSpPr>
          <p:nvPr>
            <p:ph idx="1"/>
          </p:nvPr>
        </p:nvSpPr>
        <p:spPr/>
        <p:txBody>
          <a:bodyPr/>
          <a:p>
            <a:pPr marL="0" indent="0">
              <a:buNone/>
            </a:pPr>
            <a:r>
              <a:rPr lang="en-US"/>
              <a:t>    </a:t>
            </a:r>
            <a:endParaRPr lang="en-US"/>
          </a:p>
          <a:p>
            <a:endParaRPr lang="en-US"/>
          </a:p>
          <a:p>
            <a:pPr marL="0" indent="0">
              <a:buNone/>
            </a:pPr>
            <a:r>
              <a:rPr lang="en-US"/>
              <a:t>                                                ????</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915670" y="141605"/>
            <a:ext cx="9297035" cy="614743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1728470" y="363855"/>
            <a:ext cx="8600440" cy="57023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                        IT DIFFERES</a:t>
            </a:r>
            <a:endParaRPr lang="en-US"/>
          </a:p>
        </p:txBody>
      </p:sp>
      <p:sp>
        <p:nvSpPr>
          <p:cNvPr id="5" name="Content Placeholder 4"/>
          <p:cNvSpPr>
            <a:spLocks noGrp="1"/>
          </p:cNvSpPr>
          <p:nvPr>
            <p:ph idx="1"/>
          </p:nvPr>
        </p:nvSpPr>
        <p:spPr/>
        <p:txBody>
          <a:bodyPr/>
          <a:p>
            <a:r>
              <a:rPr lang="en-US"/>
              <a:t>PRE, POST AMND INODER ARE DIFFERENT BETWEEN BST &amp; AVL</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ADVANTAGES &amp; REAL TIME EXAMPLES</a:t>
            </a:r>
            <a:endParaRPr lang="en-US"/>
          </a:p>
        </p:txBody>
      </p:sp>
      <p:sp>
        <p:nvSpPr>
          <p:cNvPr id="5" name="Content Placeholder 4"/>
          <p:cNvSpPr>
            <a:spLocks noGrp="1"/>
          </p:cNvSpPr>
          <p:nvPr>
            <p:ph idx="1"/>
          </p:nvPr>
        </p:nvSpPr>
        <p:spPr/>
        <p:txBody>
          <a:bodyPr/>
          <a:p>
            <a:r>
              <a:rPr lang="en-US" altLang="en-US"/>
              <a:t>They are ideal when you frequently insert and delete elements but still require fast lookups.</a:t>
            </a:r>
            <a:endParaRPr lang="en-US" altLang="en-US"/>
          </a:p>
          <a:p>
            <a:endParaRPr lang="en-US" altLang="en-US"/>
          </a:p>
          <a:p>
            <a:r>
              <a:rPr lang="en-US" altLang="en-US"/>
              <a:t>Ensures that search, insert, delete operations take O(log n) time, preventing performance degradation.</a:t>
            </a:r>
            <a:endParaRPr lang="en-US" altLang="en-US"/>
          </a:p>
          <a:p>
            <a:endParaRPr lang="en-US" altLang="en-US"/>
          </a:p>
          <a:p>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Database Indexing (e.g., MySQL, PostgreSQL)</a:t>
            </a:r>
            <a:endParaRPr lang="en-US" altLang="en-US"/>
          </a:p>
        </p:txBody>
      </p:sp>
      <p:sp>
        <p:nvSpPr>
          <p:cNvPr id="5" name="Content Placeholder 4"/>
          <p:cNvSpPr>
            <a:spLocks noGrp="1"/>
          </p:cNvSpPr>
          <p:nvPr>
            <p:ph idx="1"/>
          </p:nvPr>
        </p:nvSpPr>
        <p:spPr/>
        <p:txBody>
          <a:bodyPr/>
          <a:p>
            <a:r>
              <a:rPr lang="en-US" altLang="en-US"/>
              <a:t>When searching for records in a large dataset, an AVL tree helps in faster retrieval.</a:t>
            </a:r>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Linear data structures</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linear data structures, the elements are arranged in sequence one after the other. Since elements are arranged in particular order, they are easy to implement.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However, when the complexity of the program increases, the linear data structures might not be the best choice because of operational complexities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i="1" dirty="0" smtClean="0">
                <a:solidFill>
                  <a:srgbClr val="FF0000"/>
                </a:solidFill>
                <a:latin typeface="Times New Roman" panose="02020603050405020304" pitchFamily="18" charset="0"/>
                <a:cs typeface="Times New Roman" panose="02020603050405020304" pitchFamily="18" charset="0"/>
              </a:rPr>
              <a:t>ARRAY</a:t>
            </a:r>
            <a:endParaRPr lang="en-US" sz="2600" i="1"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i="1" dirty="0" smtClean="0">
                <a:solidFill>
                  <a:srgbClr val="FF0000"/>
                </a:solidFill>
                <a:latin typeface="Times New Roman" panose="02020603050405020304" pitchFamily="18" charset="0"/>
                <a:cs typeface="Times New Roman" panose="02020603050405020304" pitchFamily="18" charset="0"/>
              </a:rPr>
              <a:t>LINKED LIST</a:t>
            </a:r>
            <a:endParaRPr lang="en-US" sz="2600" i="1"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i="1" dirty="0" smtClean="0">
                <a:solidFill>
                  <a:srgbClr val="FF0000"/>
                </a:solidFill>
                <a:latin typeface="Times New Roman" panose="02020603050405020304" pitchFamily="18" charset="0"/>
                <a:cs typeface="Times New Roman" panose="02020603050405020304" pitchFamily="18" charset="0"/>
              </a:rPr>
              <a:t>STACK</a:t>
            </a:r>
            <a:endParaRPr lang="en-US" sz="2600" i="1" dirty="0" smtClean="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i="1" dirty="0" smtClean="0">
                <a:solidFill>
                  <a:srgbClr val="FF0000"/>
                </a:solidFill>
                <a:latin typeface="Times New Roman" panose="02020603050405020304" pitchFamily="18" charset="0"/>
                <a:cs typeface="Times New Roman" panose="02020603050405020304" pitchFamily="18" charset="0"/>
              </a:rPr>
              <a:t>QUEUE</a:t>
            </a:r>
            <a:endParaRPr lang="en-US" sz="2600" i="1" dirty="0">
              <a:solidFill>
                <a:srgbClr val="FF000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a:bodyPr>
          <a:p>
            <a:r>
              <a:rPr lang="en-IN" altLang="en-US" u="sng">
                <a:latin typeface="Times New Roman" panose="02020603050405020304" pitchFamily="18" charset="0"/>
                <a:cs typeface="Times New Roman" panose="02020603050405020304" pitchFamily="18" charset="0"/>
              </a:rPr>
              <a:t>Red Black Tree:</a:t>
            </a:r>
            <a:endParaRPr lang="en-IN" alt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Red Black Trees are a type of balanced binary search tree that use a set of rules to maintain balance, ensuring logarithmic time complexity for operations </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Red Black Trees are self-balancing, using a simple color-coding scheme to adjust the tree after each modification.</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Red-Black Tree</a:t>
            </a:r>
            <a:endParaRPr lang="en-US" u="sng"/>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A Red-Black Tree is a self-balancing binary search tree where each node has an additional attribute: a color, which can be either red or black.</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The primary objective of these trees is to maintain balance during insertions and deletions, ensuring efficient data retrieval and manipulation.</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altLang="en-US" u="sng">
                <a:latin typeface="Times New Roman" panose="02020603050405020304" pitchFamily="18" charset="0"/>
                <a:cs typeface="Times New Roman" panose="02020603050405020304" pitchFamily="18" charset="0"/>
                <a:sym typeface="+mn-ea"/>
              </a:rPr>
              <a:t>A Red-Black Tree have the following properties:</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endParaRPr lang="en-US" altLang="en-US"/>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Node Color: Each node is either red or black.</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Root Property: The root of the tree is always black.</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Red Property: Red nodes cannot have red children (no two consecutive red nodes on any path).</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Black Property: Every path from a node to its descendant null nodes (leaves) has the same number of black nodes.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Leaf Property: All leaves (NIL nodes) are black.</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620395" y="271780"/>
            <a:ext cx="11004550" cy="59055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u="sng">
                <a:latin typeface="Times New Roman" panose="02020603050405020304" pitchFamily="18" charset="0"/>
                <a:cs typeface="Times New Roman" panose="02020603050405020304" pitchFamily="18" charset="0"/>
              </a:rPr>
              <a:t>AVL vs RED BLACK</a:t>
            </a:r>
            <a:endParaRPr lang="en-IN" alt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So if your application involves frequent insertions and deletions, then Red-Black trees should be preferred</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And if the insertions and deletions are less frequent and search is a more frequent operation, then AVL tree should be preferred over the Red-Black Tree.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612775" y="370840"/>
            <a:ext cx="11062970" cy="444436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513080" y="735330"/>
            <a:ext cx="11511280" cy="479361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Insertion</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fontScale="90000"/>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Inserting a new node in a Red-Black Tree involves a two-step process: performing a standard binary search tree (BST) insertion, followed by fixing any violations of Red-Black properties.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u="sng">
                <a:latin typeface="Times New Roman" panose="02020603050405020304" pitchFamily="18" charset="0"/>
                <a:cs typeface="Times New Roman" panose="02020603050405020304" pitchFamily="18" charset="0"/>
              </a:rPr>
              <a:t>Insertion Steps</a:t>
            </a:r>
            <a:endParaRPr lang="en-US" altLang="en-US" u="sng">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BST Insert: Insert the new node like in a standard BST.</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u="sng">
                <a:latin typeface="Times New Roman" panose="02020603050405020304" pitchFamily="18" charset="0"/>
                <a:cs typeface="Times New Roman" panose="02020603050405020304" pitchFamily="18" charset="0"/>
              </a:rPr>
              <a:t>Fix Violations:</a:t>
            </a:r>
            <a:endParaRPr lang="en-US" altLang="en-US" u="sng">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If the parent of the new node is black, no properties are violated.</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If the parent is red, the tree might violate the Red Property, requiring fixes.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What is a Heap?</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lnSpcReduction="20000"/>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A heap is a complete binary tree where each node follows a specific order: </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Min-Heap: Parent is less than or equal to its children.</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Max-Heap: Parent is greater than or equal to its children.</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Heaps are implemented using arrays.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Index Relations in array representation: </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Left Child: 2*i + 1</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Right Child: 2*i + 2</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Parent: (i - 1) / 2</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Properties of a Complete Binary Tree</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Every level (except the last) is completely filled.</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The last level is filled from left to right without skipping any node.</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It is always as compact as possible (i.e., no gaps between nodes).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7" y="0"/>
            <a:ext cx="10515600" cy="1325563"/>
          </a:xfrm>
        </p:spPr>
        <p:txBody>
          <a:bodyPr>
            <a:normAutofit/>
          </a:bodyPr>
          <a:lstStyle/>
          <a:p>
            <a:r>
              <a:rPr lang="en-US" sz="2800" dirty="0" smtClean="0">
                <a:latin typeface="Times New Roman" panose="02020603050405020304" pitchFamily="18" charset="0"/>
                <a:cs typeface="Times New Roman" panose="02020603050405020304" pitchFamily="18" charset="0"/>
              </a:rPr>
              <a:t>DIFFERENCE B/W      LINEAR </a:t>
            </a:r>
            <a:r>
              <a:rPr lang="en-US"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NON LINEAR</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838197" y="1825625"/>
          <a:ext cx="10909854" cy="3145546"/>
        </p:xfrm>
        <a:graphic>
          <a:graphicData uri="http://schemas.openxmlformats.org/drawingml/2006/table">
            <a:tbl>
              <a:tblPr/>
              <a:tblGrid>
                <a:gridCol w="5454927"/>
                <a:gridCol w="5454927"/>
              </a:tblGrid>
              <a:tr h="419406">
                <a:tc>
                  <a:txBody>
                    <a:bodyPr/>
                    <a:lstStyle/>
                    <a:p>
                      <a:r>
                        <a:rPr lang="en-IN" sz="2000" b="1" dirty="0" smtClean="0">
                          <a:effectLst/>
                          <a:latin typeface="Times New Roman" panose="02020603050405020304" pitchFamily="18" charset="0"/>
                          <a:cs typeface="Times New Roman" panose="02020603050405020304" pitchFamily="18" charset="0"/>
                        </a:rPr>
                        <a:t>Linear </a:t>
                      </a:r>
                      <a:r>
                        <a:rPr lang="en-IN" sz="2000" b="1" dirty="0">
                          <a:effectLst/>
                          <a:latin typeface="Times New Roman" panose="02020603050405020304" pitchFamily="18" charset="0"/>
                          <a:cs typeface="Times New Roman" panose="02020603050405020304" pitchFamily="18" charset="0"/>
                        </a:rPr>
                        <a:t>Data Structures</a:t>
                      </a:r>
                      <a:endParaRPr lang="en-IN" sz="2000" dirty="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c>
                  <a:txBody>
                    <a:bodyPr/>
                    <a:lstStyle/>
                    <a:p>
                      <a:r>
                        <a:rPr lang="en-IN" sz="2000" b="1">
                          <a:effectLst/>
                          <a:latin typeface="Times New Roman" panose="02020603050405020304" pitchFamily="18" charset="0"/>
                          <a:cs typeface="Times New Roman" panose="02020603050405020304" pitchFamily="18" charset="0"/>
                        </a:rPr>
                        <a:t>Non Linear Data Structures</a:t>
                      </a:r>
                      <a:endParaRPr lang="en-IN" sz="200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r>
              <a:tr h="733961">
                <a:tc>
                  <a:txBody>
                    <a:bodyPr/>
                    <a:lstStyle/>
                    <a:p>
                      <a:r>
                        <a:rPr lang="en-US" sz="2000">
                          <a:effectLst/>
                          <a:latin typeface="Times New Roman" panose="02020603050405020304" pitchFamily="18" charset="0"/>
                          <a:cs typeface="Times New Roman" panose="02020603050405020304" pitchFamily="18" charset="0"/>
                        </a:rPr>
                        <a:t>The data items are arranged in sequential order, one after the other.</a:t>
                      </a:r>
                      <a:endParaRPr lang="en-US" sz="200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c>
                  <a:txBody>
                    <a:bodyPr/>
                    <a:lstStyle/>
                    <a:p>
                      <a:r>
                        <a:rPr lang="en-US" sz="2000">
                          <a:effectLst/>
                          <a:latin typeface="Times New Roman" panose="02020603050405020304" pitchFamily="18" charset="0"/>
                          <a:cs typeface="Times New Roman" panose="02020603050405020304" pitchFamily="18" charset="0"/>
                        </a:rPr>
                        <a:t>The data items are arranged in non-sequential order (hierarchical manner).</a:t>
                      </a:r>
                      <a:endParaRPr lang="en-US" sz="200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r>
              <a:tr h="419406">
                <a:tc>
                  <a:txBody>
                    <a:bodyPr/>
                    <a:lstStyle/>
                    <a:p>
                      <a:r>
                        <a:rPr lang="en-US" sz="2000">
                          <a:effectLst/>
                          <a:latin typeface="Times New Roman" panose="02020603050405020304" pitchFamily="18" charset="0"/>
                          <a:cs typeface="Times New Roman" panose="02020603050405020304" pitchFamily="18" charset="0"/>
                        </a:rPr>
                        <a:t>All the items are present on the single layer.</a:t>
                      </a:r>
                      <a:endParaRPr lang="en-US" sz="200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c>
                  <a:txBody>
                    <a:bodyPr/>
                    <a:lstStyle/>
                    <a:p>
                      <a:r>
                        <a:rPr lang="en-US" sz="2000">
                          <a:effectLst/>
                          <a:latin typeface="Times New Roman" panose="02020603050405020304" pitchFamily="18" charset="0"/>
                          <a:cs typeface="Times New Roman" panose="02020603050405020304" pitchFamily="18" charset="0"/>
                        </a:rPr>
                        <a:t>The data items are present at different layers.</a:t>
                      </a:r>
                      <a:endParaRPr lang="en-US" sz="200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r>
              <a:tr h="733961">
                <a:tc>
                  <a:txBody>
                    <a:bodyPr/>
                    <a:lstStyle/>
                    <a:p>
                      <a:r>
                        <a:rPr lang="en-US" sz="2000" dirty="0">
                          <a:effectLst/>
                          <a:latin typeface="Times New Roman" panose="02020603050405020304" pitchFamily="18" charset="0"/>
                          <a:cs typeface="Times New Roman" panose="02020603050405020304" pitchFamily="18" charset="0"/>
                        </a:rPr>
                        <a:t>The memory utilization is not efficient.</a:t>
                      </a:r>
                      <a:endParaRPr lang="en-US" sz="2000" dirty="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c>
                  <a:txBody>
                    <a:bodyPr/>
                    <a:lstStyle/>
                    <a:p>
                      <a:r>
                        <a:rPr lang="en-US" sz="2000">
                          <a:effectLst/>
                          <a:latin typeface="Times New Roman" panose="02020603050405020304" pitchFamily="18" charset="0"/>
                          <a:cs typeface="Times New Roman" panose="02020603050405020304" pitchFamily="18" charset="0"/>
                        </a:rPr>
                        <a:t>Different structures utilize memory in different efficient ways depending on the need.</a:t>
                      </a:r>
                      <a:endParaRPr lang="en-US" sz="200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r>
              <a:tr h="419406">
                <a:tc>
                  <a:txBody>
                    <a:bodyPr/>
                    <a:lstStyle/>
                    <a:p>
                      <a:r>
                        <a:rPr lang="en-US" sz="2000">
                          <a:effectLst/>
                          <a:latin typeface="Times New Roman" panose="02020603050405020304" pitchFamily="18" charset="0"/>
                          <a:cs typeface="Times New Roman" panose="02020603050405020304" pitchFamily="18" charset="0"/>
                        </a:rPr>
                        <a:t>The time complexity increase with the data size.</a:t>
                      </a:r>
                      <a:endParaRPr lang="en-US" sz="200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c>
                  <a:txBody>
                    <a:bodyPr/>
                    <a:lstStyle/>
                    <a:p>
                      <a:r>
                        <a:rPr lang="en-US" sz="2000">
                          <a:effectLst/>
                          <a:latin typeface="Times New Roman" panose="02020603050405020304" pitchFamily="18" charset="0"/>
                          <a:cs typeface="Times New Roman" panose="02020603050405020304" pitchFamily="18" charset="0"/>
                        </a:rPr>
                        <a:t>Time complexity remains the same.</a:t>
                      </a:r>
                      <a:endParaRPr lang="en-US" sz="200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r>
              <a:tr h="419406">
                <a:tc>
                  <a:txBody>
                    <a:bodyPr/>
                    <a:lstStyle/>
                    <a:p>
                      <a:r>
                        <a:rPr lang="en-IN" sz="2000">
                          <a:effectLst/>
                          <a:latin typeface="Times New Roman" panose="02020603050405020304" pitchFamily="18" charset="0"/>
                          <a:cs typeface="Times New Roman" panose="02020603050405020304" pitchFamily="18" charset="0"/>
                        </a:rPr>
                        <a:t>Example: Arrays, Stack, Queue</a:t>
                      </a:r>
                      <a:endParaRPr lang="en-IN" sz="200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c>
                  <a:txBody>
                    <a:bodyPr/>
                    <a:lstStyle/>
                    <a:p>
                      <a:r>
                        <a:rPr lang="en-IN" sz="2000" dirty="0">
                          <a:effectLst/>
                          <a:latin typeface="Times New Roman" panose="02020603050405020304" pitchFamily="18" charset="0"/>
                          <a:cs typeface="Times New Roman" panose="02020603050405020304" pitchFamily="18" charset="0"/>
                        </a:rPr>
                        <a:t>Example: Tree, Graph, Map</a:t>
                      </a:r>
                      <a:endParaRPr lang="en-IN" sz="2000" dirty="0">
                        <a:effectLst/>
                        <a:latin typeface="Times New Roman" panose="02020603050405020304" pitchFamily="18" charset="0"/>
                        <a:cs typeface="Times New Roman" panose="02020603050405020304" pitchFamily="18" charset="0"/>
                      </a:endParaRPr>
                    </a:p>
                  </a:txBody>
                  <a:tcPr marL="104852" marR="104852" marT="52426" marB="52426" anchor="ctr">
                    <a:lnL>
                      <a:noFill/>
                    </a:lnL>
                    <a:lnR>
                      <a:noFill/>
                    </a:lnR>
                    <a:lnT>
                      <a:noFill/>
                    </a:lnT>
                    <a:lnB>
                      <a:noFill/>
                    </a:lnB>
                    <a:solidFill>
                      <a:srgbClr val="F8FAFF"/>
                    </a:solidFill>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168275" y="381635"/>
            <a:ext cx="10888345" cy="647636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2082800" y="962660"/>
            <a:ext cx="10515600" cy="5895340"/>
          </a:xfrm>
        </p:spPr>
        <p:txBody>
          <a:bodyPr/>
          <a:p>
            <a:pPr>
              <a:buFont typeface="Wingdings" panose="05000000000000000000" charset="0"/>
              <a:buChar char="Ø"/>
            </a:pPr>
            <a:r>
              <a:rPr lang="en-US"/>
              <a:t>1</a:t>
            </a:r>
            <a:r>
              <a:rPr lang="en-US">
                <a:latin typeface="Times New Roman" panose="02020603050405020304" pitchFamily="18" charset="0"/>
                <a:cs typeface="Times New Roman" panose="02020603050405020304" pitchFamily="18" charset="0"/>
              </a:rPr>
              <a:t>.Tree is __________?</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2. Binary Tree - ______________?</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3. Binary Search Tree - _____________?</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4. AVL tree is ______________?</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5. Red Black Tree is ___________?</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6.Complete tree - _____________?</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7.Heap is _______________?</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LEETCODE 215</a:t>
            </a:r>
            <a:endParaRPr lang="en-US" u="sng">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idx="1"/>
          </p:nvPr>
        </p:nvPicPr>
        <p:blipFill>
          <a:blip r:embed="rId1"/>
          <a:stretch>
            <a:fillRect/>
          </a:stretch>
        </p:blipFill>
        <p:spPr>
          <a:xfrm>
            <a:off x="507365" y="1369695"/>
            <a:ext cx="10921365" cy="522224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HashMap</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A HashMap in Java is a part of the java.util package and is used to store key-value pairs. It is an implementation of the Map interface that provides constant-time performance (O(1)) for basic operations like put, get, and remove, assuming a good hash function is used.</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u="sng">
                <a:latin typeface="Times New Roman" panose="02020603050405020304" pitchFamily="18" charset="0"/>
                <a:cs typeface="Times New Roman" panose="02020603050405020304" pitchFamily="18" charset="0"/>
              </a:rPr>
              <a:t>LEETCODE 621</a:t>
            </a:r>
            <a:br>
              <a:rPr lang="en-US"/>
            </a:br>
            <a:endParaRPr lang="en-US"/>
          </a:p>
        </p:txBody>
      </p:sp>
      <p:sp>
        <p:nvSpPr>
          <p:cNvPr id="5" name="Content Placeholder 4"/>
          <p:cNvSpPr>
            <a:spLocks noGrp="1"/>
          </p:cNvSpPr>
          <p:nvPr>
            <p:ph idx="1"/>
          </p:nvPr>
        </p:nvSpPr>
        <p:spPr/>
        <p:txBody>
          <a:bodyPr/>
          <a:p>
            <a:pPr>
              <a:buFont typeface="Wingdings" panose="05000000000000000000" charset="0"/>
              <a:buChar char="Ø"/>
            </a:pPr>
            <a:r>
              <a:rPr lang="en-US">
                <a:latin typeface="Times New Roman" panose="02020603050405020304" pitchFamily="18" charset="0"/>
                <a:cs typeface="Times New Roman" panose="02020603050405020304" pitchFamily="18" charset="0"/>
              </a:rPr>
              <a:t>Using Hashmap</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Using List</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Using Priority Queue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u="sng">
                <a:latin typeface="Times New Roman" panose="02020603050405020304" pitchFamily="18" charset="0"/>
                <a:cs typeface="Times New Roman" panose="02020603050405020304" pitchFamily="18" charset="0"/>
              </a:rPr>
              <a:t>HASHING:</a:t>
            </a:r>
            <a:br>
              <a:rPr lang="en-US"/>
            </a:br>
            <a:endParaRPr lang="en-US"/>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Hashing is a technique used in data structures that efficiently stores and retrieves data in a way that allows for quick access.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Hashing involves mapping data to a specific index in a hash table (an array of items) using a hash function. It enables fast retrieval of information based on its key.</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The great thing about hashing is, we can achieve all three operations (search, insert and delete) in O(1) time on average.</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925195" y="-165735"/>
            <a:ext cx="10515600" cy="1325563"/>
          </a:xfrm>
        </p:spPr>
        <p:txBody>
          <a:bodyPr/>
          <a:p>
            <a:r>
              <a:rPr lang="en-US" altLang="en-US" u="sng">
                <a:latin typeface="Times New Roman" panose="02020603050405020304" pitchFamily="18" charset="0"/>
                <a:cs typeface="Times New Roman" panose="02020603050405020304" pitchFamily="18" charset="0"/>
                <a:sym typeface="+mn-ea"/>
              </a:rPr>
              <a:t>Hash Table.</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38200" y="1372235"/>
            <a:ext cx="10515600" cy="4805045"/>
          </a:xfrm>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Hashing uses mathematical formulas known as hash functions to do the transformation. This technique determines an index or location for the storage of an item in a data structure called Hash Table.</a:t>
            </a:r>
            <a:endParaRPr lang="en-US" altLang="en-US"/>
          </a:p>
          <a:p>
            <a:endParaRPr lang="en-US" altLang="en-US"/>
          </a:p>
          <a:p>
            <a:endParaRPr lang="en-US" altLang="en-US"/>
          </a:p>
        </p:txBody>
      </p:sp>
      <p:pic>
        <p:nvPicPr>
          <p:cNvPr id="6" name="Picture 5"/>
          <p:cNvPicPr>
            <a:picLocks noChangeAspect="1"/>
          </p:cNvPicPr>
          <p:nvPr/>
        </p:nvPicPr>
        <p:blipFill>
          <a:blip r:embed="rId1"/>
          <a:stretch>
            <a:fillRect/>
          </a:stretch>
        </p:blipFill>
        <p:spPr>
          <a:xfrm>
            <a:off x="1038225" y="2701925"/>
            <a:ext cx="9798050" cy="366331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Content Placeholder 6"/>
          <p:cNvSpPr/>
          <p:nvPr>
            <p:ph idx="1"/>
          </p:nvPr>
        </p:nvSpPr>
        <p:spPr/>
        <p:txBody>
          <a:bodyPr/>
          <a:p>
            <a:endParaRPr lang="en-US"/>
          </a:p>
        </p:txBody>
      </p:sp>
      <p:pic>
        <p:nvPicPr>
          <p:cNvPr id="8" name="Picture 7" descr="Components-of-Hashing"/>
          <p:cNvPicPr>
            <a:picLocks noChangeAspect="1"/>
          </p:cNvPicPr>
          <p:nvPr/>
        </p:nvPicPr>
        <p:blipFill>
          <a:blip r:embed="rId1"/>
          <a:stretch>
            <a:fillRect/>
          </a:stretch>
        </p:blipFill>
        <p:spPr>
          <a:xfrm>
            <a:off x="406400" y="398145"/>
            <a:ext cx="11070590" cy="585025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Purpose of Hashing</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Fast data lookup (e.g., in hash tables or dictionaries)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Data integrity check (e.g., checksums)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Password storage (store hashed version, not plain text)</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Cryptography (e.g., digital signatures)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Graph Data Structure</a:t>
            </a:r>
            <a:endParaRPr lang="en-US" altLang="en-US" u="sng">
              <a:latin typeface="Times New Roman" panose="02020603050405020304" pitchFamily="18" charset="0"/>
              <a:cs typeface="Times New Roman" panose="02020603050405020304" pitchFamily="18" charset="0"/>
              <a:sym typeface="+mn-ea"/>
            </a:endParaRPr>
          </a:p>
        </p:txBody>
      </p:sp>
      <p:sp>
        <p:nvSpPr>
          <p:cNvPr id="5" name="Content Placeholder 4"/>
          <p:cNvSpPr>
            <a:spLocks noGrp="1"/>
          </p:cNvSpPr>
          <p:nvPr>
            <p:ph idx="1"/>
          </p:nvPr>
        </p:nvSpPr>
        <p:spPr/>
        <p:txBody>
          <a:bodyPr/>
          <a:p>
            <a:pPr algn="just">
              <a:buFont typeface="Wingdings" panose="05000000000000000000" charset="0"/>
              <a:buChar char="Ø"/>
            </a:pPr>
            <a:r>
              <a:rPr lang="en-US" altLang="en-US">
                <a:latin typeface="Times New Roman" panose="02020603050405020304" pitchFamily="18" charset="0"/>
                <a:cs typeface="Times New Roman" panose="02020603050405020304" pitchFamily="18" charset="0"/>
              </a:rPr>
              <a:t>Graph Data Structure is a non-linear data structure consisting of vertices and edges. It is useful in fields such as social network analysis, recommendation systems, and computer networks.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4881"/>
            <a:ext cx="10515600" cy="708301"/>
          </a:xfrm>
        </p:spPr>
        <p:txBody>
          <a:bodyPr>
            <a:normAutofit/>
          </a:bodyPr>
          <a:lstStyle/>
          <a:p>
            <a:r>
              <a:rPr lang="en-US" sz="3200" b="1" dirty="0" smtClean="0">
                <a:latin typeface="Times New Roman" panose="02020603050405020304" pitchFamily="18" charset="0"/>
                <a:cs typeface="Times New Roman" panose="02020603050405020304" pitchFamily="18" charset="0"/>
              </a:rPr>
              <a:t>Application of data structures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0930"/>
            <a:ext cx="10515600" cy="5377070"/>
          </a:xfrm>
        </p:spPr>
        <p:txBody>
          <a:bodyPr>
            <a:noAutofit/>
          </a:bodyPr>
          <a:lstStyle/>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Databases: Databases use data structures such as trees, heaps, and hash tables to store and retrieve data efficiently.</a:t>
            </a:r>
            <a:endParaRPr lang="en-US"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Operating systems: Operating systems use data structures such as lists, queues, and stacks to manage tasks, processes, and memory.</a:t>
            </a:r>
            <a:endParaRPr lang="en-US"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Web search engines: Web search engines use data structures such as inverted indexes and tries to index and search the web efficiently.</a:t>
            </a:r>
            <a:endParaRPr lang="en-US"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Computer graphics: Computer graphics use data structures such as binary trees, octrees, and meshes to represent and manipulate 3D objects.</a:t>
            </a:r>
            <a:endParaRPr lang="en-US" dirty="0">
              <a:latin typeface="Times New Roman" panose="02020603050405020304" pitchFamily="18" charset="0"/>
              <a:cs typeface="Times New Roman" panose="02020603050405020304" pitchFamily="18" charset="0"/>
            </a:endParaRPr>
          </a:p>
          <a:p>
            <a:pPr algn="just"/>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u="sng">
                <a:latin typeface="Times New Roman" panose="02020603050405020304" pitchFamily="18" charset="0"/>
                <a:cs typeface="Times New Roman" panose="02020603050405020304" pitchFamily="18" charset="0"/>
              </a:rPr>
              <a:t>TYPES</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atin typeface="Times New Roman" panose="02020603050405020304" pitchFamily="18" charset="0"/>
                <a:cs typeface="Times New Roman" panose="02020603050405020304" pitchFamily="18" charset="0"/>
              </a:rPr>
              <a:t>1.Directed </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2.Undirected</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3.Weighted</a:t>
            </a:r>
            <a:endParaRPr 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atin typeface="Times New Roman" panose="02020603050405020304" pitchFamily="18" charset="0"/>
                <a:cs typeface="Times New Roman" panose="02020603050405020304" pitchFamily="18" charset="0"/>
              </a:rPr>
              <a:t>4.Complete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Representation of Graph Data Structure:</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There are multiple ways to store a graph: The following are the most common representations.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Adjacency Matrix</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Adjacency List</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402590" y="635"/>
            <a:ext cx="11472545" cy="653859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575945" y="257175"/>
            <a:ext cx="10778490" cy="610806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u="sng">
                <a:latin typeface="Times New Roman" panose="02020603050405020304" pitchFamily="18" charset="0"/>
                <a:cs typeface="Times New Roman" panose="02020603050405020304" pitchFamily="18" charset="0"/>
                <a:sym typeface="+mn-ea"/>
              </a:rPr>
              <a:t>Difference between Tree and Graph:</a:t>
            </a:r>
            <a:endParaRPr lang="en-US" u="sng">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p>
            <a:pPr>
              <a:buFont typeface="Wingdings" panose="05000000000000000000" charset="0"/>
              <a:buChar char="Ø"/>
            </a:pPr>
            <a:r>
              <a:rPr lang="en-US" altLang="en-US">
                <a:latin typeface="Times New Roman" panose="02020603050405020304" pitchFamily="18" charset="0"/>
                <a:cs typeface="Times New Roman" panose="02020603050405020304" pitchFamily="18" charset="0"/>
              </a:rPr>
              <a:t>Tree is a restricted type of Graph Data Structure, just with some more rules. Every tree will always be a graph but not all graphs will be trees.</a:t>
            </a:r>
            <a:endParaRPr lang="en-US" altLang="en-US">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3364230" y="2983230"/>
            <a:ext cx="5463540" cy="336042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IN" altLang="en-US" u="sng">
                <a:latin typeface="Times New Roman" panose="02020603050405020304" pitchFamily="18" charset="0"/>
                <a:cs typeface="Times New Roman" panose="02020603050405020304" pitchFamily="18" charset="0"/>
              </a:rPr>
              <a:t>Real time application</a:t>
            </a:r>
            <a:br>
              <a:rPr lang="en-IN" altLang="en-US"/>
            </a:br>
            <a:endParaRPr lang="en-IN" altLang="en-US"/>
          </a:p>
        </p:txBody>
      </p:sp>
      <p:pic>
        <p:nvPicPr>
          <p:cNvPr id="6" name="Content Placeholder 5"/>
          <p:cNvPicPr>
            <a:picLocks noChangeAspect="1"/>
          </p:cNvPicPr>
          <p:nvPr>
            <p:ph idx="1"/>
          </p:nvPr>
        </p:nvPicPr>
        <p:blipFill>
          <a:blip r:embed="rId1"/>
          <a:stretch>
            <a:fillRect/>
          </a:stretch>
        </p:blipFill>
        <p:spPr>
          <a:xfrm>
            <a:off x="1685925" y="1691005"/>
            <a:ext cx="8154035" cy="39903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 of data structures</a:t>
            </a:r>
            <a:endParaRPr lang="en-IN" dirty="0"/>
          </a:p>
        </p:txBody>
      </p:sp>
      <p:sp>
        <p:nvSpPr>
          <p:cNvPr id="3" name="Content Placeholder 2"/>
          <p:cNvSpPr>
            <a:spLocks noGrp="1"/>
          </p:cNvSpPr>
          <p:nvPr>
            <p:ph idx="1"/>
          </p:nvPr>
        </p:nvSpPr>
        <p:spPr/>
        <p:txBody>
          <a:bodyPr>
            <a:normAutofit lnSpcReduction="10000"/>
          </a:bodyPr>
          <a:lstStyle/>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Computer networks: </a:t>
            </a:r>
            <a:endParaRPr lang="en-US"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.Video games: </a:t>
            </a:r>
            <a:endParaRPr lang="en-US"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Financial systems: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95" y="255795"/>
            <a:ext cx="10515600" cy="1325563"/>
          </a:xfrm>
        </p:spPr>
        <p:txBody>
          <a:bodyPr/>
          <a:lstStyle/>
          <a:p>
            <a:r>
              <a:rPr lang="en-US" b="1" dirty="0" smtClean="0">
                <a:latin typeface="Times New Roman" panose="02020603050405020304" pitchFamily="18" charset="0"/>
                <a:cs typeface="Times New Roman" panose="02020603050405020304" pitchFamily="18" charset="0"/>
              </a:rPr>
              <a:t>Linked </a:t>
            </a:r>
            <a:r>
              <a:rPr lang="en-US" b="1" dirty="0">
                <a:latin typeface="Times New Roman" panose="02020603050405020304" pitchFamily="18" charset="0"/>
                <a:cs typeface="Times New Roman" panose="02020603050405020304" pitchFamily="18" charset="0"/>
              </a:rPr>
              <a:t>List Data Structure</a:t>
            </a:r>
            <a:br>
              <a:rPr lang="en-US" b="1" dirty="0"/>
            </a:br>
            <a:endParaRPr lang="en-IN" dirty="0"/>
          </a:p>
        </p:txBody>
      </p:sp>
      <p:sp>
        <p:nvSpPr>
          <p:cNvPr id="3" name="Content Placeholder 2"/>
          <p:cNvSpPr>
            <a:spLocks noGrp="1"/>
          </p:cNvSpPr>
          <p:nvPr>
            <p:ph idx="1"/>
          </p:nvPr>
        </p:nvSpPr>
        <p:spPr>
          <a:xfrm>
            <a:off x="798443" y="1773237"/>
            <a:ext cx="10515600" cy="4351338"/>
          </a:xfrm>
        </p:spPr>
        <p:txBody>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linked list data structure, data elements are connected through a series of nodes. And, each node contains the data items and address to the next node</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IN" dirty="0"/>
          </a:p>
        </p:txBody>
      </p:sp>
      <p:pic>
        <p:nvPicPr>
          <p:cNvPr id="2054" name="Picture 6" descr="A linked li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000" y="2873650"/>
            <a:ext cx="12268200" cy="2343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12693</Words>
  <Application>WPS Slides</Application>
  <PresentationFormat>Widescreen</PresentationFormat>
  <Paragraphs>407</Paragraphs>
  <Slides>75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75</vt:i4>
      </vt:variant>
    </vt:vector>
  </HeadingPairs>
  <TitlesOfParts>
    <vt:vector size="86" baseType="lpstr">
      <vt:lpstr>Arial</vt:lpstr>
      <vt:lpstr>SimSun</vt:lpstr>
      <vt:lpstr>Wingdings</vt:lpstr>
      <vt:lpstr>Times New Roman</vt:lpstr>
      <vt:lpstr>Wingdings</vt:lpstr>
      <vt:lpstr>Calibri</vt:lpstr>
      <vt:lpstr>Calibri Light</vt:lpstr>
      <vt:lpstr>Microsoft YaHei</vt:lpstr>
      <vt:lpstr>Arial Unicode MS</vt:lpstr>
      <vt:lpstr>Cooper Black</vt:lpstr>
      <vt:lpstr>Office Theme</vt:lpstr>
      <vt:lpstr>PowerPoint 演示文稿</vt:lpstr>
      <vt:lpstr>What are Data Structures? </vt:lpstr>
      <vt:lpstr>ARRAY</vt:lpstr>
      <vt:lpstr>Types of Data Structure </vt:lpstr>
      <vt:lpstr>Linear data structures </vt:lpstr>
      <vt:lpstr>DIFFERENCE B/W      LINEAR – NON LINEAR</vt:lpstr>
      <vt:lpstr>Application of data structures</vt:lpstr>
      <vt:lpstr>Application of data structures</vt:lpstr>
      <vt:lpstr>Linked List Data Structure </vt:lpstr>
      <vt:lpstr>PowerPoint 演示文稿</vt:lpstr>
      <vt:lpstr>PowerPoint 演示文稿</vt:lpstr>
      <vt:lpstr>.</vt:lpstr>
      <vt:lpstr>Advantages of Linked Lists</vt:lpstr>
      <vt:lpstr>Disadvantages of Linked Lists</vt:lpstr>
      <vt:lpstr>PowerPoint 演示文稿</vt:lpstr>
      <vt:lpstr>Singly linked lists. </vt:lpstr>
      <vt:lpstr>. </vt:lpstr>
      <vt:lpstr>.</vt:lpstr>
      <vt:lpstr>.</vt:lpstr>
      <vt:lpstr>Application of Linked List</vt:lpstr>
      <vt:lpstr>STACK</vt:lpstr>
      <vt:lpstr>PowerPoint 演示文稿</vt:lpstr>
      <vt:lpstr>QUEUE</vt:lpstr>
      <vt:lpstr>PowerPoint 演示文稿</vt:lpstr>
      <vt:lpstr>INTERFACE</vt:lpstr>
      <vt:lpstr>Comparator Interface</vt:lpstr>
      <vt:lpstr>Collection Interface</vt:lpstr>
      <vt:lpstr>. Iterator Interface</vt:lpstr>
      <vt:lpstr>TREE-Non Linear datastructure</vt:lpstr>
      <vt:lpstr>PowerPoint 演示文稿</vt:lpstr>
      <vt:lpstr>Properties of Tree Data Structure:</vt:lpstr>
      <vt:lpstr>PowerPoint 演示文稿</vt:lpstr>
      <vt:lpstr>PowerPoint 演示文稿</vt:lpstr>
      <vt:lpstr>Classification of trees based on Node values</vt:lpstr>
      <vt:lpstr>PowerPoint 演示文稿</vt:lpstr>
      <vt:lpstr>An AVL Tree</vt:lpstr>
      <vt:lpstr>Why?</vt:lpstr>
      <vt:lpstr>Balance Factor Calculation</vt:lpstr>
      <vt:lpstr>example</vt:lpstr>
      <vt:lpstr>Single Rotations- Right Rotation </vt:lpstr>
      <vt:lpstr>Single Rotations-Left Rotation</vt:lpstr>
      <vt:lpstr>Double Rotations- Left-Right Rotation (LR Rotation)</vt:lpstr>
      <vt:lpstr>Double Rotations-Right-Left Rotation (RL Rotation)</vt:lpstr>
      <vt:lpstr>Any difference in traversal bw BST &amp; AVL???</vt:lpstr>
      <vt:lpstr>PowerPoint 演示文稿</vt:lpstr>
      <vt:lpstr>PowerPoint 演示文稿</vt:lpstr>
      <vt:lpstr>                        IT DIFFERES</vt:lpstr>
      <vt:lpstr>ADVANTAGES &amp; REAL TIME EXAMPLES</vt:lpstr>
      <vt:lpstr>Database Indexing (e.g., MySQL, PostgreSQL)</vt:lpstr>
      <vt:lpstr>Red Black Tree:</vt:lpstr>
      <vt:lpstr>Red-Black Tree</vt:lpstr>
      <vt:lpstr>A Red-Black Tree have the following properties:</vt:lpstr>
      <vt:lpstr>PowerPoint 演示文稿</vt:lpstr>
      <vt:lpstr>AVL vs RED BLACK</vt:lpstr>
      <vt:lpstr>PowerPoint 演示文稿</vt:lpstr>
      <vt:lpstr>PowerPoint 演示文稿</vt:lpstr>
      <vt:lpstr>Insertion</vt:lpstr>
      <vt:lpstr>What is a Heap?</vt:lpstr>
      <vt:lpstr>Properties of a Complete Binary Tree</vt:lpstr>
      <vt:lpstr>PowerPoint 演示文稿</vt:lpstr>
      <vt:lpstr>PowerPoint 演示文稿</vt:lpstr>
      <vt:lpstr>LEETCODE 215</vt:lpstr>
      <vt:lpstr>HashMap</vt:lpstr>
      <vt:lpstr>LEETCODE 621 </vt:lpstr>
      <vt:lpstr>HASHING: </vt:lpstr>
      <vt:lpstr>Hash Table.</vt:lpstr>
      <vt:lpstr>PowerPoint 演示文稿</vt:lpstr>
      <vt:lpstr>Purpose of Hashing</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suresh kumar</dc:creator>
  <cp:lastModifiedBy>WPS_1716787134</cp:lastModifiedBy>
  <cp:revision>79</cp:revision>
  <dcterms:created xsi:type="dcterms:W3CDTF">2023-02-26T05:49:00Z</dcterms:created>
  <dcterms:modified xsi:type="dcterms:W3CDTF">2025-04-07T16:18:31Z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7A6E807B51594D2884FDF948FD60076F_12</vt:lpwstr>
  </property>
  <property fmtid="{D5CDD505-2E9C-101B-9397-08002B2CF9AE}" pid="3" name="KSOProductBuildVer">
    <vt:lpwstr>1033-12.2.0.20782</vt:lpwstr>
  </property>
</Properties>
</file>