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sldIdLst>
    <p:sldId id="262" r:id="rId2"/>
    <p:sldId id="257" r:id="rId3"/>
    <p:sldId id="267" r:id="rId4"/>
    <p:sldId id="269" r:id="rId5"/>
    <p:sldId id="258" r:id="rId6"/>
    <p:sldId id="270" r:id="rId7"/>
    <p:sldId id="273" r:id="rId8"/>
    <p:sldId id="263" r:id="rId9"/>
    <p:sldId id="259" r:id="rId10"/>
    <p:sldId id="271" r:id="rId11"/>
    <p:sldId id="272" r:id="rId12"/>
    <p:sldId id="260" r:id="rId13"/>
    <p:sldId id="275" r:id="rId14"/>
    <p:sldId id="266" r:id="rId15"/>
    <p:sldId id="274" r:id="rId16"/>
    <p:sldId id="261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4BE29-2ACA-27B7-50E3-203BBB488ACA}" v="548" dt="2021-12-13T00:33:14.526"/>
    <p1510:client id="{38687B13-92CB-4AA5-BCA2-943B85216E74}" v="71" dt="2021-12-12T07:55:21.511"/>
    <p1510:client id="{669EA86F-D141-32E3-03C7-57237E70DDDF}" v="5" dt="2021-12-13T00:03:05.215"/>
    <p1510:client id="{EF4BCB76-A838-3C2B-A851-CF75AEEEA36E}" v="1" dt="2021-12-12T22:54:53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Trang Thi Thu" userId="S::ttn190017@utdallas.edu::2324ecd3-8e46-44ba-bb1e-c278bce0d46f" providerId="AD" clId="Web-{2D14BE29-2ACA-27B7-50E3-203BBB488ACA}"/>
    <pc:docChg chg="modSld">
      <pc:chgData name="Nguyen, Trang Thi Thu" userId="S::ttn190017@utdallas.edu::2324ecd3-8e46-44ba-bb1e-c278bce0d46f" providerId="AD" clId="Web-{2D14BE29-2ACA-27B7-50E3-203BBB488ACA}" dt="2021-12-13T00:33:13.370" v="271" actId="20577"/>
      <pc:docMkLst>
        <pc:docMk/>
      </pc:docMkLst>
      <pc:sldChg chg="modSp">
        <pc:chgData name="Nguyen, Trang Thi Thu" userId="S::ttn190017@utdallas.edu::2324ecd3-8e46-44ba-bb1e-c278bce0d46f" providerId="AD" clId="Web-{2D14BE29-2ACA-27B7-50E3-203BBB488ACA}" dt="2021-12-13T00:33:13.370" v="271" actId="20577"/>
        <pc:sldMkLst>
          <pc:docMk/>
          <pc:sldMk cId="1992120253" sldId="266"/>
        </pc:sldMkLst>
        <pc:spChg chg="mod">
          <ac:chgData name="Nguyen, Trang Thi Thu" userId="S::ttn190017@utdallas.edu::2324ecd3-8e46-44ba-bb1e-c278bce0d46f" providerId="AD" clId="Web-{2D14BE29-2ACA-27B7-50E3-203BBB488ACA}" dt="2021-12-13T00:33:13.370" v="271" actId="20577"/>
          <ac:spMkLst>
            <pc:docMk/>
            <pc:sldMk cId="1992120253" sldId="266"/>
            <ac:spMk id="3" creationId="{9C962180-178A-41BC-A8A4-08B400D65FC4}"/>
          </ac:spMkLst>
        </pc:spChg>
      </pc:sldChg>
      <pc:sldChg chg="modSp">
        <pc:chgData name="Nguyen, Trang Thi Thu" userId="S::ttn190017@utdallas.edu::2324ecd3-8e46-44ba-bb1e-c278bce0d46f" providerId="AD" clId="Web-{2D14BE29-2ACA-27B7-50E3-203BBB488ACA}" dt="2021-12-13T00:31:50.241" v="270" actId="20577"/>
        <pc:sldMkLst>
          <pc:docMk/>
          <pc:sldMk cId="3311949071" sldId="274"/>
        </pc:sldMkLst>
        <pc:spChg chg="mod">
          <ac:chgData name="Nguyen, Trang Thi Thu" userId="S::ttn190017@utdallas.edu::2324ecd3-8e46-44ba-bb1e-c278bce0d46f" providerId="AD" clId="Web-{2D14BE29-2ACA-27B7-50E3-203BBB488ACA}" dt="2021-12-13T00:31:50.241" v="270" actId="20577"/>
          <ac:spMkLst>
            <pc:docMk/>
            <pc:sldMk cId="3311949071" sldId="274"/>
            <ac:spMk id="6" creationId="{B6B1CF5F-E37E-437F-80A7-53ED9E7FAC02}"/>
          </ac:spMkLst>
        </pc:spChg>
      </pc:sldChg>
    </pc:docChg>
  </pc:docChgLst>
  <pc:docChgLst>
    <pc:chgData name="Kumar, Vikash" userId="c8aae3c1-6740-4d11-9b3d-454891beb779" providerId="ADAL" clId="{4DEEF53C-C633-45D4-BD9B-0D39180CB484}"/>
    <pc:docChg chg="custSel modSld">
      <pc:chgData name="Kumar, Vikash" userId="c8aae3c1-6740-4d11-9b3d-454891beb779" providerId="ADAL" clId="{4DEEF53C-C633-45D4-BD9B-0D39180CB484}" dt="2021-12-13T00:01:39.479" v="64" actId="313"/>
      <pc:docMkLst>
        <pc:docMk/>
      </pc:docMkLst>
      <pc:sldChg chg="modSp mod">
        <pc:chgData name="Kumar, Vikash" userId="c8aae3c1-6740-4d11-9b3d-454891beb779" providerId="ADAL" clId="{4DEEF53C-C633-45D4-BD9B-0D39180CB484}" dt="2021-12-13T00:01:39.479" v="64" actId="313"/>
        <pc:sldMkLst>
          <pc:docMk/>
          <pc:sldMk cId="3311949071" sldId="274"/>
        </pc:sldMkLst>
        <pc:spChg chg="mod">
          <ac:chgData name="Kumar, Vikash" userId="c8aae3c1-6740-4d11-9b3d-454891beb779" providerId="ADAL" clId="{4DEEF53C-C633-45D4-BD9B-0D39180CB484}" dt="2021-12-13T00:01:39.479" v="64" actId="313"/>
          <ac:spMkLst>
            <pc:docMk/>
            <pc:sldMk cId="3311949071" sldId="274"/>
            <ac:spMk id="6" creationId="{B6B1CF5F-E37E-437F-80A7-53ED9E7FAC02}"/>
          </ac:spMkLst>
        </pc:spChg>
      </pc:sldChg>
    </pc:docChg>
  </pc:docChgLst>
  <pc:docChgLst>
    <pc:chgData name="Babar, Sameeullah" userId="S::sxb140930@utdallas.edu::12c10f11-cec5-4862-b0e1-9238a6e9c6e6" providerId="AD" clId="Web-{669EA86F-D141-32E3-03C7-57237E70DDDF}"/>
    <pc:docChg chg="modSld">
      <pc:chgData name="Babar, Sameeullah" userId="S::sxb140930@utdallas.edu::12c10f11-cec5-4862-b0e1-9238a6e9c6e6" providerId="AD" clId="Web-{669EA86F-D141-32E3-03C7-57237E70DDDF}" dt="2021-12-13T00:03:05.215" v="1"/>
      <pc:docMkLst>
        <pc:docMk/>
      </pc:docMkLst>
      <pc:sldChg chg="delSp modSp">
        <pc:chgData name="Babar, Sameeullah" userId="S::sxb140930@utdallas.edu::12c10f11-cec5-4862-b0e1-9238a6e9c6e6" providerId="AD" clId="Web-{669EA86F-D141-32E3-03C7-57237E70DDDF}" dt="2021-12-13T00:03:05.215" v="1"/>
        <pc:sldMkLst>
          <pc:docMk/>
          <pc:sldMk cId="1194774000" sldId="269"/>
        </pc:sldMkLst>
        <pc:spChg chg="del mod">
          <ac:chgData name="Babar, Sameeullah" userId="S::sxb140930@utdallas.edu::12c10f11-cec5-4862-b0e1-9238a6e9c6e6" providerId="AD" clId="Web-{669EA86F-D141-32E3-03C7-57237E70DDDF}" dt="2021-12-13T00:03:05.215" v="1"/>
          <ac:spMkLst>
            <pc:docMk/>
            <pc:sldMk cId="1194774000" sldId="269"/>
            <ac:spMk id="3" creationId="{A2D88212-F575-45D8-BF5C-8AB711FD2B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B8CB-AA5A-464D-B854-B030915900D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CD0B-5D79-49E0-955B-2AAE6754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1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B8CB-AA5A-464D-B854-B030915900D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CD0B-5D79-49E0-955B-2AAE6754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4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B8CB-AA5A-464D-B854-B030915900D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CD0B-5D79-49E0-955B-2AAE6754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61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B8CB-AA5A-464D-B854-B030915900D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CD0B-5D79-49E0-955B-2AAE6754377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0573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B8CB-AA5A-464D-B854-B030915900D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CD0B-5D79-49E0-955B-2AAE6754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95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B8CB-AA5A-464D-B854-B030915900D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CD0B-5D79-49E0-955B-2AAE6754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1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B8CB-AA5A-464D-B854-B030915900D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CD0B-5D79-49E0-955B-2AAE6754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B8CB-AA5A-464D-B854-B030915900D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CD0B-5D79-49E0-955B-2AAE6754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12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B8CB-AA5A-464D-B854-B030915900D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CD0B-5D79-49E0-955B-2AAE6754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95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B8CB-AA5A-464D-B854-B030915900D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57ACD0B-5D79-49E0-955B-2AAE6754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6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B8CB-AA5A-464D-B854-B030915900D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CD0B-5D79-49E0-955B-2AAE6754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B8CB-AA5A-464D-B854-B030915900D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CD0B-5D79-49E0-955B-2AAE6754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5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B8CB-AA5A-464D-B854-B030915900D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CD0B-5D79-49E0-955B-2AAE6754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6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B8CB-AA5A-464D-B854-B030915900D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CD0B-5D79-49E0-955B-2AAE6754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B8CB-AA5A-464D-B854-B030915900D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CD0B-5D79-49E0-955B-2AAE6754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4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B8CB-AA5A-464D-B854-B030915900D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CD0B-5D79-49E0-955B-2AAE6754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B8CB-AA5A-464D-B854-B030915900D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CD0B-5D79-49E0-955B-2AAE6754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6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B8CB-AA5A-464D-B854-B030915900D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CD0B-5D79-49E0-955B-2AAE6754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4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6DDB8CB-AA5A-464D-B854-B030915900D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ACD0B-5D79-49E0-955B-2AAE6754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  <p:sldLayoutId id="214748385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utboundengine.com/blog/customer-retention-marketing-vs-customer-acquisition-marketing/" TargetMode="External"/><Relationship Id="rId2" Type="http://schemas.openxmlformats.org/officeDocument/2006/relationships/hyperlink" Target="https://www.smartlook.com/blog/customer-churn-retention/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getfeedback.com/resources/cx/40-stats-churn-customer-satisfaction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red figur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0718D76C-5B22-4632-9E63-2C383F7D0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33475"/>
            <a:ext cx="9753600" cy="4591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DE512-AB58-4465-B581-DFE4D506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7790"/>
            <a:ext cx="10515600" cy="1325563"/>
          </a:xfrm>
        </p:spPr>
        <p:txBody>
          <a:bodyPr/>
          <a:lstStyle/>
          <a:p>
            <a:pPr algn="ctr"/>
            <a:r>
              <a:rPr lang="en-IN" sz="4400" b="1">
                <a:solidFill>
                  <a:srgbClr val="FF0000"/>
                </a:solidFill>
              </a:rPr>
              <a:t> Telecom Churn Analysis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958A-4F3C-41B7-863B-C16CCA6C0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371475"/>
            <a:ext cx="1114425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IN" sz="38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IN">
                <a:solidFill>
                  <a:srgbClr val="FF0000"/>
                </a:solidFill>
              </a:rPr>
              <a:t>BUAN 6337- Predictive Analysis using SAS – F21</a:t>
            </a:r>
            <a:br>
              <a:rPr lang="en-IN" sz="3800">
                <a:solidFill>
                  <a:srgbClr val="FF0000"/>
                </a:solidFill>
              </a:rPr>
            </a:br>
            <a:endParaRPr lang="en-IN" sz="380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IN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IN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IN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IN">
                <a:solidFill>
                  <a:srgbClr val="FF0000"/>
                </a:solidFill>
              </a:rPr>
              <a:t>                       </a:t>
            </a:r>
          </a:p>
          <a:p>
            <a:pPr marL="0" indent="0" algn="ctr">
              <a:buNone/>
            </a:pPr>
            <a:r>
              <a:rPr lang="en-IN" sz="2800" b="1">
                <a:solidFill>
                  <a:srgbClr val="FF0000"/>
                </a:solidFill>
              </a:rPr>
              <a:t>                                                                                               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1DCE5077-7B04-4664-BE1E-AEE3D9B2C301}"/>
              </a:ext>
            </a:extLst>
          </p:cNvPr>
          <p:cNvSpPr/>
          <p:nvPr/>
        </p:nvSpPr>
        <p:spPr>
          <a:xfrm>
            <a:off x="8381999" y="4998720"/>
            <a:ext cx="3646807" cy="1657121"/>
          </a:xfrm>
          <a:prstGeom prst="flowChartAlternate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45E542D1-6D69-4A6A-9E9C-FD3D35526938}"/>
              </a:ext>
            </a:extLst>
          </p:cNvPr>
          <p:cNvSpPr/>
          <p:nvPr/>
        </p:nvSpPr>
        <p:spPr>
          <a:xfrm>
            <a:off x="66039" y="5098098"/>
            <a:ext cx="3743961" cy="1557743"/>
          </a:xfrm>
          <a:prstGeom prst="flowChartAlternate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6E3D5-A1E0-4689-840E-8D1085A019CB}"/>
              </a:ext>
            </a:extLst>
          </p:cNvPr>
          <p:cNvSpPr txBox="1"/>
          <p:nvPr/>
        </p:nvSpPr>
        <p:spPr>
          <a:xfrm>
            <a:off x="163193" y="5061486"/>
            <a:ext cx="3717783" cy="16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Date</a:t>
            </a:r>
            <a:r>
              <a:rPr lang="en-IN" sz="2000"/>
              <a:t>: 12/13/2021</a:t>
            </a:r>
          </a:p>
          <a:p>
            <a:endParaRPr lang="en-IN" sz="2000"/>
          </a:p>
          <a:p>
            <a:r>
              <a:rPr lang="en-US" sz="2000" i="1"/>
              <a:t>Dr. Shervin Tehrani</a:t>
            </a:r>
          </a:p>
          <a:p>
            <a:r>
              <a:rPr lang="en-US" sz="2000"/>
              <a:t>JSOM, The University of Texas at Dallas</a:t>
            </a:r>
            <a:endParaRPr lang="en-IN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0BAC3-D147-4DEB-A724-B61D403990F6}"/>
              </a:ext>
            </a:extLst>
          </p:cNvPr>
          <p:cNvSpPr txBox="1"/>
          <p:nvPr/>
        </p:nvSpPr>
        <p:spPr>
          <a:xfrm>
            <a:off x="8570596" y="5024625"/>
            <a:ext cx="39469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Team</a:t>
            </a:r>
            <a:r>
              <a:rPr lang="en-IN" sz="2000" b="1"/>
              <a:t>:   </a:t>
            </a:r>
            <a:r>
              <a:rPr lang="en-IN" sz="2000"/>
              <a:t>Vikash Kumar</a:t>
            </a:r>
          </a:p>
          <a:p>
            <a:r>
              <a:rPr lang="en-IN" sz="2000"/>
              <a:t>            Nguyen Trang </a:t>
            </a:r>
            <a:r>
              <a:rPr lang="en-IN" sz="2000" err="1"/>
              <a:t>Thi</a:t>
            </a:r>
            <a:r>
              <a:rPr lang="en-IN" sz="2000"/>
              <a:t> Thu</a:t>
            </a:r>
          </a:p>
          <a:p>
            <a:r>
              <a:rPr lang="en-IN" sz="2000"/>
              <a:t>            </a:t>
            </a:r>
            <a:r>
              <a:rPr lang="en-IN" sz="2000" err="1"/>
              <a:t>Sameeullah</a:t>
            </a:r>
            <a:r>
              <a:rPr lang="en-IN" sz="2000"/>
              <a:t> Babar</a:t>
            </a:r>
          </a:p>
          <a:p>
            <a:r>
              <a:rPr lang="en-IN" sz="2000"/>
              <a:t>            Sachin Bangaraswamy</a:t>
            </a:r>
          </a:p>
          <a:p>
            <a:r>
              <a:rPr lang="en-IN" sz="2000"/>
              <a:t>            Frederick Tatum Henson</a:t>
            </a:r>
          </a:p>
        </p:txBody>
      </p:sp>
    </p:spTree>
    <p:extLst>
      <p:ext uri="{BB962C8B-B14F-4D97-AF65-F5344CB8AC3E}">
        <p14:creationId xmlns:p14="http://schemas.microsoft.com/office/powerpoint/2010/main" val="423884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291972-E315-4BF0-86F4-ED4D33F263A8}"/>
              </a:ext>
            </a:extLst>
          </p:cNvPr>
          <p:cNvSpPr txBox="1">
            <a:spLocks/>
          </p:cNvSpPr>
          <p:nvPr/>
        </p:nvSpPr>
        <p:spPr>
          <a:xfrm>
            <a:off x="838200" y="-2165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>
                <a:solidFill>
                  <a:srgbClr val="FF0000"/>
                </a:solidFill>
              </a:rPr>
              <a:t>Performance metrics..</a:t>
            </a:r>
            <a:endParaRPr lang="en-US" sz="3600">
              <a:solidFill>
                <a:srgbClr val="FF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6EF7E1-43AB-4EE7-933B-6040140CD888}"/>
              </a:ext>
            </a:extLst>
          </p:cNvPr>
          <p:cNvCxnSpPr/>
          <p:nvPr/>
        </p:nvCxnSpPr>
        <p:spPr>
          <a:xfrm>
            <a:off x="885825" y="859790"/>
            <a:ext cx="9686925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E28414-1C21-453F-8093-5B7EFF10A13D}"/>
              </a:ext>
            </a:extLst>
          </p:cNvPr>
          <p:cNvSpPr txBox="1"/>
          <p:nvPr/>
        </p:nvSpPr>
        <p:spPr>
          <a:xfrm flipH="1">
            <a:off x="462404" y="1042949"/>
            <a:ext cx="42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KNN Classifier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E681C7-34A3-4428-A10C-5B4791CCBCAC}"/>
              </a:ext>
            </a:extLst>
          </p:cNvPr>
          <p:cNvCxnSpPr>
            <a:cxnSpLocks/>
          </p:cNvCxnSpPr>
          <p:nvPr/>
        </p:nvCxnSpPr>
        <p:spPr>
          <a:xfrm flipV="1">
            <a:off x="6096000" y="1188720"/>
            <a:ext cx="0" cy="531368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7777B0-7371-43A2-BD72-0ACD999EB098}"/>
              </a:ext>
            </a:extLst>
          </p:cNvPr>
          <p:cNvSpPr txBox="1"/>
          <p:nvPr/>
        </p:nvSpPr>
        <p:spPr>
          <a:xfrm flipH="1">
            <a:off x="6238240" y="1042949"/>
            <a:ext cx="42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Logistic Regression</a:t>
            </a:r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5B1AA7-56DB-40AA-820E-2BB5FDD35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5661"/>
            <a:ext cx="3017520" cy="21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E5FD0BF-1F0B-4A42-B21E-10BD78785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361" y="1412281"/>
            <a:ext cx="3017520" cy="21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1B18101-3643-4CA0-8D83-D03AE0A28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6175"/>
            <a:ext cx="58007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BA100CC-2F96-4069-BDF7-79FFC2A95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405" y="1421137"/>
            <a:ext cx="3017520" cy="21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DA8F60E-45BA-4707-8902-41072067E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90" y="1421137"/>
            <a:ext cx="3017520" cy="21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31CD739-6372-4F5B-8FFB-B73A2A912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686175"/>
            <a:ext cx="58578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57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8782C4-AB87-40F2-8648-8C2DD72A7AC8}"/>
              </a:ext>
            </a:extLst>
          </p:cNvPr>
          <p:cNvSpPr txBox="1">
            <a:spLocks/>
          </p:cNvSpPr>
          <p:nvPr/>
        </p:nvSpPr>
        <p:spPr>
          <a:xfrm>
            <a:off x="838200" y="-2165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>
                <a:solidFill>
                  <a:srgbClr val="FF0000"/>
                </a:solidFill>
              </a:rPr>
              <a:t>..</a:t>
            </a:r>
            <a:r>
              <a:rPr lang="en-IN" sz="3600" err="1">
                <a:solidFill>
                  <a:srgbClr val="FF0000"/>
                </a:solidFill>
              </a:rPr>
              <a:t>contd</a:t>
            </a:r>
            <a:endParaRPr lang="en-US" sz="3600">
              <a:solidFill>
                <a:srgbClr val="FF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5EB19C-6346-413A-BD6C-B2F9A1D7EA15}"/>
              </a:ext>
            </a:extLst>
          </p:cNvPr>
          <p:cNvCxnSpPr/>
          <p:nvPr/>
        </p:nvCxnSpPr>
        <p:spPr>
          <a:xfrm>
            <a:off x="885825" y="859790"/>
            <a:ext cx="9686925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5468F1-D66A-4D11-A02D-438D6C55AAFB}"/>
              </a:ext>
            </a:extLst>
          </p:cNvPr>
          <p:cNvCxnSpPr>
            <a:cxnSpLocks/>
          </p:cNvCxnSpPr>
          <p:nvPr/>
        </p:nvCxnSpPr>
        <p:spPr>
          <a:xfrm flipV="1">
            <a:off x="6096000" y="1188720"/>
            <a:ext cx="0" cy="531368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E5A6CA-4189-46CE-8343-D45D4E304B18}"/>
              </a:ext>
            </a:extLst>
          </p:cNvPr>
          <p:cNvSpPr txBox="1"/>
          <p:nvPr/>
        </p:nvSpPr>
        <p:spPr>
          <a:xfrm flipH="1">
            <a:off x="462404" y="1004054"/>
            <a:ext cx="42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Decision Tree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F9ACC-8951-4DA1-AC1A-D959294A5FFA}"/>
              </a:ext>
            </a:extLst>
          </p:cNvPr>
          <p:cNvSpPr txBox="1"/>
          <p:nvPr/>
        </p:nvSpPr>
        <p:spPr>
          <a:xfrm flipH="1">
            <a:off x="6238240" y="1004054"/>
            <a:ext cx="42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Random Forest</a:t>
            </a:r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C14443-0267-4C3A-8344-8D95237EA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3386"/>
            <a:ext cx="3017520" cy="21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B3DF486-7CFB-4EF1-8F84-B99591214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1373386"/>
            <a:ext cx="3017520" cy="21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92B6490-BB9F-4F1C-B08A-56431B421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3717"/>
            <a:ext cx="58578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B06ACDE-5EF9-4476-877E-4792A89D9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203" y="1373386"/>
            <a:ext cx="3017520" cy="21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2AFA9CF-0C1A-4647-8433-69E99B4C0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480" y="1370928"/>
            <a:ext cx="3017520" cy="21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531DE254-3D11-4145-892D-B16246F2C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6" y="3686175"/>
            <a:ext cx="58578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76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814D-0666-4CD8-9BF9-3A20CAFFB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/>
          <a:lstStyle/>
          <a:p>
            <a:r>
              <a:rPr lang="en-IN" cap="none">
                <a:solidFill>
                  <a:srgbClr val="FF0000"/>
                </a:solidFill>
              </a:rPr>
              <a:t>Model Comparison</a:t>
            </a:r>
            <a:endParaRPr lang="en-US" cap="none">
              <a:solidFill>
                <a:srgbClr val="FF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042EF7-1FE7-4045-9B5A-B67C7CB0E11E}"/>
              </a:ext>
            </a:extLst>
          </p:cNvPr>
          <p:cNvCxnSpPr/>
          <p:nvPr/>
        </p:nvCxnSpPr>
        <p:spPr>
          <a:xfrm>
            <a:off x="885825" y="1266825"/>
            <a:ext cx="9686925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CBB6F3-5855-486C-B11C-0816275E0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513517"/>
              </p:ext>
            </p:extLst>
          </p:nvPr>
        </p:nvGraphicFramePr>
        <p:xfrm>
          <a:off x="885825" y="1566863"/>
          <a:ext cx="9686925" cy="4024312"/>
        </p:xfrm>
        <a:graphic>
          <a:graphicData uri="http://schemas.openxmlformats.org/drawingml/2006/table">
            <a:tbl>
              <a:tblPr/>
              <a:tblGrid>
                <a:gridCol w="1937385">
                  <a:extLst>
                    <a:ext uri="{9D8B030D-6E8A-4147-A177-3AD203B41FA5}">
                      <a16:colId xmlns:a16="http://schemas.microsoft.com/office/drawing/2014/main" val="3546781032"/>
                    </a:ext>
                  </a:extLst>
                </a:gridCol>
                <a:gridCol w="1937385">
                  <a:extLst>
                    <a:ext uri="{9D8B030D-6E8A-4147-A177-3AD203B41FA5}">
                      <a16:colId xmlns:a16="http://schemas.microsoft.com/office/drawing/2014/main" val="412586884"/>
                    </a:ext>
                  </a:extLst>
                </a:gridCol>
                <a:gridCol w="1937385">
                  <a:extLst>
                    <a:ext uri="{9D8B030D-6E8A-4147-A177-3AD203B41FA5}">
                      <a16:colId xmlns:a16="http://schemas.microsoft.com/office/drawing/2014/main" val="2124994973"/>
                    </a:ext>
                  </a:extLst>
                </a:gridCol>
                <a:gridCol w="1937385">
                  <a:extLst>
                    <a:ext uri="{9D8B030D-6E8A-4147-A177-3AD203B41FA5}">
                      <a16:colId xmlns:a16="http://schemas.microsoft.com/office/drawing/2014/main" val="604886499"/>
                    </a:ext>
                  </a:extLst>
                </a:gridCol>
                <a:gridCol w="1937385">
                  <a:extLst>
                    <a:ext uri="{9D8B030D-6E8A-4147-A177-3AD203B41FA5}">
                      <a16:colId xmlns:a16="http://schemas.microsoft.com/office/drawing/2014/main" val="2090442266"/>
                    </a:ext>
                  </a:extLst>
                </a:gridCol>
              </a:tblGrid>
              <a:tr h="503039">
                <a:tc>
                  <a:txBody>
                    <a:bodyPr/>
                    <a:lstStyle/>
                    <a:p>
                      <a:pPr algn="ctr" rtl="0" fontAlgn="b"/>
                      <a:endParaRPr lang="en-US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KNN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32019"/>
                  </a:ext>
                </a:extLst>
              </a:tr>
              <a:tr h="503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 (Train)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0.998184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0.781598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0.788015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0.799153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232455"/>
                  </a:ext>
                </a:extLst>
              </a:tr>
              <a:tr h="503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 (Test)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0.687278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0.74769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0.744136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0.769723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1125"/>
                  </a:ext>
                </a:extLst>
              </a:tr>
              <a:tr h="503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 (Test)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0.426667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0.517117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0.512821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0.546642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774062"/>
                  </a:ext>
                </a:extLst>
              </a:tr>
              <a:tr h="503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 (Test)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0.513369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0.76738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0.748663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0.783422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593463"/>
                  </a:ext>
                </a:extLst>
              </a:tr>
              <a:tr h="503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ROC AUC Score (Test)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0.631805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0.835294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0.814486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0.838055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859041"/>
                  </a:ext>
                </a:extLst>
              </a:tr>
              <a:tr h="503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 Score (Test)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0.466019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0.617869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0.608696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0.643956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15299"/>
                  </a:ext>
                </a:extLst>
              </a:tr>
              <a:tr h="503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AUC Score (Test)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0.534694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0.629228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0.564036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0.629699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734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248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814D-0666-4CD8-9BF9-3A20CAFFB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/>
          <a:lstStyle/>
          <a:p>
            <a:r>
              <a:rPr lang="en-IN" cap="none">
                <a:solidFill>
                  <a:srgbClr val="FF0000"/>
                </a:solidFill>
              </a:rPr>
              <a:t>Feature Comparison</a:t>
            </a:r>
            <a:endParaRPr lang="en-US" cap="none">
              <a:solidFill>
                <a:srgbClr val="FF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042EF7-1FE7-4045-9B5A-B67C7CB0E11E}"/>
              </a:ext>
            </a:extLst>
          </p:cNvPr>
          <p:cNvCxnSpPr/>
          <p:nvPr/>
        </p:nvCxnSpPr>
        <p:spPr>
          <a:xfrm>
            <a:off x="885825" y="1266825"/>
            <a:ext cx="9686925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E89BC85A-7564-489F-A0EF-C77F38676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53" y="1316039"/>
            <a:ext cx="3850311" cy="448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AAAA5D10-C711-47AC-A8AB-950D1F91E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1352869"/>
            <a:ext cx="3985568" cy="466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F4281F-013E-4912-8B12-1F0180C66566}"/>
              </a:ext>
            </a:extLst>
          </p:cNvPr>
          <p:cNvSpPr txBox="1"/>
          <p:nvPr/>
        </p:nvSpPr>
        <p:spPr>
          <a:xfrm>
            <a:off x="914400" y="5963920"/>
            <a:ext cx="991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 we see 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InternetService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Fiber Optic is the most significant factor, whereas tenure is the least important factor for churn.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1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3D01-F8B2-4707-B877-8972385F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5420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cap="none">
                <a:solidFill>
                  <a:srgbClr val="FF0000"/>
                </a:solidFill>
              </a:rPr>
              <a:t>Conclusion</a:t>
            </a:r>
            <a:endParaRPr lang="en-US" sz="3600" cap="none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3304DA-E616-4047-B75B-C7AAD7AE2698}"/>
              </a:ext>
            </a:extLst>
          </p:cNvPr>
          <p:cNvCxnSpPr/>
          <p:nvPr/>
        </p:nvCxnSpPr>
        <p:spPr>
          <a:xfrm>
            <a:off x="885825" y="890905"/>
            <a:ext cx="9686925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C962180-178A-41BC-A8A4-08B400D65FC4}"/>
              </a:ext>
            </a:extLst>
          </p:cNvPr>
          <p:cNvSpPr txBox="1"/>
          <p:nvPr/>
        </p:nvSpPr>
        <p:spPr>
          <a:xfrm>
            <a:off x="975360" y="1229360"/>
            <a:ext cx="991616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Logistic Regression and Random Forest classifiers have a similar Recall rate of 77% and 78%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Top three important predictors that are contributing positively to customer churn are </a:t>
            </a:r>
            <a:r>
              <a:rPr lang="en-US"/>
              <a:t>Internet </a:t>
            </a:r>
            <a:r>
              <a:rPr lang="en-US" err="1"/>
              <a:t>Service_Fiber</a:t>
            </a:r>
            <a:r>
              <a:rPr lang="en-US"/>
              <a:t> Optic, </a:t>
            </a:r>
            <a:r>
              <a:rPr lang="en-US" err="1"/>
              <a:t>Contract_Monthly</a:t>
            </a:r>
            <a:r>
              <a:rPr lang="en-US"/>
              <a:t> and Monthly charges</a:t>
            </a:r>
            <a:r>
              <a:rPr lang="en-IN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Our model can be better optimized for prediction if the decision threshold is decreased from 0.50 to 0.38 (Recall 88%) as seen in the below plotted Precision Vs Recall curve</a:t>
            </a:r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2C4BF2-5EE1-4CF6-8A97-D5486EBF9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478" y="3688080"/>
            <a:ext cx="3168649" cy="314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120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3D01-F8B2-4707-B877-8972385F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5420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cap="none">
                <a:solidFill>
                  <a:srgbClr val="FF0000"/>
                </a:solidFill>
              </a:rPr>
              <a:t>Our Recommendations.</a:t>
            </a:r>
            <a:endParaRPr lang="en-US" sz="3600" cap="none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3304DA-E616-4047-B75B-C7AAD7AE2698}"/>
              </a:ext>
            </a:extLst>
          </p:cNvPr>
          <p:cNvCxnSpPr/>
          <p:nvPr/>
        </p:nvCxnSpPr>
        <p:spPr>
          <a:xfrm>
            <a:off x="885825" y="890905"/>
            <a:ext cx="9686925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B1CF5F-E37E-437F-80A7-53ED9E7FAC02}"/>
              </a:ext>
            </a:extLst>
          </p:cNvPr>
          <p:cNvSpPr txBox="1"/>
          <p:nvPr/>
        </p:nvSpPr>
        <p:spPr>
          <a:xfrm>
            <a:off x="975360" y="1229360"/>
            <a:ext cx="9916160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Since most of the internet using customers are unhappy with the Fiber Optic plans, conducting a survey or collecting feedback from them to understand the pain points would help in overcoming the churn rate. Offer Fiber Optic premium service with 1-year and 2-year Contracts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Companies need to offer discounts (Family Package) on customers who has a partner or a dependent as they tend to pay more for the services monthly which is one of the factors of 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Clearly, the churn rate is more with customers who are contracted on monthly basis. This can be reduced by offering more lucrative offers for a longer-term 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High-cost incentives: customized packages with the support of Sales Rep team, upgrading premium services without charge when customers extend contracts, free sign-on bonus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Therefore, </a:t>
            </a:r>
            <a:r>
              <a:rPr lang="en-US"/>
              <a:t>we advise the company to tailor their retention programs based on customers’ probability to churn and their assumed feature importance as specified by our model.  </a:t>
            </a:r>
            <a:r>
              <a:rPr lang="en-IN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949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C0BA-1DB9-4725-B866-DA001C3A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75"/>
            <a:ext cx="10515600" cy="1325563"/>
          </a:xfrm>
          <a:ln>
            <a:noFill/>
          </a:ln>
        </p:spPr>
        <p:txBody>
          <a:bodyPr/>
          <a:lstStyle/>
          <a:p>
            <a:r>
              <a:rPr lang="en-IN" cap="none">
                <a:solidFill>
                  <a:srgbClr val="FF0000"/>
                </a:solidFill>
              </a:rPr>
              <a:t>References</a:t>
            </a:r>
            <a:endParaRPr lang="en-US" cap="none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EADBD-BB8D-415F-91DA-CC798F315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/>
          </a:bodyPr>
          <a:lstStyle/>
          <a:p>
            <a:pPr algn="l" rtl="0" fontAlgn="base">
              <a:buFont typeface="+mj-lt"/>
              <a:buAutoNum type="arabicPeriod"/>
            </a:pPr>
            <a:r>
              <a:rPr lang="en-US" sz="1800" b="0" i="0" u="sng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https://www.smartlook.com/blog/customer-Churn-retention/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 rtl="0" fontAlgn="base">
              <a:buFont typeface="+mj-lt"/>
              <a:buAutoNum type="arabicPeriod" startAt="2"/>
            </a:pPr>
            <a:r>
              <a:rPr lang="en-US" sz="1800" b="0" i="0" u="sng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https://www.outboundengine.com/blog/customer-retention-marketing-vs-customer-acquisition-marketing/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 rtl="0" fontAlgn="base">
              <a:buFont typeface="+mj-lt"/>
              <a:buAutoNum type="arabicPeriod" startAt="3"/>
            </a:pPr>
            <a:r>
              <a:rPr lang="en-US" sz="1800" b="0" i="0" u="sng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https://www.getfeedback.com/resources/cx/40-stats-Churn-customer-satisfaction/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buNone/>
            </a:pPr>
            <a:endParaRPr lang="en-US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0B400E-E8DC-4576-8E5B-4ACC13EBA284}"/>
              </a:ext>
            </a:extLst>
          </p:cNvPr>
          <p:cNvCxnSpPr/>
          <p:nvPr/>
        </p:nvCxnSpPr>
        <p:spPr>
          <a:xfrm>
            <a:off x="885825" y="1257300"/>
            <a:ext cx="9686925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939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849F-14C3-4C33-98CA-6D0BBE97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3DF98-E7FF-4B26-BBA8-1A59229DF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01" y="578738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6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3141-1340-490D-89C6-8E379BE7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015"/>
            <a:ext cx="10515600" cy="1325563"/>
          </a:xfrm>
        </p:spPr>
        <p:txBody>
          <a:bodyPr/>
          <a:lstStyle/>
          <a:p>
            <a:r>
              <a:rPr lang="en-IN">
                <a:solidFill>
                  <a:srgbClr val="FF0000"/>
                </a:solidFill>
              </a:rPr>
              <a:t>Objective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AE8A-41D9-4FD9-84D6-9716BF072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3174"/>
            <a:ext cx="10515600" cy="3057526"/>
          </a:xfrm>
        </p:spPr>
        <p:txBody>
          <a:bodyPr>
            <a:normAutofit fontScale="77500" lnSpcReduction="20000"/>
          </a:bodyPr>
          <a:lstStyle/>
          <a:p>
            <a:endParaRPr lang="en-US" sz="1800">
              <a:ln>
                <a:noFill/>
              </a:ln>
              <a:effectLst>
                <a:outerShdw blurRad="38100" dist="25400" dir="5400000" algn="ctr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sz="1800">
              <a:effectLst>
                <a:outerShdw blurRad="38100" dist="25400" dir="5400000" algn="ctr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sz="1800">
              <a:effectLst>
                <a:outerShdw blurRad="38100" dist="25400" dir="5400000" algn="ctr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>
                <a:solidFill>
                  <a:srgbClr val="FF0000"/>
                </a:solidFill>
              </a:rPr>
              <a:t>Steps followed in the project:</a:t>
            </a:r>
          </a:p>
          <a:p>
            <a:pPr marL="0" indent="0">
              <a:buNone/>
            </a:pPr>
            <a:endParaRPr lang="en-US" sz="1800">
              <a:effectLst>
                <a:outerShdw blurRad="38100" dist="25400" dir="5400000" algn="ctr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600" cap="none">
                <a:cs typeface="Arial" panose="020B0604020202020204" pitchFamily="34" charset="0"/>
              </a:rPr>
              <a:t>Exploratory Data Analysis, Hypothesis Testing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600" cap="none"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600" cap="none">
                <a:cs typeface="Arial" panose="020B0604020202020204" pitchFamily="34" charset="0"/>
              </a:rPr>
              <a:t>Data Preparation, Base Model Training, Oversampling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600" cap="none"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600" cap="none">
                <a:cs typeface="Arial" panose="020B0604020202020204" pitchFamily="34" charset="0"/>
              </a:rPr>
              <a:t>Training Different Models (Binary Logit, </a:t>
            </a:r>
            <a:r>
              <a:rPr lang="en-US" sz="2600" cap="none" err="1">
                <a:cs typeface="Arial" panose="020B0604020202020204" pitchFamily="34" charset="0"/>
              </a:rPr>
              <a:t>Knn</a:t>
            </a:r>
            <a:r>
              <a:rPr lang="en-US" sz="2600" cap="none">
                <a:cs typeface="Arial" panose="020B0604020202020204" pitchFamily="34" charset="0"/>
              </a:rPr>
              <a:t>, Decision Tree, Random Forest), Test Data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06A27-DBC9-4041-9C54-8F52938A303D}"/>
              </a:ext>
            </a:extLst>
          </p:cNvPr>
          <p:cNvSpPr txBox="1"/>
          <p:nvPr/>
        </p:nvSpPr>
        <p:spPr>
          <a:xfrm>
            <a:off x="885825" y="1666874"/>
            <a:ext cx="952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/>
              <a:t>Is to find the factors which are affecting the customers to churn in the telecom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/>
              <a:t>Build classifier models to predict customer churn and decide on the best one for the application</a:t>
            </a:r>
            <a:endParaRPr lang="en-US" sz="20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5F3DF3-DBEC-4DA5-AF47-9CA4A8B9DF98}"/>
              </a:ext>
            </a:extLst>
          </p:cNvPr>
          <p:cNvCxnSpPr/>
          <p:nvPr/>
        </p:nvCxnSpPr>
        <p:spPr>
          <a:xfrm>
            <a:off x="885825" y="1384300"/>
            <a:ext cx="9686925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0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11B4C2E-A2CB-4919-B0AE-39BE3429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1325563"/>
          </a:xfrm>
        </p:spPr>
        <p:txBody>
          <a:bodyPr/>
          <a:lstStyle/>
          <a:p>
            <a:r>
              <a:rPr lang="en-IN">
                <a:solidFill>
                  <a:srgbClr val="FF0000"/>
                </a:solidFill>
              </a:rPr>
              <a:t>Data overview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5B9DF7-7924-4675-9B69-D150F2449F8C}"/>
              </a:ext>
            </a:extLst>
          </p:cNvPr>
          <p:cNvCxnSpPr/>
          <p:nvPr/>
        </p:nvCxnSpPr>
        <p:spPr>
          <a:xfrm>
            <a:off x="885825" y="1295400"/>
            <a:ext cx="9686925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4BC9DB-84A6-4647-8976-F95AF118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240" y="1797567"/>
            <a:ext cx="9595462" cy="411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39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848B-E057-4C86-ABB2-92D0234B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885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3600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Distribution of target variable</a:t>
            </a:r>
            <a:endParaRPr lang="en-US" sz="3600" kern="120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slide2" descr="Sheet 11">
            <a:extLst>
              <a:ext uri="{FF2B5EF4-FFF2-40B4-BE49-F238E27FC236}">
                <a16:creationId xmlns:a16="http://schemas.microsoft.com/office/drawing/2014/main" id="{C6E8B70A-9199-4BFE-A7A0-E8BDDB00B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949" y="1914601"/>
            <a:ext cx="9109221" cy="44407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6620D1-4406-44FC-B846-BA957EB16513}"/>
              </a:ext>
            </a:extLst>
          </p:cNvPr>
          <p:cNvCxnSpPr/>
          <p:nvPr/>
        </p:nvCxnSpPr>
        <p:spPr>
          <a:xfrm>
            <a:off x="885825" y="1153160"/>
            <a:ext cx="9686925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EF6AAD-B1D9-4679-80A6-D6794F61A783}"/>
              </a:ext>
            </a:extLst>
          </p:cNvPr>
          <p:cNvSpPr txBox="1"/>
          <p:nvPr/>
        </p:nvSpPr>
        <p:spPr>
          <a:xfrm>
            <a:off x="9662160" y="6610100"/>
            <a:ext cx="265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u="sng">
                <a:solidFill>
                  <a:srgbClr val="FF0000"/>
                </a:solidFill>
              </a:rPr>
              <a:t>Chart source</a:t>
            </a:r>
            <a:r>
              <a:rPr lang="en-IN" sz="1100">
                <a:solidFill>
                  <a:srgbClr val="FF0000"/>
                </a:solidFill>
              </a:rPr>
              <a:t>: Tableau </a:t>
            </a:r>
            <a:r>
              <a:rPr lang="en-IN" sz="1100" err="1">
                <a:solidFill>
                  <a:srgbClr val="FF0000"/>
                </a:solidFill>
              </a:rPr>
              <a:t>powerpoint</a:t>
            </a:r>
            <a:r>
              <a:rPr lang="en-IN" sz="1100">
                <a:solidFill>
                  <a:srgbClr val="FF0000"/>
                </a:solidFill>
              </a:rPr>
              <a:t> export</a:t>
            </a:r>
            <a:endParaRPr lang="en-US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7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1825-876A-4967-9D42-69D85EB4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0" y="-205105"/>
            <a:ext cx="10515600" cy="1325563"/>
          </a:xfrm>
        </p:spPr>
        <p:txBody>
          <a:bodyPr/>
          <a:lstStyle/>
          <a:p>
            <a:r>
              <a:rPr lang="en-IN">
                <a:solidFill>
                  <a:srgbClr val="FF0000"/>
                </a:solidFill>
              </a:rPr>
              <a:t>EDA..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47A344-9897-45DC-A79A-04103A9069BF}"/>
              </a:ext>
            </a:extLst>
          </p:cNvPr>
          <p:cNvCxnSpPr>
            <a:cxnSpLocks/>
          </p:cNvCxnSpPr>
          <p:nvPr/>
        </p:nvCxnSpPr>
        <p:spPr>
          <a:xfrm>
            <a:off x="469265" y="871220"/>
            <a:ext cx="10630535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slide2" descr="Dashboard 2">
            <a:extLst>
              <a:ext uri="{FF2B5EF4-FFF2-40B4-BE49-F238E27FC236}">
                <a16:creationId xmlns:a16="http://schemas.microsoft.com/office/drawing/2014/main" id="{C0DBE423-B583-45CE-A53E-41B97CCD2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" y="1127760"/>
            <a:ext cx="5759450" cy="4809093"/>
          </a:xfrm>
          <a:prstGeom prst="rect">
            <a:avLst/>
          </a:prstGeom>
        </p:spPr>
      </p:pic>
      <p:pic>
        <p:nvPicPr>
          <p:cNvPr id="16" name="slide2" descr="Dashboard 2 (2)">
            <a:extLst>
              <a:ext uri="{FF2B5EF4-FFF2-40B4-BE49-F238E27FC236}">
                <a16:creationId xmlns:a16="http://schemas.microsoft.com/office/drawing/2014/main" id="{0D2C6E0D-1B1A-40FA-80ED-6ABC77E9A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1" y="1127760"/>
            <a:ext cx="5420356" cy="489854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A549F3-A57D-486C-A14F-2CE33D6DE314}"/>
              </a:ext>
            </a:extLst>
          </p:cNvPr>
          <p:cNvCxnSpPr>
            <a:cxnSpLocks/>
          </p:cNvCxnSpPr>
          <p:nvPr/>
        </p:nvCxnSpPr>
        <p:spPr>
          <a:xfrm flipV="1">
            <a:off x="6096000" y="1026160"/>
            <a:ext cx="0" cy="531368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E27110-9B36-4BFA-92BD-CA5D866B1F58}"/>
              </a:ext>
            </a:extLst>
          </p:cNvPr>
          <p:cNvSpPr txBox="1"/>
          <p:nvPr/>
        </p:nvSpPr>
        <p:spPr>
          <a:xfrm>
            <a:off x="9662160" y="6610100"/>
            <a:ext cx="265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u="sng">
                <a:solidFill>
                  <a:srgbClr val="FF0000"/>
                </a:solidFill>
              </a:rPr>
              <a:t>Chart source</a:t>
            </a:r>
            <a:r>
              <a:rPr lang="en-IN" sz="1100">
                <a:solidFill>
                  <a:srgbClr val="FF0000"/>
                </a:solidFill>
              </a:rPr>
              <a:t>: Tableau </a:t>
            </a:r>
            <a:r>
              <a:rPr lang="en-IN" sz="1100" err="1">
                <a:solidFill>
                  <a:srgbClr val="FF0000"/>
                </a:solidFill>
              </a:rPr>
              <a:t>powerpoint</a:t>
            </a:r>
            <a:r>
              <a:rPr lang="en-IN" sz="1100">
                <a:solidFill>
                  <a:srgbClr val="FF0000"/>
                </a:solidFill>
              </a:rPr>
              <a:t> export</a:t>
            </a:r>
            <a:endParaRPr lang="en-US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5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1825-876A-4967-9D42-69D85EB4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0" y="-205105"/>
            <a:ext cx="10515600" cy="1325563"/>
          </a:xfrm>
        </p:spPr>
        <p:txBody>
          <a:bodyPr/>
          <a:lstStyle/>
          <a:p>
            <a:r>
              <a:rPr lang="en-IN">
                <a:solidFill>
                  <a:srgbClr val="FF0000"/>
                </a:solidFill>
              </a:rPr>
              <a:t>..</a:t>
            </a:r>
            <a:r>
              <a:rPr lang="en-IN" err="1">
                <a:solidFill>
                  <a:srgbClr val="FF0000"/>
                </a:solidFill>
              </a:rPr>
              <a:t>contd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47A344-9897-45DC-A79A-04103A9069BF}"/>
              </a:ext>
            </a:extLst>
          </p:cNvPr>
          <p:cNvCxnSpPr>
            <a:cxnSpLocks/>
          </p:cNvCxnSpPr>
          <p:nvPr/>
        </p:nvCxnSpPr>
        <p:spPr>
          <a:xfrm>
            <a:off x="469265" y="871220"/>
            <a:ext cx="10630535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52930B-43DD-4EC9-BA55-D76EBDD32DC1}"/>
              </a:ext>
            </a:extLst>
          </p:cNvPr>
          <p:cNvCxnSpPr>
            <a:cxnSpLocks/>
          </p:cNvCxnSpPr>
          <p:nvPr/>
        </p:nvCxnSpPr>
        <p:spPr>
          <a:xfrm flipV="1">
            <a:off x="6096000" y="1026160"/>
            <a:ext cx="0" cy="531368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slide2" descr="Dashboard 2 (3)">
            <a:extLst>
              <a:ext uri="{FF2B5EF4-FFF2-40B4-BE49-F238E27FC236}">
                <a16:creationId xmlns:a16="http://schemas.microsoft.com/office/drawing/2014/main" id="{D0648583-AC29-4880-AF48-61486E849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290320"/>
            <a:ext cx="5881369" cy="4809744"/>
          </a:xfrm>
          <a:prstGeom prst="rect">
            <a:avLst/>
          </a:prstGeom>
        </p:spPr>
      </p:pic>
      <p:pic>
        <p:nvPicPr>
          <p:cNvPr id="8" name="slide2" descr="Dashboard 2 (4)">
            <a:extLst>
              <a:ext uri="{FF2B5EF4-FFF2-40B4-BE49-F238E27FC236}">
                <a16:creationId xmlns:a16="http://schemas.microsoft.com/office/drawing/2014/main" id="{ECCBBDA7-C123-4331-AC8E-6B33ABD4D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1310640"/>
            <a:ext cx="5881363" cy="4809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9C1737-6F8D-4490-8872-80EE61FB39F0}"/>
              </a:ext>
            </a:extLst>
          </p:cNvPr>
          <p:cNvSpPr txBox="1"/>
          <p:nvPr/>
        </p:nvSpPr>
        <p:spPr>
          <a:xfrm>
            <a:off x="9662160" y="6610100"/>
            <a:ext cx="265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u="sng">
                <a:solidFill>
                  <a:srgbClr val="FF0000"/>
                </a:solidFill>
              </a:rPr>
              <a:t>Chart source</a:t>
            </a:r>
            <a:r>
              <a:rPr lang="en-IN" sz="1100">
                <a:solidFill>
                  <a:srgbClr val="FF0000"/>
                </a:solidFill>
              </a:rPr>
              <a:t>: Tableau </a:t>
            </a:r>
            <a:r>
              <a:rPr lang="en-IN" sz="1100" err="1">
                <a:solidFill>
                  <a:srgbClr val="FF0000"/>
                </a:solidFill>
              </a:rPr>
              <a:t>powerpoint</a:t>
            </a:r>
            <a:r>
              <a:rPr lang="en-IN" sz="1100">
                <a:solidFill>
                  <a:srgbClr val="FF0000"/>
                </a:solidFill>
              </a:rPr>
              <a:t> export</a:t>
            </a:r>
            <a:endParaRPr lang="en-US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9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848B-E057-4C86-ABB2-92D0234B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885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3600" kern="1200" cap="none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Correlation Between Independent Variables</a:t>
            </a:r>
            <a:endParaRPr lang="en-US" sz="3600" kern="1200" cap="none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6620D1-4406-44FC-B846-BA957EB16513}"/>
              </a:ext>
            </a:extLst>
          </p:cNvPr>
          <p:cNvCxnSpPr/>
          <p:nvPr/>
        </p:nvCxnSpPr>
        <p:spPr>
          <a:xfrm>
            <a:off x="885825" y="1153160"/>
            <a:ext cx="9686925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8F9A8AEF-D87E-4A3F-AFAA-2899DBDDF9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9" y="1756833"/>
            <a:ext cx="5171441" cy="4320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hape, background pattern, square&#10;&#10;Description automatically generated">
            <a:extLst>
              <a:ext uri="{FF2B5EF4-FFF2-40B4-BE49-F238E27FC236}">
                <a16:creationId xmlns:a16="http://schemas.microsoft.com/office/drawing/2014/main" id="{E83485F1-5663-4342-9558-B1C4ADA06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659" y="1313572"/>
            <a:ext cx="3130442" cy="2579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rrow, scatter chart&#10;&#10;Description automatically generated">
            <a:extLst>
              <a:ext uri="{FF2B5EF4-FFF2-40B4-BE49-F238E27FC236}">
                <a16:creationId xmlns:a16="http://schemas.microsoft.com/office/drawing/2014/main" id="{22655E3D-8236-43F5-889A-68F172A45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542" y="4229620"/>
            <a:ext cx="3890258" cy="25793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4496A4-1757-42C6-84D8-37C884DAFD8A}"/>
              </a:ext>
            </a:extLst>
          </p:cNvPr>
          <p:cNvCxnSpPr>
            <a:cxnSpLocks/>
          </p:cNvCxnSpPr>
          <p:nvPr/>
        </p:nvCxnSpPr>
        <p:spPr>
          <a:xfrm flipV="1">
            <a:off x="6156960" y="1442720"/>
            <a:ext cx="0" cy="531368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9EFA-9A8F-48DA-9DA5-9488F8D58703}"/>
              </a:ext>
            </a:extLst>
          </p:cNvPr>
          <p:cNvCxnSpPr>
            <a:cxnSpLocks/>
          </p:cNvCxnSpPr>
          <p:nvPr/>
        </p:nvCxnSpPr>
        <p:spPr>
          <a:xfrm>
            <a:off x="6543040" y="4018280"/>
            <a:ext cx="5262880" cy="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64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AF54547-EE55-45B7-BE11-807DB91DBFBC}"/>
              </a:ext>
            </a:extLst>
          </p:cNvPr>
          <p:cNvSpPr txBox="1"/>
          <p:nvPr/>
        </p:nvSpPr>
        <p:spPr>
          <a:xfrm>
            <a:off x="838199" y="-5435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Hypothesis Testing</a:t>
            </a:r>
            <a:endParaRPr lang="en-US" sz="3600" kern="120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BDE4F3-84D7-4A63-B952-2D97D626D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01463"/>
              </p:ext>
            </p:extLst>
          </p:nvPr>
        </p:nvGraphicFramePr>
        <p:xfrm>
          <a:off x="838200" y="1469662"/>
          <a:ext cx="10515602" cy="4152076"/>
        </p:xfrm>
        <a:graphic>
          <a:graphicData uri="http://schemas.openxmlformats.org/drawingml/2006/table">
            <a:tbl>
              <a:tblPr firstRow="1" firstCol="1" bandRow="1"/>
              <a:tblGrid>
                <a:gridCol w="1314764">
                  <a:extLst>
                    <a:ext uri="{9D8B030D-6E8A-4147-A177-3AD203B41FA5}">
                      <a16:colId xmlns:a16="http://schemas.microsoft.com/office/drawing/2014/main" val="2766245118"/>
                    </a:ext>
                  </a:extLst>
                </a:gridCol>
                <a:gridCol w="2996434">
                  <a:extLst>
                    <a:ext uri="{9D8B030D-6E8A-4147-A177-3AD203B41FA5}">
                      <a16:colId xmlns:a16="http://schemas.microsoft.com/office/drawing/2014/main" val="330341950"/>
                    </a:ext>
                  </a:extLst>
                </a:gridCol>
                <a:gridCol w="2744089">
                  <a:extLst>
                    <a:ext uri="{9D8B030D-6E8A-4147-A177-3AD203B41FA5}">
                      <a16:colId xmlns:a16="http://schemas.microsoft.com/office/drawing/2014/main" val="1411015460"/>
                    </a:ext>
                  </a:extLst>
                </a:gridCol>
                <a:gridCol w="964494">
                  <a:extLst>
                    <a:ext uri="{9D8B030D-6E8A-4147-A177-3AD203B41FA5}">
                      <a16:colId xmlns:a16="http://schemas.microsoft.com/office/drawing/2014/main" val="3025232484"/>
                    </a:ext>
                  </a:extLst>
                </a:gridCol>
                <a:gridCol w="729097">
                  <a:extLst>
                    <a:ext uri="{9D8B030D-6E8A-4147-A177-3AD203B41FA5}">
                      <a16:colId xmlns:a16="http://schemas.microsoft.com/office/drawing/2014/main" val="1435231381"/>
                    </a:ext>
                  </a:extLst>
                </a:gridCol>
                <a:gridCol w="1766724">
                  <a:extLst>
                    <a:ext uri="{9D8B030D-6E8A-4147-A177-3AD203B41FA5}">
                      <a16:colId xmlns:a16="http://schemas.microsoft.com/office/drawing/2014/main" val="4225258327"/>
                    </a:ext>
                  </a:extLst>
                </a:gridCol>
              </a:tblGrid>
              <a:tr h="262460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  <a:endParaRPr lang="en-US" sz="13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Null Hypothesis</a:t>
                      </a:r>
                      <a:endParaRPr lang="en-US" sz="13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Alternative Hypothesis</a:t>
                      </a:r>
                      <a:endParaRPr lang="en-US" sz="13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Chi-Square</a:t>
                      </a:r>
                      <a:endParaRPr lang="en-US" sz="13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  <a:endParaRPr lang="en-US" sz="13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Reject Null Hypothesis</a:t>
                      </a:r>
                      <a:endParaRPr lang="en-US" sz="13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160549"/>
                  </a:ext>
                </a:extLst>
              </a:tr>
              <a:tr h="243101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Gender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Churn is independent from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Gender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Churn is dependent on Gender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0.4755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0.4905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435594"/>
                  </a:ext>
                </a:extLst>
              </a:tr>
              <a:tr h="243101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Senior Citizen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Churn is independent from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Senior Citizen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Churn is dependent on Senior Citizen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158.4408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441686"/>
                  </a:ext>
                </a:extLst>
              </a:tr>
              <a:tr h="243101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Partner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Churn is independent from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Partner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Churn is dependent on Partner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157.5032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7154"/>
                  </a:ext>
                </a:extLst>
              </a:tr>
              <a:tr h="243101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Dependents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Churn is independent from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Dependents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Churn is dependent on Dependents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186.3216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0.0000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094338"/>
                  </a:ext>
                </a:extLst>
              </a:tr>
              <a:tr h="243101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Phone Service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Churn is independent from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Phone Service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Churn is dependent on Phone Service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0.8737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0.3499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756532"/>
                  </a:ext>
                </a:extLst>
              </a:tr>
              <a:tr h="243101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Multiple Lines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Churn is independent from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Multiple Lines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Churn is dependent on Multiple Lines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11.0869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390732"/>
                  </a:ext>
                </a:extLst>
              </a:tr>
              <a:tr h="243101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Internet Services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Churn is independent from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Internet Services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Churn is dependent on Internet Services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728.6956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141080"/>
                  </a:ext>
                </a:extLst>
              </a:tr>
              <a:tr h="243101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Online Security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Churn is independent from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Online Security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Churn is dependent on Online Security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205.4158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52053"/>
                  </a:ext>
                </a:extLst>
              </a:tr>
              <a:tr h="243101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Online Backup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Churn is independent from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Online Backup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Churn is dependent on Online Backup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47.2467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06769"/>
                  </a:ext>
                </a:extLst>
              </a:tr>
              <a:tr h="243101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Device Protection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Churn is independent from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Device Protection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Churn is dependent on Device Protection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30.4957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981461"/>
                  </a:ext>
                </a:extLst>
              </a:tr>
              <a:tr h="243101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 Support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Churn is independent from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 Support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Churn is dependent on Tech Support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189.9668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0.0000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330475"/>
                  </a:ext>
                </a:extLst>
              </a:tr>
              <a:tr h="243101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Streaming TV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Churn is independent from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Streaming TV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Churn is dependent on Streaming TV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27.8419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0.0000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269537"/>
                  </a:ext>
                </a:extLst>
              </a:tr>
              <a:tr h="243101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Streaming Movies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Churn is independent from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Streaming Movies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Churn is dependent on Streaming Movies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25.7641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0.0000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941274"/>
                  </a:ext>
                </a:extLst>
              </a:tr>
              <a:tr h="243101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Contract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Churn is independent from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Contract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Churn is dependent on Contract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1179.5458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0.0000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432931"/>
                  </a:ext>
                </a:extLst>
              </a:tr>
              <a:tr h="243101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Paperless Billing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Churn is independent from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Paperless Billing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Churn is dependent on Paperless Billing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256.8749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0.0000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408380"/>
                  </a:ext>
                </a:extLst>
              </a:tr>
              <a:tr h="243101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Payment Method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Churn is independent from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Payment Method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Churn is dependent on Payment Method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645.4299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0.0000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163" marR="45163" marT="62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427054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AE0026-A068-43BD-9CFE-866DC19A351E}"/>
              </a:ext>
            </a:extLst>
          </p:cNvPr>
          <p:cNvCxnSpPr>
            <a:cxnSpLocks/>
          </p:cNvCxnSpPr>
          <p:nvPr/>
        </p:nvCxnSpPr>
        <p:spPr>
          <a:xfrm>
            <a:off x="469265" y="871220"/>
            <a:ext cx="10630535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2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24AF-B97B-41CE-ADD5-33921414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IN" cap="none">
                <a:solidFill>
                  <a:srgbClr val="FF0000"/>
                </a:solidFill>
              </a:rPr>
              <a:t>Algorithms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786C-B52B-4719-B446-35EA65C4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/>
              <a:t>KNN classifier</a:t>
            </a:r>
          </a:p>
          <a:p>
            <a:r>
              <a:rPr lang="en-IN" sz="2800"/>
              <a:t>Logistic regression</a:t>
            </a:r>
          </a:p>
          <a:p>
            <a:r>
              <a:rPr lang="en-IN" sz="2800"/>
              <a:t>Decision Tree</a:t>
            </a:r>
          </a:p>
          <a:p>
            <a:r>
              <a:rPr lang="en-IN" sz="2800"/>
              <a:t>Random Forest</a:t>
            </a:r>
            <a:endParaRPr lang="en-US" sz="28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8BA62A-011A-4779-B97D-8DBAA18C4331}"/>
              </a:ext>
            </a:extLst>
          </p:cNvPr>
          <p:cNvCxnSpPr/>
          <p:nvPr/>
        </p:nvCxnSpPr>
        <p:spPr>
          <a:xfrm>
            <a:off x="885825" y="1327150"/>
            <a:ext cx="9686925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49308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Droplet</vt:lpstr>
      <vt:lpstr> Telecom Churn Analysis</vt:lpstr>
      <vt:lpstr>Objective</vt:lpstr>
      <vt:lpstr>Data overview</vt:lpstr>
      <vt:lpstr>Distribution of target variable</vt:lpstr>
      <vt:lpstr>EDA..</vt:lpstr>
      <vt:lpstr>..contd</vt:lpstr>
      <vt:lpstr>Correlation Between Independent Variables</vt:lpstr>
      <vt:lpstr>PowerPoint Presentation</vt:lpstr>
      <vt:lpstr>Algorithms</vt:lpstr>
      <vt:lpstr>PowerPoint Presentation</vt:lpstr>
      <vt:lpstr>PowerPoint Presentation</vt:lpstr>
      <vt:lpstr>Model Comparison</vt:lpstr>
      <vt:lpstr>Feature Comparison</vt:lpstr>
      <vt:lpstr>Conclusion</vt:lpstr>
      <vt:lpstr>Our Recommendations.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PREDICTION using NLP</dc:title>
  <dc:creator>Sachin Bangaraswamy, FNU</dc:creator>
  <cp:revision>1</cp:revision>
  <dcterms:created xsi:type="dcterms:W3CDTF">2021-04-30T18:16:13Z</dcterms:created>
  <dcterms:modified xsi:type="dcterms:W3CDTF">2021-12-13T00:34:00Z</dcterms:modified>
</cp:coreProperties>
</file>