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sldIdLst>
    <p:sldId id="256" r:id="rId2"/>
    <p:sldId id="258" r:id="rId3"/>
    <p:sldId id="259" r:id="rId4"/>
    <p:sldId id="260" r:id="rId5"/>
    <p:sldId id="261" r:id="rId6"/>
    <p:sldId id="265" r:id="rId7"/>
    <p:sldId id="264" r:id="rId8"/>
    <p:sldId id="266" r:id="rId9"/>
    <p:sldId id="271" r:id="rId10"/>
    <p:sldId id="273" r:id="rId11"/>
    <p:sldId id="274" r:id="rId12"/>
    <p:sldId id="275" r:id="rId13"/>
    <p:sldId id="276" r:id="rId14"/>
    <p:sldId id="277" r:id="rId15"/>
    <p:sldId id="278" r:id="rId16"/>
    <p:sldId id="279" r:id="rId17"/>
    <p:sldId id="280" r:id="rId18"/>
    <p:sldId id="281" r:id="rId19"/>
    <p:sldId id="28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2" autoAdjust="0"/>
    <p:restoredTop sz="94641" autoAdjust="0"/>
  </p:normalViewPr>
  <p:slideViewPr>
    <p:cSldViewPr>
      <p:cViewPr varScale="1">
        <p:scale>
          <a:sx n="104" d="100"/>
          <a:sy n="104" d="100"/>
        </p:scale>
        <p:origin x="-6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21139-F377-42B3-85CF-CA3885608145}" type="datetimeFigureOut">
              <a:rPr lang="zh-CN" altLang="en-US" smtClean="0"/>
              <a:t>2014/4/24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7C3A1-8544-4D49-BECB-EFA2932521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2014/4/24</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928802"/>
            <a:ext cx="7772400" cy="1538286"/>
          </a:xfrm>
        </p:spPr>
        <p:txBody>
          <a:bodyPr>
            <a:noAutofit/>
          </a:bodyPr>
          <a:lstStyle/>
          <a:p>
            <a:r>
              <a:rPr lang="en-US" altLang="zh-CN" sz="9600" dirty="0" smtClean="0"/>
              <a:t>GC</a:t>
            </a:r>
            <a:endParaRPr lang="zh-CN" altLang="en-US" sz="9600" dirty="0"/>
          </a:p>
        </p:txBody>
      </p:sp>
      <p:sp>
        <p:nvSpPr>
          <p:cNvPr id="4" name="TextBox 3"/>
          <p:cNvSpPr txBox="1"/>
          <p:nvPr/>
        </p:nvSpPr>
        <p:spPr>
          <a:xfrm>
            <a:off x="3714744" y="3429000"/>
            <a:ext cx="2031325" cy="369332"/>
          </a:xfrm>
          <a:prstGeom prst="rect">
            <a:avLst/>
          </a:prstGeom>
          <a:noFill/>
        </p:spPr>
        <p:txBody>
          <a:bodyPr wrap="none" rtlCol="0">
            <a:spAutoFit/>
          </a:bodyPr>
          <a:lstStyle/>
          <a:p>
            <a:r>
              <a:rPr lang="zh-CN" altLang="en-US" dirty="0" smtClean="0"/>
              <a:t>我只是来打酱油的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dirty="0" smtClean="0"/>
              <a:t>GC</a:t>
            </a:r>
            <a:r>
              <a:rPr lang="zh-CN" altLang="en-US" dirty="0" smtClean="0"/>
              <a:t>的算法</a:t>
            </a:r>
            <a:endParaRPr lang="zh-CN" altLang="en-US" dirty="0"/>
          </a:p>
        </p:txBody>
      </p:sp>
      <p:sp>
        <p:nvSpPr>
          <p:cNvPr id="3" name="内容占位符 2"/>
          <p:cNvSpPr>
            <a:spLocks noGrp="1"/>
          </p:cNvSpPr>
          <p:nvPr>
            <p:ph idx="1"/>
          </p:nvPr>
        </p:nvSpPr>
        <p:spPr/>
        <p:txBody>
          <a:bodyPr/>
          <a:lstStyle/>
          <a:p>
            <a:pPr>
              <a:buNone/>
            </a:pPr>
            <a:r>
              <a:rPr lang="en-US" altLang="zh-CN" sz="2800" dirty="0" smtClean="0">
                <a:latin typeface="+mn-ea"/>
              </a:rPr>
              <a:t>5.</a:t>
            </a:r>
            <a:r>
              <a:rPr lang="zh-CN" altLang="en-US" sz="2800" dirty="0" smtClean="0"/>
              <a:t>分代收集算法</a:t>
            </a:r>
            <a:endParaRPr lang="en-US" altLang="zh-CN" sz="2800" dirty="0" smtClean="0">
              <a:latin typeface="+mn-ea"/>
            </a:endParaRPr>
          </a:p>
          <a:p>
            <a:pPr lvl="0">
              <a:buNone/>
            </a:pPr>
            <a:r>
              <a:rPr lang="zh-CN" altLang="en-US" sz="2800" dirty="0" smtClean="0">
                <a:latin typeface="+mn-ea"/>
              </a:rPr>
              <a:t>           </a:t>
            </a:r>
            <a:r>
              <a:rPr lang="zh-CN" altLang="en-US" sz="2400" dirty="0" smtClean="0">
                <a:latin typeface="+mn-ea"/>
              </a:rPr>
              <a:t>算法根据对象生命周期的不同，将内存划分为几块，使用不同的算法。如</a:t>
            </a:r>
            <a:r>
              <a:rPr lang="en-US" altLang="zh-CN" sz="2400" dirty="0" smtClean="0">
                <a:latin typeface="+mn-ea"/>
              </a:rPr>
              <a:t>java</a:t>
            </a:r>
            <a:r>
              <a:rPr lang="zh-CN" altLang="en-US" sz="2400" dirty="0" smtClean="0">
                <a:latin typeface="+mn-ea"/>
              </a:rPr>
              <a:t>中分为新生代、老生代、永久代。对新生代使用复制算法，对</a:t>
            </a:r>
            <a:r>
              <a:rPr lang="zh-CN" altLang="en-US" sz="2400" dirty="0" smtClean="0">
                <a:latin typeface="+mn-ea"/>
              </a:rPr>
              <a:t>老年代</a:t>
            </a:r>
            <a:r>
              <a:rPr lang="zh-CN" altLang="en-US" sz="2400" dirty="0" smtClean="0">
                <a:latin typeface="+mn-ea"/>
              </a:rPr>
              <a:t>和永久代使用标记</a:t>
            </a:r>
            <a:r>
              <a:rPr lang="en-US" altLang="zh-CN" sz="2400" dirty="0" smtClean="0">
                <a:latin typeface="+mn-ea"/>
              </a:rPr>
              <a:t>-</a:t>
            </a:r>
            <a:r>
              <a:rPr lang="zh-CN" altLang="en-US" sz="2400" dirty="0" smtClean="0">
                <a:latin typeface="+mn-ea"/>
              </a:rPr>
              <a:t>清除或标记整理。</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Java</a:t>
            </a:r>
            <a:r>
              <a:rPr lang="zh-CN" altLang="en-US" dirty="0" smtClean="0"/>
              <a:t>中的</a:t>
            </a:r>
            <a:r>
              <a:rPr lang="en-US" altLang="zh-CN" dirty="0" err="1" smtClean="0"/>
              <a:t>gc</a:t>
            </a:r>
            <a:endParaRPr lang="zh-CN" altLang="en-US" dirty="0"/>
          </a:p>
        </p:txBody>
      </p:sp>
      <p:sp>
        <p:nvSpPr>
          <p:cNvPr id="34" name="内容占位符 33"/>
          <p:cNvSpPr>
            <a:spLocks noGrp="1"/>
          </p:cNvSpPr>
          <p:nvPr>
            <p:ph idx="1"/>
          </p:nvPr>
        </p:nvSpPr>
        <p:spPr/>
        <p:txBody>
          <a:bodyPr/>
          <a:lstStyle/>
          <a:p>
            <a:r>
              <a:rPr lang="zh-CN" altLang="en-US" dirty="0" smtClean="0"/>
              <a:t>内存分配和</a:t>
            </a:r>
            <a:r>
              <a:rPr lang="en-US" altLang="zh-CN" dirty="0" err="1" smtClean="0"/>
              <a:t>gc</a:t>
            </a:r>
            <a:r>
              <a:rPr lang="zh-CN" altLang="en-US" dirty="0" smtClean="0"/>
              <a:t>过程</a:t>
            </a:r>
            <a:endParaRPr lang="zh-CN" altLang="en-US" dirty="0"/>
          </a:p>
        </p:txBody>
      </p:sp>
      <p:pic>
        <p:nvPicPr>
          <p:cNvPr id="35" name="Picture 2"/>
          <p:cNvPicPr>
            <a:picLocks noChangeAspect="1" noChangeArrowheads="1"/>
          </p:cNvPicPr>
          <p:nvPr/>
        </p:nvPicPr>
        <p:blipFill>
          <a:blip r:embed="rId2"/>
          <a:srcRect/>
          <a:stretch>
            <a:fillRect/>
          </a:stretch>
        </p:blipFill>
        <p:spPr bwMode="auto">
          <a:xfrm>
            <a:off x="2171700" y="2528888"/>
            <a:ext cx="4800600" cy="2828925"/>
          </a:xfrm>
          <a:prstGeom prst="rect">
            <a:avLst/>
          </a:prstGeom>
          <a:noFill/>
          <a:ln w="9525">
            <a:noFill/>
            <a:miter lim="800000"/>
            <a:headEnd/>
            <a:tailEnd/>
          </a:ln>
          <a:effectLst/>
        </p:spPr>
      </p:pic>
      <p:sp>
        <p:nvSpPr>
          <p:cNvPr id="36" name="TextBox 35"/>
          <p:cNvSpPr txBox="1"/>
          <p:nvPr/>
        </p:nvSpPr>
        <p:spPr>
          <a:xfrm>
            <a:off x="4929190" y="1643050"/>
            <a:ext cx="1146468" cy="707886"/>
          </a:xfrm>
          <a:prstGeom prst="rect">
            <a:avLst/>
          </a:prstGeom>
          <a:noFill/>
        </p:spPr>
        <p:txBody>
          <a:bodyPr wrap="none" rtlCol="0">
            <a:spAutoFit/>
          </a:bodyPr>
          <a:lstStyle/>
          <a:p>
            <a:r>
              <a:rPr lang="en-US" altLang="zh-CN" sz="4000" dirty="0" smtClean="0">
                <a:latin typeface="+mn-ea"/>
              </a:rPr>
              <a:t>new</a:t>
            </a:r>
            <a:endParaRPr lang="zh-CN" altLang="en-US" sz="4000" dirty="0">
              <a:latin typeface="+mn-ea"/>
            </a:endParaRPr>
          </a:p>
        </p:txBody>
      </p:sp>
      <p:sp>
        <p:nvSpPr>
          <p:cNvPr id="37" name="下箭头 36"/>
          <p:cNvSpPr/>
          <p:nvPr/>
        </p:nvSpPr>
        <p:spPr>
          <a:xfrm rot="2244864">
            <a:off x="4823559" y="2166711"/>
            <a:ext cx="285752" cy="1113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rot="1293984">
            <a:off x="3923509" y="3525754"/>
            <a:ext cx="290590" cy="802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071934" y="3143249"/>
            <a:ext cx="1210588" cy="707886"/>
          </a:xfrm>
          <a:prstGeom prst="rect">
            <a:avLst/>
          </a:prstGeom>
          <a:noFill/>
        </p:spPr>
        <p:txBody>
          <a:bodyPr wrap="none" rtlCol="0">
            <a:spAutoFit/>
          </a:bodyPr>
          <a:lstStyle/>
          <a:p>
            <a:r>
              <a:rPr lang="zh-CN" altLang="en-US" sz="4000" dirty="0" smtClean="0"/>
              <a:t>满了</a:t>
            </a:r>
            <a:endParaRPr lang="zh-CN" altLang="en-US" sz="4000" dirty="0"/>
          </a:p>
        </p:txBody>
      </p:sp>
      <p:sp>
        <p:nvSpPr>
          <p:cNvPr id="40" name="TextBox 39"/>
          <p:cNvSpPr txBox="1"/>
          <p:nvPr/>
        </p:nvSpPr>
        <p:spPr>
          <a:xfrm>
            <a:off x="2071670" y="5286389"/>
            <a:ext cx="1210588" cy="707886"/>
          </a:xfrm>
          <a:prstGeom prst="rect">
            <a:avLst/>
          </a:prstGeom>
          <a:noFill/>
        </p:spPr>
        <p:txBody>
          <a:bodyPr wrap="none" rtlCol="0">
            <a:spAutoFit/>
          </a:bodyPr>
          <a:lstStyle/>
          <a:p>
            <a:r>
              <a:rPr lang="zh-CN" altLang="en-US" sz="4000" dirty="0" smtClean="0"/>
              <a:t>满了</a:t>
            </a:r>
            <a:endParaRPr lang="zh-CN" altLang="en-US" sz="4000" dirty="0"/>
          </a:p>
        </p:txBody>
      </p:sp>
      <p:sp>
        <p:nvSpPr>
          <p:cNvPr id="41" name="任意多边形 40"/>
          <p:cNvSpPr/>
          <p:nvPr/>
        </p:nvSpPr>
        <p:spPr>
          <a:xfrm>
            <a:off x="2807208" y="4517137"/>
            <a:ext cx="905256" cy="950976"/>
          </a:xfrm>
          <a:custGeom>
            <a:avLst/>
            <a:gdLst>
              <a:gd name="connsiteX0" fmla="*/ 0 w 905256"/>
              <a:gd name="connsiteY0" fmla="*/ 950976 h 950976"/>
              <a:gd name="connsiteX1" fmla="*/ 45720 w 905256"/>
              <a:gd name="connsiteY1" fmla="*/ 868680 h 950976"/>
              <a:gd name="connsiteX2" fmla="*/ 73152 w 905256"/>
              <a:gd name="connsiteY2" fmla="*/ 850392 h 950976"/>
              <a:gd name="connsiteX3" fmla="*/ 91440 w 905256"/>
              <a:gd name="connsiteY3" fmla="*/ 822960 h 950976"/>
              <a:gd name="connsiteX4" fmla="*/ 100584 w 905256"/>
              <a:gd name="connsiteY4" fmla="*/ 795528 h 950976"/>
              <a:gd name="connsiteX5" fmla="*/ 128016 w 905256"/>
              <a:gd name="connsiteY5" fmla="*/ 758952 h 950976"/>
              <a:gd name="connsiteX6" fmla="*/ 146304 w 905256"/>
              <a:gd name="connsiteY6" fmla="*/ 731520 h 950976"/>
              <a:gd name="connsiteX7" fmla="*/ 201168 w 905256"/>
              <a:gd name="connsiteY7" fmla="*/ 676656 h 950976"/>
              <a:gd name="connsiteX8" fmla="*/ 274320 w 905256"/>
              <a:gd name="connsiteY8" fmla="*/ 585216 h 950976"/>
              <a:gd name="connsiteX9" fmla="*/ 320040 w 905256"/>
              <a:gd name="connsiteY9" fmla="*/ 521208 h 950976"/>
              <a:gd name="connsiteX10" fmla="*/ 347472 w 905256"/>
              <a:gd name="connsiteY10" fmla="*/ 493776 h 950976"/>
              <a:gd name="connsiteX11" fmla="*/ 365760 w 905256"/>
              <a:gd name="connsiteY11" fmla="*/ 466344 h 950976"/>
              <a:gd name="connsiteX12" fmla="*/ 429768 w 905256"/>
              <a:gd name="connsiteY12" fmla="*/ 365760 h 950976"/>
              <a:gd name="connsiteX13" fmla="*/ 457200 w 905256"/>
              <a:gd name="connsiteY13" fmla="*/ 347472 h 950976"/>
              <a:gd name="connsiteX14" fmla="*/ 475488 w 905256"/>
              <a:gd name="connsiteY14" fmla="*/ 310896 h 950976"/>
              <a:gd name="connsiteX15" fmla="*/ 585216 w 905256"/>
              <a:gd name="connsiteY15" fmla="*/ 210312 h 950976"/>
              <a:gd name="connsiteX16" fmla="*/ 640080 w 905256"/>
              <a:gd name="connsiteY16" fmla="*/ 173736 h 950976"/>
              <a:gd name="connsiteX17" fmla="*/ 667512 w 905256"/>
              <a:gd name="connsiteY17" fmla="*/ 155448 h 950976"/>
              <a:gd name="connsiteX18" fmla="*/ 758952 w 905256"/>
              <a:gd name="connsiteY18" fmla="*/ 91440 h 950976"/>
              <a:gd name="connsiteX19" fmla="*/ 786384 w 905256"/>
              <a:gd name="connsiteY19" fmla="*/ 82296 h 950976"/>
              <a:gd name="connsiteX20" fmla="*/ 868680 w 905256"/>
              <a:gd name="connsiteY20" fmla="*/ 18288 h 950976"/>
              <a:gd name="connsiteX21" fmla="*/ 905256 w 905256"/>
              <a:gd name="connsiteY21" fmla="*/ 0 h 95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5256" h="950976">
                <a:moveTo>
                  <a:pt x="0" y="950976"/>
                </a:moveTo>
                <a:cubicBezTo>
                  <a:pt x="12559" y="913299"/>
                  <a:pt x="11859" y="907378"/>
                  <a:pt x="45720" y="868680"/>
                </a:cubicBezTo>
                <a:cubicBezTo>
                  <a:pt x="52957" y="860409"/>
                  <a:pt x="64008" y="856488"/>
                  <a:pt x="73152" y="850392"/>
                </a:cubicBezTo>
                <a:cubicBezTo>
                  <a:pt x="79248" y="841248"/>
                  <a:pt x="86525" y="832790"/>
                  <a:pt x="91440" y="822960"/>
                </a:cubicBezTo>
                <a:cubicBezTo>
                  <a:pt x="95751" y="814339"/>
                  <a:pt x="95802" y="803897"/>
                  <a:pt x="100584" y="795528"/>
                </a:cubicBezTo>
                <a:cubicBezTo>
                  <a:pt x="108145" y="782296"/>
                  <a:pt x="119158" y="771353"/>
                  <a:pt x="128016" y="758952"/>
                </a:cubicBezTo>
                <a:cubicBezTo>
                  <a:pt x="134404" y="750009"/>
                  <a:pt x="139003" y="739734"/>
                  <a:pt x="146304" y="731520"/>
                </a:cubicBezTo>
                <a:cubicBezTo>
                  <a:pt x="163487" y="712190"/>
                  <a:pt x="186822" y="698175"/>
                  <a:pt x="201168" y="676656"/>
                </a:cubicBezTo>
                <a:cubicBezTo>
                  <a:pt x="300458" y="527721"/>
                  <a:pt x="180508" y="699875"/>
                  <a:pt x="274320" y="585216"/>
                </a:cubicBezTo>
                <a:cubicBezTo>
                  <a:pt x="290923" y="564923"/>
                  <a:pt x="303661" y="541682"/>
                  <a:pt x="320040" y="521208"/>
                </a:cubicBezTo>
                <a:cubicBezTo>
                  <a:pt x="328118" y="511110"/>
                  <a:pt x="339193" y="503710"/>
                  <a:pt x="347472" y="493776"/>
                </a:cubicBezTo>
                <a:cubicBezTo>
                  <a:pt x="354507" y="485333"/>
                  <a:pt x="359935" y="475663"/>
                  <a:pt x="365760" y="466344"/>
                </a:cubicBezTo>
                <a:cubicBezTo>
                  <a:pt x="380816" y="442254"/>
                  <a:pt x="412624" y="385354"/>
                  <a:pt x="429768" y="365760"/>
                </a:cubicBezTo>
                <a:cubicBezTo>
                  <a:pt x="437005" y="357489"/>
                  <a:pt x="448056" y="353568"/>
                  <a:pt x="457200" y="347472"/>
                </a:cubicBezTo>
                <a:cubicBezTo>
                  <a:pt x="463296" y="335280"/>
                  <a:pt x="466762" y="321368"/>
                  <a:pt x="475488" y="310896"/>
                </a:cubicBezTo>
                <a:cubicBezTo>
                  <a:pt x="511326" y="267890"/>
                  <a:pt x="542306" y="240349"/>
                  <a:pt x="585216" y="210312"/>
                </a:cubicBezTo>
                <a:cubicBezTo>
                  <a:pt x="603222" y="197708"/>
                  <a:pt x="621792" y="185928"/>
                  <a:pt x="640080" y="173736"/>
                </a:cubicBezTo>
                <a:cubicBezTo>
                  <a:pt x="649224" y="167640"/>
                  <a:pt x="658720" y="162042"/>
                  <a:pt x="667512" y="155448"/>
                </a:cubicBezTo>
                <a:cubicBezTo>
                  <a:pt x="684205" y="142929"/>
                  <a:pt x="745443" y="95943"/>
                  <a:pt x="758952" y="91440"/>
                </a:cubicBezTo>
                <a:lnTo>
                  <a:pt x="786384" y="82296"/>
                </a:lnTo>
                <a:cubicBezTo>
                  <a:pt x="810053" y="58627"/>
                  <a:pt x="835868" y="29225"/>
                  <a:pt x="868680" y="18288"/>
                </a:cubicBezTo>
                <a:cubicBezTo>
                  <a:pt x="900201" y="7781"/>
                  <a:pt x="889296" y="15960"/>
                  <a:pt x="90525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任意多边形 41"/>
          <p:cNvSpPr/>
          <p:nvPr/>
        </p:nvSpPr>
        <p:spPr>
          <a:xfrm>
            <a:off x="3536223" y="4465746"/>
            <a:ext cx="240249" cy="170263"/>
          </a:xfrm>
          <a:custGeom>
            <a:avLst/>
            <a:gdLst>
              <a:gd name="connsiteX0" fmla="*/ 48225 w 240249"/>
              <a:gd name="connsiteY0" fmla="*/ 14815 h 170263"/>
              <a:gd name="connsiteX1" fmla="*/ 121377 w 240249"/>
              <a:gd name="connsiteY1" fmla="*/ 33103 h 170263"/>
              <a:gd name="connsiteX2" fmla="*/ 240249 w 240249"/>
              <a:gd name="connsiteY2" fmla="*/ 60535 h 170263"/>
              <a:gd name="connsiteX3" fmla="*/ 203673 w 240249"/>
              <a:gd name="connsiteY3" fmla="*/ 115399 h 170263"/>
              <a:gd name="connsiteX4" fmla="*/ 194529 w 240249"/>
              <a:gd name="connsiteY4" fmla="*/ 142831 h 170263"/>
              <a:gd name="connsiteX5" fmla="*/ 176241 w 240249"/>
              <a:gd name="connsiteY5" fmla="*/ 170263 h 17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249" h="170263">
                <a:moveTo>
                  <a:pt x="48225" y="14815"/>
                </a:moveTo>
                <a:cubicBezTo>
                  <a:pt x="131460" y="42560"/>
                  <a:pt x="0" y="0"/>
                  <a:pt x="121377" y="33103"/>
                </a:cubicBezTo>
                <a:cubicBezTo>
                  <a:pt x="231833" y="63227"/>
                  <a:pt x="117864" y="43051"/>
                  <a:pt x="240249" y="60535"/>
                </a:cubicBezTo>
                <a:cubicBezTo>
                  <a:pt x="228057" y="78823"/>
                  <a:pt x="210624" y="94547"/>
                  <a:pt x="203673" y="115399"/>
                </a:cubicBezTo>
                <a:cubicBezTo>
                  <a:pt x="200625" y="124543"/>
                  <a:pt x="198840" y="134210"/>
                  <a:pt x="194529" y="142831"/>
                </a:cubicBezTo>
                <a:cubicBezTo>
                  <a:pt x="189614" y="152661"/>
                  <a:pt x="176241" y="170263"/>
                  <a:pt x="176241" y="17026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右箭头 42"/>
          <p:cNvSpPr/>
          <p:nvPr/>
        </p:nvSpPr>
        <p:spPr>
          <a:xfrm>
            <a:off x="4143372" y="4286257"/>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rot="20014103">
            <a:off x="4520022" y="3820022"/>
            <a:ext cx="262385" cy="470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linds(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xit" presetSubtype="16" fill="hold" grpId="1" nodeType="clickEffect">
                                  <p:stCondLst>
                                    <p:cond delay="0"/>
                                  </p:stCondLst>
                                  <p:childTnLst>
                                    <p:animEffect transition="out" filter="circle(in)">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6" presetClass="exit" presetSubtype="16" fill="hold" grpId="1" nodeType="withEffect">
                                  <p:stCondLst>
                                    <p:cond delay="0"/>
                                  </p:stCondLst>
                                  <p:childTnLst>
                                    <p:animEffect transition="out" filter="circle(in)">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animEffect transition="in" filter="diamond(in)">
                                      <p:cBhvr>
                                        <p:cTn id="27" dur="500"/>
                                        <p:tgtEl>
                                          <p:spTgt spid="3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emph" presetSubtype="0" fill="hold" nodeType="clickEffect">
                                  <p:stCondLst>
                                    <p:cond delay="0"/>
                                  </p:stCondLst>
                                  <p:childTnLst>
                                    <p:anim calcmode="discrete" valueType="str">
                                      <p:cBhvr>
                                        <p:cTn id="31" dur="1000" fill="hold"/>
                                        <p:tgtEl>
                                          <p:spTgt spid="39">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39">
                                            <p:txEl>
                                              <p:pRg st="0" end="0"/>
                                            </p:txEl>
                                          </p:spTgt>
                                        </p:tgtEl>
                                      </p:cBhvr>
                                    </p:animEffect>
                                    <p:set>
                                      <p:cBhvr>
                                        <p:cTn id="36" dur="1" fill="hold">
                                          <p:stCondLst>
                                            <p:cond delay="499"/>
                                          </p:stCondLst>
                                        </p:cTn>
                                        <p:tgtEl>
                                          <p:spTgt spid="39">
                                            <p:txEl>
                                              <p:pRg st="0" end="0"/>
                                            </p:txEl>
                                          </p:spTgt>
                                        </p:tgtEl>
                                        <p:attrNameLst>
                                          <p:attrName>style.visibility</p:attrName>
                                        </p:attrNameLst>
                                      </p:cBhvr>
                                      <p:to>
                                        <p:strVal val="hidden"/>
                                      </p:to>
                                    </p:set>
                                  </p:childTnLst>
                                </p:cTn>
                              </p:par>
                              <p:par>
                                <p:cTn id="37" presetID="6" presetClass="entr" presetSubtype="16"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ircle(in)">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xit" presetSubtype="4" fill="hold" grpId="1" nodeType="clickEffect">
                                  <p:stCondLst>
                                    <p:cond delay="0"/>
                                  </p:stCondLst>
                                  <p:childTnLst>
                                    <p:animEffect transition="out" filter="wheel(4)">
                                      <p:cBhvr>
                                        <p:cTn id="43" dur="2000"/>
                                        <p:tgtEl>
                                          <p:spTgt spid="38"/>
                                        </p:tgtEl>
                                      </p:cBhvr>
                                    </p:animEffect>
                                    <p:set>
                                      <p:cBhvr>
                                        <p:cTn id="44" dur="1" fill="hold">
                                          <p:stCondLst>
                                            <p:cond delay="1999"/>
                                          </p:stCondLst>
                                        </p:cTn>
                                        <p:tgtEl>
                                          <p:spTgt spid="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52" dur="1000" fill="hold"/>
                                        <p:tgtEl>
                                          <p:spTgt spid="40"/>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40"/>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62" dur="1000" fill="hold"/>
                                        <p:tgtEl>
                                          <p:spTgt spid="42"/>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42"/>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72" dur="1000" fill="hold"/>
                                        <p:tgtEl>
                                          <p:spTgt spid="41"/>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35" presetClass="emph" presetSubtype="0" fill="hold" grpId="1" nodeType="clickEffect">
                                  <p:stCondLst>
                                    <p:cond delay="0"/>
                                  </p:stCondLst>
                                  <p:childTnLst>
                                    <p:anim calcmode="discrete" valueType="str">
                                      <p:cBhvr>
                                        <p:cTn id="80" dur="1000" fill="hold"/>
                                        <p:tgtEl>
                                          <p:spTgt spid="42"/>
                                        </p:tgtEl>
                                        <p:attrNameLst>
                                          <p:attrName>style.visibility</p:attrName>
                                        </p:attrNameLst>
                                      </p:cBhvr>
                                      <p:tavLst>
                                        <p:tav tm="0">
                                          <p:val>
                                            <p:strVal val="hidden"/>
                                          </p:val>
                                        </p:tav>
                                        <p:tav tm="50000">
                                          <p:val>
                                            <p:strVal val="visible"/>
                                          </p:val>
                                        </p:tav>
                                      </p:tavLst>
                                    </p:anim>
                                  </p:childTnLst>
                                </p:cTn>
                              </p:par>
                              <p:par>
                                <p:cTn id="81" presetID="35" presetClass="emph" presetSubtype="0" fill="hold" grpId="1" nodeType="withEffect">
                                  <p:stCondLst>
                                    <p:cond delay="0"/>
                                  </p:stCondLst>
                                  <p:childTnLst>
                                    <p:anim calcmode="discrete" valueType="str">
                                      <p:cBhvr>
                                        <p:cTn id="82" dur="1000" fill="hold"/>
                                        <p:tgtEl>
                                          <p:spTgt spid="41"/>
                                        </p:tgtEl>
                                        <p:attrNameLst>
                                          <p:attrName>style.visibility</p:attrName>
                                        </p:attrNameLst>
                                      </p:cBhvr>
                                      <p:tavLst>
                                        <p:tav tm="0">
                                          <p:val>
                                            <p:strVal val="hidden"/>
                                          </p:val>
                                        </p:tav>
                                        <p:tav tm="50000">
                                          <p:val>
                                            <p:strVal val="visible"/>
                                          </p:val>
                                        </p:tav>
                                      </p:tavLst>
                                    </p:anim>
                                  </p:childTnLst>
                                </p:cTn>
                              </p:par>
                              <p:par>
                                <p:cTn id="83" presetID="35" presetClass="emph" presetSubtype="0" fill="hold" grpId="1" nodeType="withEffect">
                                  <p:stCondLst>
                                    <p:cond delay="0"/>
                                  </p:stCondLst>
                                  <p:childTnLst>
                                    <p:anim calcmode="discrete" valueType="str">
                                      <p:cBhvr>
                                        <p:cTn id="84"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2" nodeType="clickEffect">
                                  <p:stCondLst>
                                    <p:cond delay="0"/>
                                  </p:stCondLst>
                                  <p:childTnLst>
                                    <p:animEffect transition="out" filter="dissolve">
                                      <p:cBhvr>
                                        <p:cTn id="88" dur="500"/>
                                        <p:tgtEl>
                                          <p:spTgt spid="42"/>
                                        </p:tgtEl>
                                      </p:cBhvr>
                                    </p:animEffect>
                                    <p:set>
                                      <p:cBhvr>
                                        <p:cTn id="89" dur="1" fill="hold">
                                          <p:stCondLst>
                                            <p:cond delay="499"/>
                                          </p:stCondLst>
                                        </p:cTn>
                                        <p:tgtEl>
                                          <p:spTgt spid="42"/>
                                        </p:tgtEl>
                                        <p:attrNameLst>
                                          <p:attrName>style.visibility</p:attrName>
                                        </p:attrNameLst>
                                      </p:cBhvr>
                                      <p:to>
                                        <p:strVal val="hidden"/>
                                      </p:to>
                                    </p:set>
                                  </p:childTnLst>
                                </p:cTn>
                              </p:par>
                              <p:par>
                                <p:cTn id="90" presetID="9" presetClass="exit" presetSubtype="0" fill="hold" grpId="2" nodeType="withEffect">
                                  <p:stCondLst>
                                    <p:cond delay="0"/>
                                  </p:stCondLst>
                                  <p:childTnLst>
                                    <p:animEffect transition="out" filter="dissolve">
                                      <p:cBhvr>
                                        <p:cTn id="91" dur="500"/>
                                        <p:tgtEl>
                                          <p:spTgt spid="41"/>
                                        </p:tgtEl>
                                      </p:cBhvr>
                                    </p:animEffect>
                                    <p:set>
                                      <p:cBhvr>
                                        <p:cTn id="92" dur="1" fill="hold">
                                          <p:stCondLst>
                                            <p:cond delay="499"/>
                                          </p:stCondLst>
                                        </p:cTn>
                                        <p:tgtEl>
                                          <p:spTgt spid="41"/>
                                        </p:tgtEl>
                                        <p:attrNameLst>
                                          <p:attrName>style.visibility</p:attrName>
                                        </p:attrNameLst>
                                      </p:cBhvr>
                                      <p:to>
                                        <p:strVal val="hidden"/>
                                      </p:to>
                                    </p:set>
                                  </p:childTnLst>
                                </p:cTn>
                              </p:par>
                              <p:par>
                                <p:cTn id="93" presetID="9" presetClass="exit" presetSubtype="0" fill="hold" grpId="2" nodeType="withEffect">
                                  <p:stCondLst>
                                    <p:cond delay="0"/>
                                  </p:stCondLst>
                                  <p:childTnLst>
                                    <p:animEffect transition="out" filter="dissolve">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6" presetClass="entr" presetSubtype="26" fill="hold" grpId="0"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barn(inHorizontal)">
                                      <p:cBhvr>
                                        <p:cTn id="100" dur="500"/>
                                        <p:tgtEl>
                                          <p:spTgt spid="44"/>
                                        </p:tgtEl>
                                      </p:cBhvr>
                                    </p:animEffect>
                                  </p:childTnLst>
                                </p:cTn>
                              </p:par>
                              <p:par>
                                <p:cTn id="101" presetID="16" presetClass="entr" presetSubtype="26"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barn(inHorizontal)">
                                      <p:cBhvr>
                                        <p:cTn id="103" dur="500"/>
                                        <p:tgtEl>
                                          <p:spTgt spid="43"/>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xit" presetSubtype="12" fill="hold" grpId="1" nodeType="clickEffect">
                                  <p:stCondLst>
                                    <p:cond delay="0"/>
                                  </p:stCondLst>
                                  <p:childTnLst>
                                    <p:animEffect transition="out" filter="strips(downLeft)">
                                      <p:cBhvr>
                                        <p:cTn id="107" dur="500"/>
                                        <p:tgtEl>
                                          <p:spTgt spid="44"/>
                                        </p:tgtEl>
                                      </p:cBhvr>
                                    </p:animEffect>
                                    <p:set>
                                      <p:cBhvr>
                                        <p:cTn id="108" dur="1" fill="hold">
                                          <p:stCondLst>
                                            <p:cond delay="499"/>
                                          </p:stCondLst>
                                        </p:cTn>
                                        <p:tgtEl>
                                          <p:spTgt spid="44"/>
                                        </p:tgtEl>
                                        <p:attrNameLst>
                                          <p:attrName>style.visibility</p:attrName>
                                        </p:attrNameLst>
                                      </p:cBhvr>
                                      <p:to>
                                        <p:strVal val="hidden"/>
                                      </p:to>
                                    </p:set>
                                  </p:childTnLst>
                                </p:cTn>
                              </p:par>
                              <p:par>
                                <p:cTn id="109" presetID="18" presetClass="exit" presetSubtype="12" fill="hold" grpId="1" nodeType="withEffect">
                                  <p:stCondLst>
                                    <p:cond delay="0"/>
                                  </p:stCondLst>
                                  <p:childTnLst>
                                    <p:animEffect transition="out" filter="strips(downLeft)">
                                      <p:cBhvr>
                                        <p:cTn id="110" dur="500"/>
                                        <p:tgtEl>
                                          <p:spTgt spid="43"/>
                                        </p:tgtEl>
                                      </p:cBhvr>
                                    </p:animEffect>
                                    <p:set>
                                      <p:cBhvr>
                                        <p:cTn id="111"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animBg="1"/>
      <p:bldP spid="37" grpId="1" animBg="1"/>
      <p:bldP spid="38" grpId="0" animBg="1"/>
      <p:bldP spid="38" grpId="1" animBg="1"/>
      <p:bldP spid="39" grpId="0" build="allAtOnce"/>
      <p:bldP spid="39" grpId="1" build="allAtOnce"/>
      <p:bldP spid="40" grpId="0"/>
      <p:bldP spid="40" grpId="1"/>
      <p:bldP spid="40" grpId="2"/>
      <p:bldP spid="41" grpId="0" animBg="1"/>
      <p:bldP spid="41" grpId="1" animBg="1"/>
      <p:bldP spid="41" grpId="2" animBg="1"/>
      <p:bldP spid="42" grpId="0" animBg="1"/>
      <p:bldP spid="42" grpId="1" animBg="1"/>
      <p:bldP spid="42" grpId="2" animBg="1"/>
      <p:bldP spid="43" grpId="0" animBg="1"/>
      <p:bldP spid="43" grpId="1" animBg="1"/>
      <p:bldP spid="44" grpId="0" animBg="1"/>
      <p:bldP spid="4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Java</a:t>
            </a:r>
            <a:r>
              <a:rPr lang="zh-CN" altLang="en-US" dirty="0" smtClean="0"/>
              <a:t>中的</a:t>
            </a:r>
            <a:r>
              <a:rPr lang="en-US" altLang="zh-CN" dirty="0" err="1" smtClean="0"/>
              <a:t>gc</a:t>
            </a:r>
            <a:endParaRPr lang="zh-CN" altLang="en-US" dirty="0"/>
          </a:p>
        </p:txBody>
      </p:sp>
      <p:sp>
        <p:nvSpPr>
          <p:cNvPr id="13" name="内容占位符 12"/>
          <p:cNvSpPr>
            <a:spLocks noGrp="1"/>
          </p:cNvSpPr>
          <p:nvPr>
            <p:ph idx="1"/>
          </p:nvPr>
        </p:nvSpPr>
        <p:spPr/>
        <p:txBody>
          <a:bodyPr/>
          <a:lstStyle/>
          <a:p>
            <a:r>
              <a:rPr lang="zh-CN" altLang="en-US" dirty="0" smtClean="0"/>
              <a:t>垃圾收集器</a:t>
            </a:r>
            <a:endParaRPr lang="en-US" altLang="zh-CN" dirty="0" smtClean="0"/>
          </a:p>
          <a:p>
            <a:pPr>
              <a:buNone/>
            </a:pPr>
            <a:r>
              <a:rPr lang="en-US" altLang="zh-CN" dirty="0" smtClean="0"/>
              <a:t>	</a:t>
            </a:r>
            <a:endParaRPr lang="zh-CN" altLang="en-US" dirty="0"/>
          </a:p>
        </p:txBody>
      </p:sp>
      <p:pic>
        <p:nvPicPr>
          <p:cNvPr id="14" name="图片 13" descr="1349278110_8410.jpg"/>
          <p:cNvPicPr>
            <a:picLocks noChangeAspect="1"/>
          </p:cNvPicPr>
          <p:nvPr/>
        </p:nvPicPr>
        <p:blipFill>
          <a:blip r:embed="rId2"/>
          <a:stretch>
            <a:fillRect/>
          </a:stretch>
        </p:blipFill>
        <p:spPr>
          <a:xfrm>
            <a:off x="928662" y="2214554"/>
            <a:ext cx="5210175" cy="3562350"/>
          </a:xfrm>
          <a:prstGeom prst="rect">
            <a:avLst/>
          </a:prstGeom>
        </p:spPr>
      </p:pic>
      <p:sp>
        <p:nvSpPr>
          <p:cNvPr id="16" name="矩形 15"/>
          <p:cNvSpPr/>
          <p:nvPr/>
        </p:nvSpPr>
        <p:spPr>
          <a:xfrm>
            <a:off x="6572264" y="2214554"/>
            <a:ext cx="2143140" cy="342902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572264" y="2214554"/>
            <a:ext cx="2143140" cy="3416320"/>
          </a:xfrm>
          <a:prstGeom prst="rect">
            <a:avLst/>
          </a:prstGeom>
          <a:noFill/>
        </p:spPr>
        <p:txBody>
          <a:bodyPr wrap="square" rtlCol="0">
            <a:spAutoFit/>
          </a:bodyPr>
          <a:lstStyle/>
          <a:p>
            <a:r>
              <a:rPr lang="zh-CN" altLang="en-US" dirty="0" smtClean="0"/>
              <a:t>左边有</a:t>
            </a:r>
            <a:r>
              <a:rPr lang="en-US" altLang="zh-CN" dirty="0" smtClean="0"/>
              <a:t>7</a:t>
            </a:r>
            <a:r>
              <a:rPr lang="zh-CN" altLang="en-US" dirty="0" smtClean="0"/>
              <a:t>种收集</a:t>
            </a:r>
            <a:r>
              <a:rPr lang="zh-CN" altLang="en-US" dirty="0" smtClean="0"/>
              <a:t>器，分为两块，上面为新生代收集器，下面是老年代收集器。如果两个收集器之间存在连线，就说明它们可以搭配</a:t>
            </a:r>
            <a:r>
              <a:rPr lang="zh-CN" altLang="en-US" dirty="0" smtClean="0"/>
              <a:t>使用（搭配使用</a:t>
            </a:r>
            <a:r>
              <a:rPr lang="zh-CN" altLang="en-US" dirty="0" smtClean="0"/>
              <a:t>指的</a:t>
            </a:r>
            <a:r>
              <a:rPr lang="zh-CN" altLang="en-US" dirty="0" smtClean="0"/>
              <a:t>是先用某种收集器，当出现某种情况时，改用另一种收集器）。</a:t>
            </a:r>
            <a:endParaRPr lang="zh-CN" altLang="en-US" dirty="0"/>
          </a:p>
        </p:txBody>
      </p:sp>
      <p:sp>
        <p:nvSpPr>
          <p:cNvPr id="18" name="矩形 17"/>
          <p:cNvSpPr/>
          <p:nvPr/>
        </p:nvSpPr>
        <p:spPr>
          <a:xfrm>
            <a:off x="6572264" y="2214554"/>
            <a:ext cx="2143140" cy="37862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572264" y="2214554"/>
            <a:ext cx="2143140" cy="3785652"/>
          </a:xfrm>
          <a:prstGeom prst="rect">
            <a:avLst/>
          </a:prstGeom>
          <a:noFill/>
        </p:spPr>
        <p:txBody>
          <a:bodyPr wrap="square" rtlCol="0">
            <a:spAutoFit/>
          </a:bodyPr>
          <a:lstStyle/>
          <a:p>
            <a:r>
              <a:rPr lang="sq-AL" sz="1600" dirty="0" smtClean="0">
                <a:latin typeface="+mn-ea"/>
              </a:rPr>
              <a:t>Serial(</a:t>
            </a:r>
            <a:r>
              <a:rPr lang="zh-CN" altLang="en-US" sz="1600" dirty="0" smtClean="0">
                <a:latin typeface="+mn-ea"/>
              </a:rPr>
              <a:t>串行</a:t>
            </a:r>
            <a:r>
              <a:rPr lang="sq-AL" sz="1600" dirty="0" smtClean="0">
                <a:latin typeface="+mn-ea"/>
              </a:rPr>
              <a:t>GC)</a:t>
            </a:r>
            <a:r>
              <a:rPr lang="zh-CN" altLang="en-US" sz="1600" dirty="0" smtClean="0">
                <a:latin typeface="+mn-ea"/>
              </a:rPr>
              <a:t>收集</a:t>
            </a:r>
            <a:r>
              <a:rPr lang="zh-CN" altLang="en-US" sz="1600" dirty="0" smtClean="0">
                <a:latin typeface="+mn-ea"/>
              </a:rPr>
              <a:t>器是</a:t>
            </a:r>
            <a:r>
              <a:rPr lang="zh-CN" altLang="en-US" sz="1600" dirty="0" smtClean="0">
                <a:latin typeface="+mn-ea"/>
              </a:rPr>
              <a:t>一个新生代收集器，单线程执行，使用复制算法。它在进行垃圾收集时，必须暂停其他所有的工作线程</a:t>
            </a:r>
            <a:r>
              <a:rPr lang="en-US" altLang="zh-CN" sz="1600" dirty="0" smtClean="0">
                <a:latin typeface="+mn-ea"/>
              </a:rPr>
              <a:t>(</a:t>
            </a:r>
            <a:r>
              <a:rPr lang="zh-CN" altLang="en-US" sz="1600" dirty="0" smtClean="0">
                <a:latin typeface="+mn-ea"/>
              </a:rPr>
              <a:t>用户线程</a:t>
            </a:r>
            <a:r>
              <a:rPr lang="en-US" altLang="zh-CN" sz="1600" dirty="0" smtClean="0">
                <a:latin typeface="+mn-ea"/>
              </a:rPr>
              <a:t>)</a:t>
            </a:r>
            <a:r>
              <a:rPr lang="zh-CN" altLang="en-US" sz="1600" dirty="0" smtClean="0">
                <a:latin typeface="+mn-ea"/>
              </a:rPr>
              <a:t>。是</a:t>
            </a:r>
            <a:r>
              <a:rPr lang="en-US" altLang="zh-CN" sz="1600" dirty="0" err="1" smtClean="0">
                <a:latin typeface="+mn-ea"/>
              </a:rPr>
              <a:t>Jvm</a:t>
            </a:r>
            <a:r>
              <a:rPr lang="en-US" altLang="zh-CN" sz="1600" dirty="0" smtClean="0">
                <a:latin typeface="+mn-ea"/>
              </a:rPr>
              <a:t> client</a:t>
            </a:r>
            <a:r>
              <a:rPr lang="zh-CN" altLang="en-US" sz="1600" dirty="0" smtClean="0">
                <a:latin typeface="+mn-ea"/>
              </a:rPr>
              <a:t>模式下默认的新生代收集器。对于限定单个</a:t>
            </a:r>
            <a:r>
              <a:rPr lang="en-US" altLang="zh-CN" sz="1600" dirty="0" smtClean="0">
                <a:latin typeface="+mn-ea"/>
              </a:rPr>
              <a:t>CPU</a:t>
            </a:r>
            <a:r>
              <a:rPr lang="zh-CN" altLang="en-US" sz="1600" dirty="0" smtClean="0">
                <a:latin typeface="+mn-ea"/>
              </a:rPr>
              <a:t>的环境来说，</a:t>
            </a:r>
            <a:r>
              <a:rPr lang="en-US" altLang="zh-CN" sz="1600" dirty="0" smtClean="0">
                <a:latin typeface="+mn-ea"/>
              </a:rPr>
              <a:t>Serial</a:t>
            </a:r>
            <a:r>
              <a:rPr lang="zh-CN" altLang="en-US" sz="1600" dirty="0" smtClean="0">
                <a:latin typeface="+mn-ea"/>
              </a:rPr>
              <a:t>收集器由于没有线程交互的开销，专心做垃圾收集自然可以获得最高的单线程收集效率</a:t>
            </a:r>
            <a:endParaRPr lang="zh-CN" altLang="en-US" sz="1600" dirty="0">
              <a:latin typeface="+mn-ea"/>
            </a:endParaRPr>
          </a:p>
        </p:txBody>
      </p:sp>
      <p:sp>
        <p:nvSpPr>
          <p:cNvPr id="19" name="右箭头 18"/>
          <p:cNvSpPr/>
          <p:nvPr/>
        </p:nvSpPr>
        <p:spPr>
          <a:xfrm>
            <a:off x="2071670" y="3000372"/>
            <a:ext cx="450059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72264" y="2214554"/>
            <a:ext cx="2143140" cy="185738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6572264" y="2214554"/>
            <a:ext cx="2143140" cy="1857388"/>
          </a:xfrm>
          <a:prstGeom prst="rect">
            <a:avLst/>
          </a:prstGeom>
          <a:noFill/>
        </p:spPr>
        <p:txBody>
          <a:bodyPr wrap="square" rtlCol="0">
            <a:spAutoFit/>
          </a:bodyPr>
          <a:lstStyle/>
          <a:p>
            <a:r>
              <a:rPr lang="sq-AL" sz="1600" dirty="0" smtClean="0">
                <a:latin typeface="+mn-ea"/>
              </a:rPr>
              <a:t>ParNew(</a:t>
            </a:r>
            <a:r>
              <a:rPr lang="zh-CN" altLang="en-US" sz="1600" dirty="0" smtClean="0">
                <a:latin typeface="+mn-ea"/>
              </a:rPr>
              <a:t>并行</a:t>
            </a:r>
            <a:r>
              <a:rPr lang="sq-AL" sz="1600" dirty="0" smtClean="0">
                <a:latin typeface="+mn-ea"/>
              </a:rPr>
              <a:t>GC)</a:t>
            </a:r>
            <a:r>
              <a:rPr lang="zh-CN" altLang="en-US" sz="1600" dirty="0" smtClean="0">
                <a:latin typeface="+mn-ea"/>
              </a:rPr>
              <a:t>收集</a:t>
            </a:r>
            <a:r>
              <a:rPr lang="zh-CN" altLang="en-US" sz="1600" dirty="0" smtClean="0">
                <a:latin typeface="+mn-ea"/>
              </a:rPr>
              <a:t>器其实</a:t>
            </a:r>
            <a:r>
              <a:rPr lang="zh-CN" altLang="en-US" sz="1600" dirty="0" smtClean="0">
                <a:latin typeface="+mn-ea"/>
              </a:rPr>
              <a:t>就是</a:t>
            </a:r>
            <a:r>
              <a:rPr lang="en-US" altLang="zh-CN" sz="1600" dirty="0" smtClean="0">
                <a:latin typeface="+mn-ea"/>
              </a:rPr>
              <a:t>serial</a:t>
            </a:r>
            <a:r>
              <a:rPr lang="zh-CN" altLang="en-US" sz="1600" dirty="0" smtClean="0">
                <a:latin typeface="+mn-ea"/>
              </a:rPr>
              <a:t>收集器的多线程版本，除了使用多条线程进行垃圾收集之外，其余行为与</a:t>
            </a:r>
            <a:r>
              <a:rPr lang="en-US" altLang="zh-CN" sz="1600" dirty="0" smtClean="0">
                <a:latin typeface="+mn-ea"/>
              </a:rPr>
              <a:t>Serial</a:t>
            </a:r>
            <a:r>
              <a:rPr lang="zh-CN" altLang="en-US" sz="1600" dirty="0" smtClean="0">
                <a:latin typeface="+mn-ea"/>
              </a:rPr>
              <a:t>收集器一样</a:t>
            </a:r>
            <a:r>
              <a:rPr lang="zh-CN" altLang="en-US" sz="1600" dirty="0" smtClean="0"/>
              <a:t>。</a:t>
            </a:r>
            <a:endParaRPr lang="zh-CN" altLang="en-US" sz="1600" b="1" dirty="0"/>
          </a:p>
        </p:txBody>
      </p:sp>
      <p:sp>
        <p:nvSpPr>
          <p:cNvPr id="32" name="右箭头 31"/>
          <p:cNvSpPr/>
          <p:nvPr/>
        </p:nvSpPr>
        <p:spPr>
          <a:xfrm>
            <a:off x="3500430" y="3000372"/>
            <a:ext cx="307183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500826" y="2214554"/>
            <a:ext cx="2500330" cy="442915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6500826" y="2214554"/>
            <a:ext cx="2500330" cy="4429155"/>
          </a:xfrm>
          <a:prstGeom prst="rect">
            <a:avLst/>
          </a:prstGeom>
          <a:noFill/>
        </p:spPr>
        <p:txBody>
          <a:bodyPr wrap="square" rtlCol="0">
            <a:spAutoFit/>
          </a:bodyPr>
          <a:lstStyle/>
          <a:p>
            <a:r>
              <a:rPr lang="sq-AL" sz="1600" dirty="0" smtClean="0">
                <a:latin typeface="+mn-ea"/>
              </a:rPr>
              <a:t>Parallel Scavenge(</a:t>
            </a:r>
            <a:r>
              <a:rPr lang="zh-CN" altLang="en-US" sz="1600" dirty="0" smtClean="0">
                <a:latin typeface="+mn-ea"/>
              </a:rPr>
              <a:t>并行回收</a:t>
            </a:r>
            <a:r>
              <a:rPr lang="sq-AL" sz="1600" dirty="0" smtClean="0">
                <a:latin typeface="+mn-ea"/>
              </a:rPr>
              <a:t>GC)</a:t>
            </a:r>
            <a:r>
              <a:rPr lang="zh-CN" altLang="en-US" sz="1600" dirty="0" smtClean="0">
                <a:latin typeface="+mn-ea"/>
              </a:rPr>
              <a:t>收集</a:t>
            </a:r>
            <a:r>
              <a:rPr lang="zh-CN" altLang="en-US" sz="1600" dirty="0" smtClean="0">
                <a:latin typeface="+mn-ea"/>
              </a:rPr>
              <a:t>器也</a:t>
            </a:r>
            <a:r>
              <a:rPr lang="zh-CN" altLang="en-US" sz="1600" dirty="0" smtClean="0">
                <a:latin typeface="+mn-ea"/>
              </a:rPr>
              <a:t>是一个新生代收集器，它也是使用复制算法的收集器，又是并行多线程收集器</a:t>
            </a:r>
            <a:r>
              <a:rPr lang="zh-CN" altLang="en-US" sz="1600" dirty="0" smtClean="0">
                <a:latin typeface="+mn-ea"/>
              </a:rPr>
              <a:t>。特点</a:t>
            </a:r>
            <a:r>
              <a:rPr lang="zh-CN" altLang="en-US" sz="1600" dirty="0" smtClean="0">
                <a:latin typeface="+mn-ea"/>
              </a:rPr>
              <a:t>是它的关注点与其他收集器不同</a:t>
            </a:r>
            <a:r>
              <a:rPr lang="zh-CN" altLang="en-US" sz="1600" dirty="0" smtClean="0">
                <a:latin typeface="+mn-ea"/>
              </a:rPr>
              <a:t>，其他收集</a:t>
            </a:r>
            <a:r>
              <a:rPr lang="zh-CN" altLang="en-US" sz="1600" dirty="0" smtClean="0">
                <a:latin typeface="+mn-ea"/>
              </a:rPr>
              <a:t>器的关注点是尽可能地缩短垃圾收集时用户线程的停顿时间，而</a:t>
            </a:r>
            <a:r>
              <a:rPr lang="en-US" altLang="zh-CN" sz="1600" dirty="0" smtClean="0">
                <a:latin typeface="+mn-ea"/>
              </a:rPr>
              <a:t>parallel Scavenge</a:t>
            </a:r>
            <a:r>
              <a:rPr lang="zh-CN" altLang="en-US" sz="1600" dirty="0" smtClean="0">
                <a:latin typeface="+mn-ea"/>
              </a:rPr>
              <a:t>收集器的目标则是达到一个可控制的吞吐量。吞吐量</a:t>
            </a:r>
            <a:r>
              <a:rPr lang="en-US" altLang="zh-CN" sz="1600" dirty="0" smtClean="0">
                <a:latin typeface="+mn-ea"/>
              </a:rPr>
              <a:t>= </a:t>
            </a:r>
            <a:r>
              <a:rPr lang="zh-CN" altLang="en-US" sz="1600" dirty="0" smtClean="0">
                <a:latin typeface="+mn-ea"/>
              </a:rPr>
              <a:t>程序运行时间</a:t>
            </a:r>
            <a:r>
              <a:rPr lang="en-US" altLang="zh-CN" sz="1600" dirty="0" smtClean="0">
                <a:latin typeface="+mn-ea"/>
              </a:rPr>
              <a:t>/(</a:t>
            </a:r>
            <a:r>
              <a:rPr lang="zh-CN" altLang="en-US" sz="1600" dirty="0" smtClean="0">
                <a:latin typeface="+mn-ea"/>
              </a:rPr>
              <a:t>程序运行时间 </a:t>
            </a:r>
            <a:r>
              <a:rPr lang="en-US" altLang="zh-CN" sz="1600" dirty="0" smtClean="0">
                <a:latin typeface="+mn-ea"/>
              </a:rPr>
              <a:t>+ </a:t>
            </a:r>
            <a:r>
              <a:rPr lang="zh-CN" altLang="en-US" sz="1600" dirty="0" smtClean="0">
                <a:latin typeface="+mn-ea"/>
              </a:rPr>
              <a:t>垃圾收集时间</a:t>
            </a:r>
            <a:r>
              <a:rPr lang="en-US" altLang="zh-CN" sz="1600" dirty="0" smtClean="0">
                <a:latin typeface="+mn-ea"/>
              </a:rPr>
              <a:t>)</a:t>
            </a:r>
            <a:r>
              <a:rPr lang="zh-CN" altLang="en-US" sz="1600" dirty="0" smtClean="0">
                <a:latin typeface="+mn-ea"/>
              </a:rPr>
              <a:t>，虚拟机总共运行了</a:t>
            </a:r>
            <a:r>
              <a:rPr lang="en-US" altLang="zh-CN" sz="1600" dirty="0" smtClean="0">
                <a:latin typeface="+mn-ea"/>
              </a:rPr>
              <a:t>100</a:t>
            </a:r>
            <a:r>
              <a:rPr lang="zh-CN" altLang="en-US" sz="1600" dirty="0" smtClean="0">
                <a:latin typeface="+mn-ea"/>
              </a:rPr>
              <a:t>分钟。其中垃圾收集花掉</a:t>
            </a:r>
            <a:r>
              <a:rPr lang="en-US" altLang="zh-CN" sz="1600" dirty="0" smtClean="0">
                <a:latin typeface="+mn-ea"/>
              </a:rPr>
              <a:t>1</a:t>
            </a:r>
            <a:r>
              <a:rPr lang="zh-CN" altLang="en-US" sz="1600" dirty="0" smtClean="0">
                <a:latin typeface="+mn-ea"/>
              </a:rPr>
              <a:t>分钟，那吞吐量就是</a:t>
            </a:r>
            <a:r>
              <a:rPr lang="en-US" altLang="zh-CN" sz="1600" dirty="0" smtClean="0">
                <a:latin typeface="+mn-ea"/>
              </a:rPr>
              <a:t>99</a:t>
            </a:r>
            <a:r>
              <a:rPr lang="en-US" altLang="zh-CN" sz="1600" dirty="0" smtClean="0">
                <a:latin typeface="+mn-ea"/>
              </a:rPr>
              <a:t>%</a:t>
            </a:r>
            <a:r>
              <a:rPr lang="zh-CN" altLang="en-US" sz="1600" dirty="0" smtClean="0">
                <a:latin typeface="+mn-ea"/>
              </a:rPr>
              <a:t>。</a:t>
            </a:r>
            <a:endParaRPr lang="zh-CN" altLang="en-US" sz="1600" dirty="0">
              <a:latin typeface="+mn-ea"/>
            </a:endParaRPr>
          </a:p>
        </p:txBody>
      </p:sp>
      <p:sp>
        <p:nvSpPr>
          <p:cNvPr id="34" name="右箭头 33"/>
          <p:cNvSpPr/>
          <p:nvPr/>
        </p:nvSpPr>
        <p:spPr>
          <a:xfrm>
            <a:off x="5000628" y="3000372"/>
            <a:ext cx="150019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xit" presetSubtype="0" fill="hold" grpId="0" nodeType="clickEffect">
                                  <p:stCondLst>
                                    <p:cond delay="0"/>
                                  </p:stCondLst>
                                  <p:childTnLst>
                                    <p:animScale>
                                      <p:cBhvr>
                                        <p:cTn id="6" dur="1000" accel="50000">
                                          <p:stCondLst>
                                            <p:cond delay="0"/>
                                          </p:stCondLst>
                                        </p:cTn>
                                        <p:tgtEl>
                                          <p:spTgt spid="1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7" dur="1000" accel="50000">
                                          <p:stCondLst>
                                            <p:cond delay="0"/>
                                          </p:stCondLst>
                                        </p:cTn>
                                        <p:tgtEl>
                                          <p:spTgt spid="15"/>
                                        </p:tgtEl>
                                        <p:attrNameLst>
                                          <p:attrName>ppt_x</p:attrName>
                                          <p:attrName>ppt_y</p:attrName>
                                        </p:attrNameLst>
                                      </p:cBhvr>
                                    </p:animMotion>
                                    <p:animEffect transition="out" filter="fade">
                                      <p:cBhvr>
                                        <p:cTn id="8" dur="1000"/>
                                        <p:tgtEl>
                                          <p:spTgt spid="15"/>
                                        </p:tgtEl>
                                      </p:cBhvr>
                                    </p:animEffect>
                                    <p:set>
                                      <p:cBhvr>
                                        <p:cTn id="9" dur="1" fill="hold">
                                          <p:stCondLst>
                                            <p:cond delay="999"/>
                                          </p:stCondLst>
                                        </p:cTn>
                                        <p:tgtEl>
                                          <p:spTgt spid="15"/>
                                        </p:tgtEl>
                                        <p:attrNameLst>
                                          <p:attrName>style.visibility</p:attrName>
                                        </p:attrNameLst>
                                      </p:cBhvr>
                                      <p:to>
                                        <p:strVal val="hidden"/>
                                      </p:to>
                                    </p:set>
                                  </p:childTnLst>
                                </p:cTn>
                              </p:par>
                              <p:par>
                                <p:cTn id="10" presetID="52" presetClass="exit" presetSubtype="0" fill="hold" grpId="0" nodeType="withEffect">
                                  <p:stCondLst>
                                    <p:cond delay="0"/>
                                  </p:stCondLst>
                                  <p:childTnLst>
                                    <p:animScale>
                                      <p:cBhvr>
                                        <p:cTn id="11" dur="1000" accel="50000">
                                          <p:stCondLst>
                                            <p:cond delay="0"/>
                                          </p:stCondLst>
                                        </p:cTn>
                                        <p:tgtEl>
                                          <p:spTgt spid="16"/>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 dur="1000" accel="50000">
                                          <p:stCondLst>
                                            <p:cond delay="0"/>
                                          </p:stCondLst>
                                        </p:cTn>
                                        <p:tgtEl>
                                          <p:spTgt spid="16"/>
                                        </p:tgtEl>
                                        <p:attrNameLst>
                                          <p:attrName>ppt_x</p:attrName>
                                          <p:attrName>ppt_y</p:attrName>
                                        </p:attrNameLst>
                                      </p:cBhvr>
                                    </p:animMotion>
                                    <p:animEffect transition="out" filter="fade">
                                      <p:cBhvr>
                                        <p:cTn id="13" dur="1000"/>
                                        <p:tgtEl>
                                          <p:spTgt spid="16"/>
                                        </p:tgtEl>
                                      </p:cBhvr>
                                    </p:animEffect>
                                    <p:set>
                                      <p:cBhvr>
                                        <p:cTn id="14" dur="1" fill="hold">
                                          <p:stCondLst>
                                            <p:cond delay="9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1"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par>
                                <p:cTn id="25" presetID="6" presetClass="entr" presetSubtype="16"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2" fill="hold" grpId="1" nodeType="clickEffect">
                                  <p:stCondLst>
                                    <p:cond delay="0"/>
                                  </p:stCondLst>
                                  <p:childTnLst>
                                    <p:animEffect transition="out" filter="wipe(right)">
                                      <p:cBhvr>
                                        <p:cTn id="31" dur="1000"/>
                                        <p:tgtEl>
                                          <p:spTgt spid="19"/>
                                        </p:tgtEl>
                                      </p:cBhvr>
                                    </p:animEffect>
                                    <p:set>
                                      <p:cBhvr>
                                        <p:cTn id="32" dur="1" fill="hold">
                                          <p:stCondLst>
                                            <p:cond delay="999"/>
                                          </p:stCondLst>
                                        </p:cTn>
                                        <p:tgtEl>
                                          <p:spTgt spid="19"/>
                                        </p:tgtEl>
                                        <p:attrNameLst>
                                          <p:attrName>style.visibility</p:attrName>
                                        </p:attrNameLst>
                                      </p:cBhvr>
                                      <p:to>
                                        <p:strVal val="hidden"/>
                                      </p:to>
                                    </p:set>
                                  </p:childTnLst>
                                </p:cTn>
                              </p:par>
                              <p:par>
                                <p:cTn id="33" presetID="52" presetClass="exit" presetSubtype="0" fill="hold" grpId="0" nodeType="withEffect">
                                  <p:stCondLst>
                                    <p:cond delay="0"/>
                                  </p:stCondLst>
                                  <p:childTnLst>
                                    <p:animScale>
                                      <p:cBhvr>
                                        <p:cTn id="34" dur="1000" accel="50000">
                                          <p:stCondLst>
                                            <p:cond delay="0"/>
                                          </p:stCondLst>
                                        </p:cTn>
                                        <p:tgtEl>
                                          <p:spTgt spid="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5" dur="1000" accel="50000">
                                          <p:stCondLst>
                                            <p:cond delay="0"/>
                                          </p:stCondLst>
                                        </p:cTn>
                                        <p:tgtEl>
                                          <p:spTgt spid="17"/>
                                        </p:tgtEl>
                                        <p:attrNameLst>
                                          <p:attrName>ppt_x</p:attrName>
                                          <p:attrName>ppt_y</p:attrName>
                                        </p:attrNameLst>
                                      </p:cBhvr>
                                    </p:animMotion>
                                    <p:animEffect transition="out" filter="fade">
                                      <p:cBhvr>
                                        <p:cTn id="36" dur="1000"/>
                                        <p:tgtEl>
                                          <p:spTgt spid="17"/>
                                        </p:tgtEl>
                                      </p:cBhvr>
                                    </p:animEffect>
                                    <p:set>
                                      <p:cBhvr>
                                        <p:cTn id="37" dur="1" fill="hold">
                                          <p:stCondLst>
                                            <p:cond delay="999"/>
                                          </p:stCondLst>
                                        </p:cTn>
                                        <p:tgtEl>
                                          <p:spTgt spid="17"/>
                                        </p:tgtEl>
                                        <p:attrNameLst>
                                          <p:attrName>style.visibility</p:attrName>
                                        </p:attrNameLst>
                                      </p:cBhvr>
                                      <p:to>
                                        <p:strVal val="hidden"/>
                                      </p:to>
                                    </p:set>
                                  </p:childTnLst>
                                </p:cTn>
                              </p:par>
                              <p:par>
                                <p:cTn id="38" presetID="52" presetClass="exit" presetSubtype="0" fill="hold" grpId="0" nodeType="withEffect">
                                  <p:stCondLst>
                                    <p:cond delay="0"/>
                                  </p:stCondLst>
                                  <p:childTnLst>
                                    <p:animScale>
                                      <p:cBhvr>
                                        <p:cTn id="39"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0" dur="1000" accel="50000">
                                          <p:stCondLst>
                                            <p:cond delay="0"/>
                                          </p:stCondLst>
                                        </p:cTn>
                                        <p:tgtEl>
                                          <p:spTgt spid="18"/>
                                        </p:tgtEl>
                                        <p:attrNameLst>
                                          <p:attrName>ppt_x</p:attrName>
                                          <p:attrName>ppt_y</p:attrName>
                                        </p:attrNameLst>
                                      </p:cBhvr>
                                    </p:animMotion>
                                    <p:animEffect transition="out" filter="fade">
                                      <p:cBhvr>
                                        <p:cTn id="41" dur="1000"/>
                                        <p:tgtEl>
                                          <p:spTgt spid="18"/>
                                        </p:tgtEl>
                                      </p:cBhvr>
                                    </p:animEffect>
                                    <p:set>
                                      <p:cBhvr>
                                        <p:cTn id="42" dur="1" fill="hold">
                                          <p:stCondLst>
                                            <p:cond delay="9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1"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circle(in)">
                                      <p:cBhvr>
                                        <p:cTn id="52" dur="500"/>
                                        <p:tgtEl>
                                          <p:spTgt spid="30"/>
                                        </p:tgtEl>
                                      </p:cBhvr>
                                    </p:animEffect>
                                  </p:childTnLst>
                                </p:cTn>
                              </p:par>
                              <p:par>
                                <p:cTn id="53" presetID="6" presetClass="entr" presetSubtype="16"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circle(in)">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1" nodeType="clickEffect">
                                  <p:stCondLst>
                                    <p:cond delay="0"/>
                                  </p:stCondLst>
                                  <p:childTnLst>
                                    <p:animEffect transition="out" filter="wipe(right)">
                                      <p:cBhvr>
                                        <p:cTn id="59" dur="1000"/>
                                        <p:tgtEl>
                                          <p:spTgt spid="32"/>
                                        </p:tgtEl>
                                      </p:cBhvr>
                                    </p:animEffect>
                                    <p:set>
                                      <p:cBhvr>
                                        <p:cTn id="60" dur="1" fill="hold">
                                          <p:stCondLst>
                                            <p:cond delay="999"/>
                                          </p:stCondLst>
                                        </p:cTn>
                                        <p:tgtEl>
                                          <p:spTgt spid="32"/>
                                        </p:tgtEl>
                                        <p:attrNameLst>
                                          <p:attrName>style.visibility</p:attrName>
                                        </p:attrNameLst>
                                      </p:cBhvr>
                                      <p:to>
                                        <p:strVal val="hidden"/>
                                      </p:to>
                                    </p:set>
                                  </p:childTnLst>
                                </p:cTn>
                              </p:par>
                              <p:par>
                                <p:cTn id="61" presetID="52" presetClass="exit" presetSubtype="0" fill="hold" grpId="0" nodeType="withEffect">
                                  <p:stCondLst>
                                    <p:cond delay="0"/>
                                  </p:stCondLst>
                                  <p:childTnLst>
                                    <p:animScale>
                                      <p:cBhvr>
                                        <p:cTn id="62" dur="1000" accel="50000">
                                          <p:stCondLst>
                                            <p:cond delay="0"/>
                                          </p:stCondLst>
                                        </p:cTn>
                                        <p:tgtEl>
                                          <p:spTgt spid="3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63" dur="1000" accel="50000">
                                          <p:stCondLst>
                                            <p:cond delay="0"/>
                                          </p:stCondLst>
                                        </p:cTn>
                                        <p:tgtEl>
                                          <p:spTgt spid="31"/>
                                        </p:tgtEl>
                                        <p:attrNameLst>
                                          <p:attrName>ppt_x</p:attrName>
                                          <p:attrName>ppt_y</p:attrName>
                                        </p:attrNameLst>
                                      </p:cBhvr>
                                    </p:animMotion>
                                    <p:animEffect transition="out" filter="fade">
                                      <p:cBhvr>
                                        <p:cTn id="64" dur="1000"/>
                                        <p:tgtEl>
                                          <p:spTgt spid="31"/>
                                        </p:tgtEl>
                                      </p:cBhvr>
                                    </p:animEffect>
                                    <p:set>
                                      <p:cBhvr>
                                        <p:cTn id="65" dur="1" fill="hold">
                                          <p:stCondLst>
                                            <p:cond delay="999"/>
                                          </p:stCondLst>
                                        </p:cTn>
                                        <p:tgtEl>
                                          <p:spTgt spid="31"/>
                                        </p:tgtEl>
                                        <p:attrNameLst>
                                          <p:attrName>style.visibility</p:attrName>
                                        </p:attrNameLst>
                                      </p:cBhvr>
                                      <p:to>
                                        <p:strVal val="hidden"/>
                                      </p:to>
                                    </p:set>
                                  </p:childTnLst>
                                </p:cTn>
                              </p:par>
                              <p:par>
                                <p:cTn id="66" presetID="52" presetClass="exit" presetSubtype="0" fill="hold" grpId="0" nodeType="withEffect">
                                  <p:stCondLst>
                                    <p:cond delay="0"/>
                                  </p:stCondLst>
                                  <p:childTnLst>
                                    <p:animScale>
                                      <p:cBhvr>
                                        <p:cTn id="67" dur="1000" accel="50000">
                                          <p:stCondLst>
                                            <p:cond delay="0"/>
                                          </p:stCondLst>
                                        </p:cTn>
                                        <p:tgtEl>
                                          <p:spTgt spid="3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68" dur="1000" accel="50000">
                                          <p:stCondLst>
                                            <p:cond delay="0"/>
                                          </p:stCondLst>
                                        </p:cTn>
                                        <p:tgtEl>
                                          <p:spTgt spid="30"/>
                                        </p:tgtEl>
                                        <p:attrNameLst>
                                          <p:attrName>ppt_x</p:attrName>
                                          <p:attrName>ppt_y</p:attrName>
                                        </p:attrNameLst>
                                      </p:cBhvr>
                                    </p:animMotion>
                                    <p:animEffect transition="out" filter="fade">
                                      <p:cBhvr>
                                        <p:cTn id="69" dur="1000"/>
                                        <p:tgtEl>
                                          <p:spTgt spid="30"/>
                                        </p:tgtEl>
                                      </p:cBhvr>
                                    </p:animEffect>
                                    <p:set>
                                      <p:cBhvr>
                                        <p:cTn id="70" dur="1" fill="hold">
                                          <p:stCondLst>
                                            <p:cond delay="999"/>
                                          </p:stCondLst>
                                        </p:cTn>
                                        <p:tgtEl>
                                          <p:spTgt spid="3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1"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circle(in)">
                                      <p:cBhvr>
                                        <p:cTn id="80" dur="500"/>
                                        <p:tgtEl>
                                          <p:spTgt spid="33"/>
                                        </p:tgtEl>
                                      </p:cBhvr>
                                    </p:animEffect>
                                  </p:childTnLst>
                                </p:cTn>
                              </p:par>
                              <p:par>
                                <p:cTn id="81" presetID="6" presetClass="entr" presetSubtype="16" fill="hold" grpId="1"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circle(in)">
                                      <p:cBhvr>
                                        <p:cTn id="83" dur="500"/>
                                        <p:tgtEl>
                                          <p:spTgt spid="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2" fill="hold" grpId="1" nodeType="clickEffect">
                                  <p:stCondLst>
                                    <p:cond delay="0"/>
                                  </p:stCondLst>
                                  <p:childTnLst>
                                    <p:animEffect transition="out" filter="wipe(right)">
                                      <p:cBhvr>
                                        <p:cTn id="87" dur="1000"/>
                                        <p:tgtEl>
                                          <p:spTgt spid="34"/>
                                        </p:tgtEl>
                                      </p:cBhvr>
                                    </p:animEffect>
                                    <p:set>
                                      <p:cBhvr>
                                        <p:cTn id="88" dur="1" fill="hold">
                                          <p:stCondLst>
                                            <p:cond delay="999"/>
                                          </p:stCondLst>
                                        </p:cTn>
                                        <p:tgtEl>
                                          <p:spTgt spid="34"/>
                                        </p:tgtEl>
                                        <p:attrNameLst>
                                          <p:attrName>style.visibility</p:attrName>
                                        </p:attrNameLst>
                                      </p:cBhvr>
                                      <p:to>
                                        <p:strVal val="hidden"/>
                                      </p:to>
                                    </p:set>
                                  </p:childTnLst>
                                </p:cTn>
                              </p:par>
                              <p:par>
                                <p:cTn id="89" presetID="52" presetClass="exit" presetSubtype="0" fill="hold" grpId="0" nodeType="withEffect">
                                  <p:stCondLst>
                                    <p:cond delay="0"/>
                                  </p:stCondLst>
                                  <p:childTnLst>
                                    <p:animScale>
                                      <p:cBhvr>
                                        <p:cTn id="90" dur="1000" accel="50000">
                                          <p:stCondLst>
                                            <p:cond delay="0"/>
                                          </p:stCondLst>
                                        </p:cTn>
                                        <p:tgtEl>
                                          <p:spTgt spid="3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91" dur="1000" accel="50000">
                                          <p:stCondLst>
                                            <p:cond delay="0"/>
                                          </p:stCondLst>
                                        </p:cTn>
                                        <p:tgtEl>
                                          <p:spTgt spid="33"/>
                                        </p:tgtEl>
                                        <p:attrNameLst>
                                          <p:attrName>ppt_x</p:attrName>
                                          <p:attrName>ppt_y</p:attrName>
                                        </p:attrNameLst>
                                      </p:cBhvr>
                                    </p:animMotion>
                                    <p:animEffect transition="out" filter="fade">
                                      <p:cBhvr>
                                        <p:cTn id="92" dur="1000"/>
                                        <p:tgtEl>
                                          <p:spTgt spid="33"/>
                                        </p:tgtEl>
                                      </p:cBhvr>
                                    </p:animEffect>
                                    <p:set>
                                      <p:cBhvr>
                                        <p:cTn id="93" dur="1" fill="hold">
                                          <p:stCondLst>
                                            <p:cond delay="999"/>
                                          </p:stCondLst>
                                        </p:cTn>
                                        <p:tgtEl>
                                          <p:spTgt spid="33"/>
                                        </p:tgtEl>
                                        <p:attrNameLst>
                                          <p:attrName>style.visibility</p:attrName>
                                        </p:attrNameLst>
                                      </p:cBhvr>
                                      <p:to>
                                        <p:strVal val="hidden"/>
                                      </p:to>
                                    </p:set>
                                  </p:childTnLst>
                                </p:cTn>
                              </p:par>
                              <p:par>
                                <p:cTn id="94" presetID="52" presetClass="exit" presetSubtype="0" fill="hold" grpId="0" nodeType="withEffect">
                                  <p:stCondLst>
                                    <p:cond delay="0"/>
                                  </p:stCondLst>
                                  <p:childTnLst>
                                    <p:animScale>
                                      <p:cBhvr>
                                        <p:cTn id="95" dur="1000" accel="50000">
                                          <p:stCondLst>
                                            <p:cond delay="0"/>
                                          </p:stCondLst>
                                        </p:cTn>
                                        <p:tgtEl>
                                          <p:spTgt spid="3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96" dur="1000" accel="50000">
                                          <p:stCondLst>
                                            <p:cond delay="0"/>
                                          </p:stCondLst>
                                        </p:cTn>
                                        <p:tgtEl>
                                          <p:spTgt spid="35"/>
                                        </p:tgtEl>
                                        <p:attrNameLst>
                                          <p:attrName>ppt_x</p:attrName>
                                          <p:attrName>ppt_y</p:attrName>
                                        </p:attrNameLst>
                                      </p:cBhvr>
                                    </p:animMotion>
                                    <p:animEffect transition="out" filter="fade">
                                      <p:cBhvr>
                                        <p:cTn id="97" dur="1000"/>
                                        <p:tgtEl>
                                          <p:spTgt spid="35"/>
                                        </p:tgtEl>
                                      </p:cBhvr>
                                    </p:animEffect>
                                    <p:set>
                                      <p:cBhvr>
                                        <p:cTn id="98" dur="1" fill="hold">
                                          <p:stCondLst>
                                            <p:cond delay="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p:bldP spid="18" grpId="0" animBg="1"/>
      <p:bldP spid="18" grpId="1" animBg="1"/>
      <p:bldP spid="17" grpId="0"/>
      <p:bldP spid="17" grpId="1"/>
      <p:bldP spid="19" grpId="0" animBg="1"/>
      <p:bldP spid="19" grpId="1" animBg="1"/>
      <p:bldP spid="30" grpId="0" animBg="1"/>
      <p:bldP spid="30" grpId="1" animBg="1"/>
      <p:bldP spid="31" grpId="0"/>
      <p:bldP spid="31" grpId="1"/>
      <p:bldP spid="32" grpId="0" animBg="1"/>
      <p:bldP spid="32" grpId="1" animBg="1"/>
      <p:bldP spid="35" grpId="0" animBg="1"/>
      <p:bldP spid="35" grpId="1" animBg="1"/>
      <p:bldP spid="33" grpId="0"/>
      <p:bldP spid="33" grpId="1"/>
      <p:bldP spid="34" grpId="0" animBg="1"/>
      <p:bldP spid="3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Java</a:t>
            </a:r>
            <a:r>
              <a:rPr lang="zh-CN" altLang="en-US" dirty="0" smtClean="0"/>
              <a:t>中的</a:t>
            </a:r>
            <a:r>
              <a:rPr lang="en-US" altLang="zh-CN" dirty="0" err="1" smtClean="0"/>
              <a:t>gc</a:t>
            </a:r>
            <a:endParaRPr lang="zh-CN" altLang="en-US" dirty="0"/>
          </a:p>
        </p:txBody>
      </p:sp>
      <p:sp>
        <p:nvSpPr>
          <p:cNvPr id="13" name="内容占位符 12"/>
          <p:cNvSpPr>
            <a:spLocks noGrp="1"/>
          </p:cNvSpPr>
          <p:nvPr>
            <p:ph idx="1"/>
          </p:nvPr>
        </p:nvSpPr>
        <p:spPr/>
        <p:txBody>
          <a:bodyPr/>
          <a:lstStyle/>
          <a:p>
            <a:r>
              <a:rPr lang="zh-CN" altLang="en-US" dirty="0" smtClean="0"/>
              <a:t>垃圾收集器</a:t>
            </a:r>
            <a:endParaRPr lang="en-US" altLang="zh-CN" dirty="0" smtClean="0"/>
          </a:p>
          <a:p>
            <a:pPr>
              <a:buNone/>
            </a:pPr>
            <a:r>
              <a:rPr lang="en-US" altLang="zh-CN" dirty="0" smtClean="0"/>
              <a:t>	</a:t>
            </a:r>
            <a:endParaRPr lang="zh-CN" altLang="en-US" dirty="0"/>
          </a:p>
        </p:txBody>
      </p:sp>
      <p:pic>
        <p:nvPicPr>
          <p:cNvPr id="14" name="图片 13" descr="1349278110_8410.jpg"/>
          <p:cNvPicPr>
            <a:picLocks noChangeAspect="1"/>
          </p:cNvPicPr>
          <p:nvPr/>
        </p:nvPicPr>
        <p:blipFill>
          <a:blip r:embed="rId2"/>
          <a:stretch>
            <a:fillRect/>
          </a:stretch>
        </p:blipFill>
        <p:spPr>
          <a:xfrm>
            <a:off x="928662" y="2214554"/>
            <a:ext cx="5210175" cy="3562350"/>
          </a:xfrm>
          <a:prstGeom prst="rect">
            <a:avLst/>
          </a:prstGeom>
        </p:spPr>
      </p:pic>
      <p:sp>
        <p:nvSpPr>
          <p:cNvPr id="18" name="矩形 17"/>
          <p:cNvSpPr/>
          <p:nvPr/>
        </p:nvSpPr>
        <p:spPr>
          <a:xfrm>
            <a:off x="6572264" y="3643314"/>
            <a:ext cx="2143140" cy="257176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572264" y="3643314"/>
            <a:ext cx="2143140" cy="2571768"/>
          </a:xfrm>
          <a:prstGeom prst="rect">
            <a:avLst/>
          </a:prstGeom>
          <a:noFill/>
        </p:spPr>
        <p:txBody>
          <a:bodyPr wrap="square" rtlCol="0">
            <a:spAutoFit/>
          </a:bodyPr>
          <a:lstStyle/>
          <a:p>
            <a:r>
              <a:rPr lang="sq-AL" dirty="0" smtClean="0">
                <a:latin typeface="+mn-ea"/>
              </a:rPr>
              <a:t>Serial Old(</a:t>
            </a:r>
            <a:r>
              <a:rPr lang="zh-CN" altLang="en-US" dirty="0" smtClean="0">
                <a:latin typeface="+mn-ea"/>
              </a:rPr>
              <a:t>串行</a:t>
            </a:r>
            <a:r>
              <a:rPr lang="sq-AL" dirty="0" smtClean="0">
                <a:latin typeface="+mn-ea"/>
              </a:rPr>
              <a:t>GC)</a:t>
            </a:r>
            <a:r>
              <a:rPr lang="zh-CN" altLang="en-US" dirty="0" smtClean="0">
                <a:latin typeface="+mn-ea"/>
              </a:rPr>
              <a:t>收集</a:t>
            </a:r>
            <a:r>
              <a:rPr lang="zh-CN" altLang="en-US" dirty="0" smtClean="0">
                <a:latin typeface="+mn-ea"/>
              </a:rPr>
              <a:t>器是</a:t>
            </a:r>
            <a:r>
              <a:rPr lang="sq-AL" dirty="0" smtClean="0">
                <a:latin typeface="+mn-ea"/>
              </a:rPr>
              <a:t>Serial</a:t>
            </a:r>
            <a:r>
              <a:rPr lang="zh-CN" altLang="en-US" dirty="0" smtClean="0">
                <a:latin typeface="+mn-ea"/>
              </a:rPr>
              <a:t>收集器的老年代版本，它同样使用一个单线程执行收集，使用“标记</a:t>
            </a:r>
            <a:r>
              <a:rPr lang="en-US" altLang="zh-CN" dirty="0" smtClean="0">
                <a:latin typeface="+mn-ea"/>
              </a:rPr>
              <a:t>-</a:t>
            </a:r>
            <a:r>
              <a:rPr lang="zh-CN" altLang="en-US" dirty="0" smtClean="0">
                <a:latin typeface="+mn-ea"/>
              </a:rPr>
              <a:t>整理”算法。主要使用在</a:t>
            </a:r>
            <a:r>
              <a:rPr lang="sq-AL" dirty="0" smtClean="0">
                <a:latin typeface="+mn-ea"/>
              </a:rPr>
              <a:t>Client</a:t>
            </a:r>
            <a:r>
              <a:rPr lang="zh-CN" altLang="en-US" dirty="0" smtClean="0">
                <a:latin typeface="+mn-ea"/>
              </a:rPr>
              <a:t>模式下的虚拟机。</a:t>
            </a:r>
            <a:endParaRPr lang="zh-CN" altLang="en-US" dirty="0">
              <a:latin typeface="+mn-ea"/>
            </a:endParaRPr>
          </a:p>
        </p:txBody>
      </p:sp>
      <p:sp>
        <p:nvSpPr>
          <p:cNvPr id="19" name="右箭头 18"/>
          <p:cNvSpPr/>
          <p:nvPr/>
        </p:nvSpPr>
        <p:spPr>
          <a:xfrm>
            <a:off x="3500430" y="5000636"/>
            <a:ext cx="307183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929190" y="4429132"/>
            <a:ext cx="164307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72264" y="3643314"/>
            <a:ext cx="2143140" cy="17859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572264" y="3643314"/>
            <a:ext cx="2143140" cy="1754326"/>
          </a:xfrm>
          <a:prstGeom prst="rect">
            <a:avLst/>
          </a:prstGeom>
          <a:noFill/>
        </p:spPr>
        <p:txBody>
          <a:bodyPr wrap="square" rtlCol="0">
            <a:spAutoFit/>
          </a:bodyPr>
          <a:lstStyle/>
          <a:p>
            <a:r>
              <a:rPr lang="sq-AL" dirty="0" smtClean="0">
                <a:latin typeface="+mn-ea"/>
              </a:rPr>
              <a:t>Parallel Old(</a:t>
            </a:r>
            <a:r>
              <a:rPr lang="zh-CN" altLang="en-US" dirty="0" smtClean="0">
                <a:latin typeface="+mn-ea"/>
              </a:rPr>
              <a:t>并行</a:t>
            </a:r>
            <a:r>
              <a:rPr lang="sq-AL" dirty="0" smtClean="0">
                <a:latin typeface="+mn-ea"/>
              </a:rPr>
              <a:t>GC)</a:t>
            </a:r>
            <a:r>
              <a:rPr lang="zh-CN" altLang="en-US" dirty="0" smtClean="0">
                <a:latin typeface="+mn-ea"/>
              </a:rPr>
              <a:t>收集</a:t>
            </a:r>
            <a:r>
              <a:rPr lang="zh-CN" altLang="en-US" dirty="0" smtClean="0">
                <a:latin typeface="+mn-ea"/>
              </a:rPr>
              <a:t>器是</a:t>
            </a:r>
            <a:r>
              <a:rPr lang="sq-AL" dirty="0" smtClean="0">
                <a:latin typeface="+mn-ea"/>
              </a:rPr>
              <a:t>Parallel Scavenge</a:t>
            </a:r>
            <a:r>
              <a:rPr lang="zh-CN" altLang="en-US" dirty="0" smtClean="0">
                <a:latin typeface="+mn-ea"/>
              </a:rPr>
              <a:t>收集器的老年代版本，使用多线程和“标记</a:t>
            </a:r>
            <a:r>
              <a:rPr lang="en-US" altLang="zh-CN" dirty="0" smtClean="0">
                <a:latin typeface="+mn-ea"/>
              </a:rPr>
              <a:t>-</a:t>
            </a:r>
            <a:r>
              <a:rPr lang="zh-CN" altLang="en-US" dirty="0" smtClean="0">
                <a:latin typeface="+mn-ea"/>
              </a:rPr>
              <a:t>整理”算法。</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1"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500"/>
                                        <p:tgtEl>
                                          <p:spTgt spid="18"/>
                                        </p:tgtEl>
                                      </p:cBhvr>
                                    </p:animEffect>
                                  </p:childTnLst>
                                </p:cTn>
                              </p:par>
                              <p:par>
                                <p:cTn id="13" presetID="6" presetClass="entr" presetSubtype="16"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ircle(i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grpId="1" nodeType="clickEffect">
                                  <p:stCondLst>
                                    <p:cond delay="0"/>
                                  </p:stCondLst>
                                  <p:childTnLst>
                                    <p:animEffect transition="out" filter="wipe(right)">
                                      <p:cBhvr>
                                        <p:cTn id="19" dur="1000"/>
                                        <p:tgtEl>
                                          <p:spTgt spid="19"/>
                                        </p:tgtEl>
                                      </p:cBhvr>
                                    </p:animEffect>
                                    <p:set>
                                      <p:cBhvr>
                                        <p:cTn id="20" dur="1" fill="hold">
                                          <p:stCondLst>
                                            <p:cond delay="999"/>
                                          </p:stCondLst>
                                        </p:cTn>
                                        <p:tgtEl>
                                          <p:spTgt spid="19"/>
                                        </p:tgtEl>
                                        <p:attrNameLst>
                                          <p:attrName>style.visibility</p:attrName>
                                        </p:attrNameLst>
                                      </p:cBhvr>
                                      <p:to>
                                        <p:strVal val="hidden"/>
                                      </p:to>
                                    </p:set>
                                  </p:childTnLst>
                                </p:cTn>
                              </p:par>
                              <p:par>
                                <p:cTn id="21" presetID="52" presetClass="exit" presetSubtype="0" fill="hold" grpId="0" nodeType="withEffect">
                                  <p:stCondLst>
                                    <p:cond delay="0"/>
                                  </p:stCondLst>
                                  <p:childTnLst>
                                    <p:animScale>
                                      <p:cBhvr>
                                        <p:cTn id="22" dur="1000" accel="50000">
                                          <p:stCondLst>
                                            <p:cond delay="0"/>
                                          </p:stCondLst>
                                        </p:cTn>
                                        <p:tgtEl>
                                          <p:spTgt spid="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7"/>
                                        </p:tgtEl>
                                        <p:attrNameLst>
                                          <p:attrName>ppt_x</p:attrName>
                                          <p:attrName>ppt_y</p:attrName>
                                        </p:attrNameLst>
                                      </p:cBhvr>
                                    </p:animMotion>
                                    <p:animEffect transition="out" filter="fade">
                                      <p:cBhvr>
                                        <p:cTn id="24" dur="1000"/>
                                        <p:tgtEl>
                                          <p:spTgt spid="17"/>
                                        </p:tgtEl>
                                      </p:cBhvr>
                                    </p:animEffect>
                                    <p:set>
                                      <p:cBhvr>
                                        <p:cTn id="25" dur="1" fill="hold">
                                          <p:stCondLst>
                                            <p:cond delay="999"/>
                                          </p:stCondLst>
                                        </p:cTn>
                                        <p:tgtEl>
                                          <p:spTgt spid="17"/>
                                        </p:tgtEl>
                                        <p:attrNameLst>
                                          <p:attrName>style.visibility</p:attrName>
                                        </p:attrNameLst>
                                      </p:cBhvr>
                                      <p:to>
                                        <p:strVal val="hidden"/>
                                      </p:to>
                                    </p:set>
                                  </p:childTnLst>
                                </p:cTn>
                              </p:par>
                              <p:par>
                                <p:cTn id="26" presetID="52" presetClass="exit" presetSubtype="0" fill="hold" grpId="0" nodeType="withEffect">
                                  <p:stCondLst>
                                    <p:cond delay="0"/>
                                  </p:stCondLst>
                                  <p:childTnLst>
                                    <p:animScale>
                                      <p:cBhvr>
                                        <p:cTn id="27"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8"/>
                                        </p:tgtEl>
                                        <p:attrNameLst>
                                          <p:attrName>ppt_x</p:attrName>
                                          <p:attrName>ppt_y</p:attrName>
                                        </p:attrNameLst>
                                      </p:cBhvr>
                                    </p:animMotion>
                                    <p:animEffect transition="out" filter="fade">
                                      <p:cBhvr>
                                        <p:cTn id="29" dur="1000"/>
                                        <p:tgtEl>
                                          <p:spTgt spid="18"/>
                                        </p:tgtEl>
                                      </p:cBhvr>
                                    </p:animEffect>
                                    <p:set>
                                      <p:cBhvr>
                                        <p:cTn id="30" dur="1" fill="hold">
                                          <p:stCondLst>
                                            <p:cond delay="9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1"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circle(in)">
                                      <p:cBhvr>
                                        <p:cTn id="40" dur="500"/>
                                        <p:tgtEl>
                                          <p:spTgt spid="21"/>
                                        </p:tgtEl>
                                      </p:cBhvr>
                                    </p:animEffect>
                                  </p:childTnLst>
                                </p:cTn>
                              </p:par>
                              <p:par>
                                <p:cTn id="41" presetID="6" presetClass="entr" presetSubtype="16"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circle(in)">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2" fill="hold" grpId="1" nodeType="clickEffect">
                                  <p:stCondLst>
                                    <p:cond delay="0"/>
                                  </p:stCondLst>
                                  <p:childTnLst>
                                    <p:animEffect transition="out" filter="wipe(right)">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52" presetClass="exit" presetSubtype="0" fill="hold" grpId="0" nodeType="withEffect">
                                  <p:stCondLst>
                                    <p:cond delay="0"/>
                                  </p:stCondLst>
                                  <p:childTnLst>
                                    <p:animScale>
                                      <p:cBhvr>
                                        <p:cTn id="50" dur="1000" accel="50000">
                                          <p:stCondLst>
                                            <p:cond delay="0"/>
                                          </p:stCondLst>
                                        </p:cTn>
                                        <p:tgtEl>
                                          <p:spTgt spid="2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1" dur="1000" accel="50000">
                                          <p:stCondLst>
                                            <p:cond delay="0"/>
                                          </p:stCondLst>
                                        </p:cTn>
                                        <p:tgtEl>
                                          <p:spTgt spid="22"/>
                                        </p:tgtEl>
                                        <p:attrNameLst>
                                          <p:attrName>ppt_x</p:attrName>
                                          <p:attrName>ppt_y</p:attrName>
                                        </p:attrNameLst>
                                      </p:cBhvr>
                                    </p:animMotion>
                                    <p:animEffect transition="out" filter="fade">
                                      <p:cBhvr>
                                        <p:cTn id="52" dur="1000"/>
                                        <p:tgtEl>
                                          <p:spTgt spid="22"/>
                                        </p:tgtEl>
                                      </p:cBhvr>
                                    </p:animEffect>
                                    <p:set>
                                      <p:cBhvr>
                                        <p:cTn id="53" dur="1" fill="hold">
                                          <p:stCondLst>
                                            <p:cond delay="999"/>
                                          </p:stCondLst>
                                        </p:cTn>
                                        <p:tgtEl>
                                          <p:spTgt spid="22"/>
                                        </p:tgtEl>
                                        <p:attrNameLst>
                                          <p:attrName>style.visibility</p:attrName>
                                        </p:attrNameLst>
                                      </p:cBhvr>
                                      <p:to>
                                        <p:strVal val="hidden"/>
                                      </p:to>
                                    </p:set>
                                  </p:childTnLst>
                                </p:cTn>
                              </p:par>
                              <p:par>
                                <p:cTn id="54" presetID="52" presetClass="exit" presetSubtype="0" fill="hold" grpId="0" nodeType="withEffect">
                                  <p:stCondLst>
                                    <p:cond delay="0"/>
                                  </p:stCondLst>
                                  <p:childTnLst>
                                    <p:animScale>
                                      <p:cBhvr>
                                        <p:cTn id="55" dur="1000" accel="50000">
                                          <p:stCondLst>
                                            <p:cond delay="0"/>
                                          </p:stCondLst>
                                        </p:cTn>
                                        <p:tgtEl>
                                          <p:spTgt spid="2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6" dur="1000" accel="50000">
                                          <p:stCondLst>
                                            <p:cond delay="0"/>
                                          </p:stCondLst>
                                        </p:cTn>
                                        <p:tgtEl>
                                          <p:spTgt spid="21"/>
                                        </p:tgtEl>
                                        <p:attrNameLst>
                                          <p:attrName>ppt_x</p:attrName>
                                          <p:attrName>ppt_y</p:attrName>
                                        </p:attrNameLst>
                                      </p:cBhvr>
                                    </p:animMotion>
                                    <p:animEffect transition="out" filter="fade">
                                      <p:cBhvr>
                                        <p:cTn id="57" dur="1000"/>
                                        <p:tgtEl>
                                          <p:spTgt spid="21"/>
                                        </p:tgtEl>
                                      </p:cBhvr>
                                    </p:animEffect>
                                    <p:set>
                                      <p:cBhvr>
                                        <p:cTn id="58"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7" grpId="0"/>
      <p:bldP spid="17" grpId="1"/>
      <p:bldP spid="19" grpId="0" animBg="1"/>
      <p:bldP spid="19" grpId="1" animBg="1"/>
      <p:bldP spid="20" grpId="0" animBg="1"/>
      <p:bldP spid="20" grpId="1" animBg="1"/>
      <p:bldP spid="21" grpId="0" animBg="1"/>
      <p:bldP spid="21" grpId="1" animBg="1"/>
      <p:bldP spid="22" grpId="0"/>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Java</a:t>
            </a:r>
            <a:r>
              <a:rPr lang="zh-CN" altLang="en-US" dirty="0" smtClean="0"/>
              <a:t>中的</a:t>
            </a:r>
            <a:r>
              <a:rPr lang="en-US" altLang="zh-CN" dirty="0" err="1" smtClean="0"/>
              <a:t>gc</a:t>
            </a:r>
            <a:endParaRPr lang="zh-CN" altLang="en-US" dirty="0"/>
          </a:p>
        </p:txBody>
      </p:sp>
      <p:sp>
        <p:nvSpPr>
          <p:cNvPr id="13" name="内容占位符 12"/>
          <p:cNvSpPr>
            <a:spLocks noGrp="1"/>
          </p:cNvSpPr>
          <p:nvPr>
            <p:ph idx="1"/>
          </p:nvPr>
        </p:nvSpPr>
        <p:spPr/>
        <p:txBody>
          <a:bodyPr/>
          <a:lstStyle/>
          <a:p>
            <a:r>
              <a:rPr lang="zh-CN" altLang="en-US" dirty="0" smtClean="0"/>
              <a:t>垃圾收集器</a:t>
            </a:r>
            <a:endParaRPr lang="en-US" altLang="zh-CN" dirty="0" smtClean="0"/>
          </a:p>
          <a:p>
            <a:pPr>
              <a:buNone/>
            </a:pPr>
            <a:r>
              <a:rPr lang="en-US" altLang="zh-CN" dirty="0" smtClean="0"/>
              <a:t>	</a:t>
            </a: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1142976" y="4214818"/>
            <a:ext cx="1162050" cy="685800"/>
          </a:xfrm>
          <a:prstGeom prst="rect">
            <a:avLst/>
          </a:prstGeom>
          <a:noFill/>
          <a:ln w="9525">
            <a:noFill/>
            <a:miter lim="800000"/>
            <a:headEnd/>
            <a:tailEnd/>
          </a:ln>
          <a:effectLst/>
        </p:spPr>
      </p:pic>
      <p:pic>
        <p:nvPicPr>
          <p:cNvPr id="14" name="图片 13" descr="1349278110_8410.jpg"/>
          <p:cNvPicPr>
            <a:picLocks noChangeAspect="1"/>
          </p:cNvPicPr>
          <p:nvPr/>
        </p:nvPicPr>
        <p:blipFill>
          <a:blip r:embed="rId3"/>
          <a:stretch>
            <a:fillRect/>
          </a:stretch>
        </p:blipFill>
        <p:spPr>
          <a:xfrm>
            <a:off x="928662" y="2214554"/>
            <a:ext cx="5210175" cy="3562350"/>
          </a:xfrm>
          <a:prstGeom prst="rect">
            <a:avLst/>
          </a:prstGeom>
        </p:spPr>
      </p:pic>
      <p:sp>
        <p:nvSpPr>
          <p:cNvPr id="16" name="右箭头 15"/>
          <p:cNvSpPr/>
          <p:nvPr/>
        </p:nvSpPr>
        <p:spPr>
          <a:xfrm>
            <a:off x="1928794" y="2428868"/>
            <a:ext cx="157163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00430" y="1785926"/>
            <a:ext cx="5357850" cy="335758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500430" y="1785926"/>
            <a:ext cx="5357850" cy="3323987"/>
          </a:xfrm>
          <a:prstGeom prst="rect">
            <a:avLst/>
          </a:prstGeom>
          <a:noFill/>
        </p:spPr>
        <p:txBody>
          <a:bodyPr wrap="square" rtlCol="0">
            <a:spAutoFit/>
          </a:bodyPr>
          <a:lstStyle/>
          <a:p>
            <a:r>
              <a:rPr lang="en-US" altLang="zh-CN" sz="1400" dirty="0" smtClean="0">
                <a:latin typeface="+mn-ea"/>
              </a:rPr>
              <a:t>CMS(Concurrent Mark Sweep)</a:t>
            </a:r>
            <a:r>
              <a:rPr lang="zh-CN" altLang="en-US" sz="1400" dirty="0" smtClean="0">
                <a:latin typeface="+mn-ea"/>
              </a:rPr>
              <a:t>收集器是一种以获取最短回收停顿时间为目标的收集器。</a:t>
            </a:r>
            <a:r>
              <a:rPr lang="en-US" altLang="zh-CN" sz="1400" dirty="0" smtClean="0">
                <a:latin typeface="+mn-ea"/>
              </a:rPr>
              <a:t>CMS</a:t>
            </a:r>
            <a:r>
              <a:rPr lang="zh-CN" altLang="en-US" sz="1400" dirty="0" smtClean="0">
                <a:latin typeface="+mn-ea"/>
              </a:rPr>
              <a:t>收集器是基于“标记</a:t>
            </a:r>
            <a:r>
              <a:rPr lang="en-US" altLang="zh-CN" sz="1400" dirty="0" smtClean="0">
                <a:latin typeface="+mn-ea"/>
              </a:rPr>
              <a:t>-</a:t>
            </a:r>
            <a:r>
              <a:rPr lang="zh-CN" altLang="en-US" sz="1400" dirty="0" smtClean="0">
                <a:latin typeface="+mn-ea"/>
              </a:rPr>
              <a:t>清除”算法实现的，整个收集过程大致分为</a:t>
            </a:r>
            <a:r>
              <a:rPr lang="en-US" altLang="zh-CN" sz="1400" dirty="0" smtClean="0">
                <a:latin typeface="+mn-ea"/>
              </a:rPr>
              <a:t>4</a:t>
            </a:r>
            <a:r>
              <a:rPr lang="zh-CN" altLang="en-US" sz="1400" dirty="0" smtClean="0">
                <a:latin typeface="+mn-ea"/>
              </a:rPr>
              <a:t>个步骤：</a:t>
            </a:r>
          </a:p>
          <a:p>
            <a:r>
              <a:rPr lang="zh-CN" altLang="en-US" sz="1400" dirty="0" smtClean="0">
                <a:latin typeface="+mn-ea"/>
              </a:rPr>
              <a:t>①</a:t>
            </a:r>
            <a:r>
              <a:rPr lang="en-US" altLang="zh-CN" sz="1400" dirty="0" smtClean="0">
                <a:latin typeface="+mn-ea"/>
              </a:rPr>
              <a:t>.</a:t>
            </a:r>
            <a:r>
              <a:rPr lang="zh-CN" altLang="en-US" sz="1400" dirty="0" smtClean="0">
                <a:latin typeface="+mn-ea"/>
              </a:rPr>
              <a:t>初始标记</a:t>
            </a:r>
            <a:r>
              <a:rPr lang="en-US" altLang="zh-CN" sz="1400" dirty="0" smtClean="0">
                <a:latin typeface="+mn-ea"/>
              </a:rPr>
              <a:t>(CMS initial mark)</a:t>
            </a:r>
          </a:p>
          <a:p>
            <a:r>
              <a:rPr lang="en-US" altLang="zh-CN" sz="1400" dirty="0" smtClean="0">
                <a:latin typeface="+mn-ea"/>
              </a:rPr>
              <a:t>②.</a:t>
            </a:r>
            <a:r>
              <a:rPr lang="zh-CN" altLang="en-US" sz="1400" dirty="0" smtClean="0">
                <a:latin typeface="+mn-ea"/>
              </a:rPr>
              <a:t>并发标记</a:t>
            </a:r>
            <a:r>
              <a:rPr lang="en-US" altLang="zh-CN" sz="1400" dirty="0" smtClean="0">
                <a:latin typeface="+mn-ea"/>
              </a:rPr>
              <a:t>(CMS </a:t>
            </a:r>
            <a:r>
              <a:rPr lang="en-US" altLang="zh-CN" sz="1400" dirty="0" err="1" smtClean="0">
                <a:latin typeface="+mn-ea"/>
              </a:rPr>
              <a:t>concurrenr</a:t>
            </a:r>
            <a:r>
              <a:rPr lang="en-US" altLang="zh-CN" sz="1400" dirty="0" smtClean="0">
                <a:latin typeface="+mn-ea"/>
              </a:rPr>
              <a:t> mark)</a:t>
            </a:r>
          </a:p>
          <a:p>
            <a:r>
              <a:rPr lang="en-US" altLang="zh-CN" sz="1400" dirty="0" smtClean="0">
                <a:latin typeface="+mn-ea"/>
              </a:rPr>
              <a:t>③.</a:t>
            </a:r>
            <a:r>
              <a:rPr lang="zh-CN" altLang="en-US" sz="1400" dirty="0" smtClean="0">
                <a:latin typeface="+mn-ea"/>
              </a:rPr>
              <a:t>重新标记</a:t>
            </a:r>
            <a:r>
              <a:rPr lang="en-US" altLang="zh-CN" sz="1400" dirty="0" smtClean="0">
                <a:latin typeface="+mn-ea"/>
              </a:rPr>
              <a:t>(CMS remark)</a:t>
            </a:r>
          </a:p>
          <a:p>
            <a:r>
              <a:rPr lang="en-US" altLang="zh-CN" sz="1400" dirty="0" smtClean="0">
                <a:latin typeface="+mn-ea"/>
              </a:rPr>
              <a:t>④.</a:t>
            </a:r>
            <a:r>
              <a:rPr lang="zh-CN" altLang="en-US" sz="1400" dirty="0" smtClean="0">
                <a:latin typeface="+mn-ea"/>
              </a:rPr>
              <a:t>并发清除</a:t>
            </a:r>
            <a:r>
              <a:rPr lang="en-US" altLang="zh-CN" sz="1400" dirty="0" smtClean="0">
                <a:latin typeface="+mn-ea"/>
              </a:rPr>
              <a:t>(CMS concurrent sweep)</a:t>
            </a:r>
          </a:p>
          <a:p>
            <a:r>
              <a:rPr lang="en-US" altLang="zh-CN" sz="1400" dirty="0" smtClean="0">
                <a:latin typeface="+mn-ea"/>
              </a:rPr>
              <a:t>     </a:t>
            </a:r>
            <a:r>
              <a:rPr lang="zh-CN" altLang="en-US" sz="1400" dirty="0" smtClean="0">
                <a:latin typeface="+mn-ea"/>
              </a:rPr>
              <a:t>其中初始标记、重新标记这两个</a:t>
            </a:r>
            <a:r>
              <a:rPr lang="zh-CN" altLang="en-US" sz="1400" dirty="0" smtClean="0">
                <a:latin typeface="+mn-ea"/>
              </a:rPr>
              <a:t>步骤需要</a:t>
            </a:r>
            <a:r>
              <a:rPr lang="zh-CN" altLang="en-US" sz="1400" dirty="0" smtClean="0">
                <a:latin typeface="+mn-ea"/>
              </a:rPr>
              <a:t>停顿其他用户线程。初始标记仅仅只是标记出</a:t>
            </a:r>
            <a:r>
              <a:rPr lang="en-US" altLang="zh-CN" sz="1400" dirty="0" smtClean="0">
                <a:latin typeface="+mn-ea"/>
              </a:rPr>
              <a:t>GC ROOTS</a:t>
            </a:r>
            <a:r>
              <a:rPr lang="zh-CN" altLang="en-US" sz="1400" dirty="0" smtClean="0">
                <a:latin typeface="+mn-ea"/>
              </a:rPr>
              <a:t>能直接关联到的对象，速度很快，并发标记阶段是进行</a:t>
            </a:r>
            <a:r>
              <a:rPr lang="en-US" altLang="zh-CN" sz="1400" dirty="0" smtClean="0">
                <a:latin typeface="+mn-ea"/>
              </a:rPr>
              <a:t>GC ROOTS </a:t>
            </a:r>
            <a:r>
              <a:rPr lang="zh-CN" altLang="en-US" sz="1400" dirty="0" smtClean="0">
                <a:latin typeface="+mn-ea"/>
              </a:rPr>
              <a:t>根搜索算法阶段，会判定对象是否存活。而重新标记阶段则是为了修正并发标记期间，因用户程序继续运行而导致标记产生变动的那一部分对象的标记记录，这个阶段的停顿时间会被初始标记阶段稍长，但比并发标记阶段要短</a:t>
            </a:r>
            <a:r>
              <a:rPr lang="zh-CN" altLang="en-US" sz="1400" dirty="0" smtClean="0">
                <a:latin typeface="+mn-ea"/>
              </a:rPr>
              <a:t>。整体</a:t>
            </a:r>
            <a:r>
              <a:rPr lang="zh-CN" altLang="en-US" sz="1400" dirty="0" smtClean="0">
                <a:latin typeface="+mn-ea"/>
              </a:rPr>
              <a:t>来说，</a:t>
            </a:r>
            <a:r>
              <a:rPr lang="en-US" altLang="zh-CN" sz="1400" dirty="0" smtClean="0">
                <a:latin typeface="+mn-ea"/>
              </a:rPr>
              <a:t>CMS</a:t>
            </a:r>
            <a:r>
              <a:rPr lang="zh-CN" altLang="en-US" sz="1400" dirty="0" smtClean="0">
                <a:latin typeface="+mn-ea"/>
              </a:rPr>
              <a:t>收集器的内存回收过程是与用户线程一起并发执行的</a:t>
            </a:r>
            <a:r>
              <a:rPr lang="zh-CN" altLang="en-US" sz="1400" dirty="0" smtClean="0">
                <a:latin typeface="+mn-ea"/>
              </a:rPr>
              <a:t>。</a:t>
            </a:r>
            <a:endParaRPr lang="zh-CN" altLang="en-US" sz="1400" dirty="0" smtClean="0">
              <a:latin typeface="+mn-ea"/>
            </a:endParaRPr>
          </a:p>
        </p:txBody>
      </p:sp>
      <p:sp>
        <p:nvSpPr>
          <p:cNvPr id="26" name="矩形 25"/>
          <p:cNvSpPr/>
          <p:nvPr/>
        </p:nvSpPr>
        <p:spPr>
          <a:xfrm>
            <a:off x="3500430" y="1785926"/>
            <a:ext cx="5357850" cy="35719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500430" y="1785926"/>
            <a:ext cx="5357850" cy="3539430"/>
          </a:xfrm>
          <a:prstGeom prst="rect">
            <a:avLst/>
          </a:prstGeom>
          <a:noFill/>
        </p:spPr>
        <p:txBody>
          <a:bodyPr wrap="square" rtlCol="0">
            <a:spAutoFit/>
          </a:bodyPr>
          <a:lstStyle/>
          <a:p>
            <a:r>
              <a:rPr lang="en-US" altLang="zh-CN" sz="1400" dirty="0" smtClean="0">
                <a:latin typeface="+mn-ea"/>
              </a:rPr>
              <a:t>CMS</a:t>
            </a:r>
            <a:r>
              <a:rPr lang="zh-CN" altLang="en-US" sz="1400" dirty="0" smtClean="0">
                <a:latin typeface="+mn-ea"/>
              </a:rPr>
              <a:t>收集器的优点：并发收集、低停顿。</a:t>
            </a:r>
          </a:p>
          <a:p>
            <a:r>
              <a:rPr lang="en-US" altLang="zh-CN" sz="1400" dirty="0" smtClean="0">
                <a:latin typeface="+mn-ea"/>
              </a:rPr>
              <a:t>CMS</a:t>
            </a:r>
            <a:r>
              <a:rPr lang="zh-CN" altLang="en-US" sz="1400" dirty="0" smtClean="0">
                <a:latin typeface="+mn-ea"/>
              </a:rPr>
              <a:t>收集器主要有三个显著缺点：</a:t>
            </a:r>
          </a:p>
          <a:p>
            <a:r>
              <a:rPr lang="en-US" altLang="zh-CN" sz="1400" dirty="0" smtClean="0">
                <a:latin typeface="+mn-ea"/>
              </a:rPr>
              <a:t>1.CMS</a:t>
            </a:r>
            <a:r>
              <a:rPr lang="zh-CN" altLang="en-US" sz="1400" dirty="0" smtClean="0">
                <a:latin typeface="+mn-ea"/>
              </a:rPr>
              <a:t>收集器对</a:t>
            </a:r>
            <a:r>
              <a:rPr lang="en-US" altLang="zh-CN" sz="1400" dirty="0" smtClean="0">
                <a:latin typeface="+mn-ea"/>
              </a:rPr>
              <a:t>CPU</a:t>
            </a:r>
            <a:r>
              <a:rPr lang="zh-CN" altLang="en-US" sz="1400" dirty="0" smtClean="0">
                <a:latin typeface="+mn-ea"/>
              </a:rPr>
              <a:t>资源非常敏感。在并发阶段，虽然不会导致用户线程停顿，但是会占用</a:t>
            </a:r>
            <a:r>
              <a:rPr lang="en-US" altLang="zh-CN" sz="1400" dirty="0" smtClean="0">
                <a:latin typeface="+mn-ea"/>
              </a:rPr>
              <a:t>CPU</a:t>
            </a:r>
            <a:r>
              <a:rPr lang="zh-CN" altLang="en-US" sz="1400" dirty="0" smtClean="0">
                <a:latin typeface="+mn-ea"/>
              </a:rPr>
              <a:t>资源而导致引用程序变慢，总吞吐量下降</a:t>
            </a:r>
            <a:r>
              <a:rPr lang="zh-CN" altLang="en-US" sz="1400" dirty="0" smtClean="0">
                <a:latin typeface="+mn-ea"/>
              </a:rPr>
              <a:t>。</a:t>
            </a:r>
            <a:endParaRPr lang="en-US" altLang="zh-CN" sz="1400" dirty="0" smtClean="0">
              <a:latin typeface="+mn-ea"/>
            </a:endParaRPr>
          </a:p>
          <a:p>
            <a:r>
              <a:rPr lang="en-US" altLang="zh-CN" sz="1400" dirty="0" smtClean="0">
                <a:latin typeface="+mn-ea"/>
              </a:rPr>
              <a:t>2.CMS</a:t>
            </a:r>
            <a:r>
              <a:rPr lang="zh-CN" altLang="en-US" sz="1400" dirty="0" smtClean="0">
                <a:latin typeface="+mn-ea"/>
              </a:rPr>
              <a:t>收集器无法处理浮动</a:t>
            </a:r>
            <a:r>
              <a:rPr lang="zh-CN" altLang="en-US" sz="1400" dirty="0" smtClean="0">
                <a:latin typeface="+mn-ea"/>
              </a:rPr>
              <a:t>垃圾（清理时用户线程产生的新垃圾，未标记），而且，因为要预留内存供用户线程使用，当预留内存不足时，会出现</a:t>
            </a:r>
            <a:r>
              <a:rPr lang="zh-CN" altLang="en-US" sz="1400" dirty="0" smtClean="0">
                <a:latin typeface="+mn-ea"/>
              </a:rPr>
              <a:t>“</a:t>
            </a:r>
            <a:r>
              <a:rPr lang="en-US" altLang="zh-CN" sz="1400" dirty="0" smtClean="0">
                <a:latin typeface="+mn-ea"/>
              </a:rPr>
              <a:t>Concurrent Mode Failure“</a:t>
            </a:r>
            <a:r>
              <a:rPr lang="zh-CN" altLang="en-US" sz="1400" dirty="0" smtClean="0">
                <a:latin typeface="+mn-ea"/>
              </a:rPr>
              <a:t>，导致</a:t>
            </a:r>
            <a:r>
              <a:rPr lang="zh-CN" altLang="en-US" sz="1400" dirty="0" smtClean="0">
                <a:latin typeface="+mn-ea"/>
              </a:rPr>
              <a:t>另一次</a:t>
            </a:r>
            <a:r>
              <a:rPr lang="en-US" altLang="zh-CN" sz="1400" dirty="0" smtClean="0">
                <a:latin typeface="+mn-ea"/>
              </a:rPr>
              <a:t>Full  </a:t>
            </a:r>
            <a:r>
              <a:rPr lang="en-US" altLang="zh-CN" sz="1400" dirty="0" smtClean="0">
                <a:latin typeface="+mn-ea"/>
              </a:rPr>
              <a:t>GC</a:t>
            </a:r>
            <a:r>
              <a:rPr lang="zh-CN" altLang="en-US" sz="1400" dirty="0" smtClean="0">
                <a:latin typeface="+mn-ea"/>
              </a:rPr>
              <a:t>（备用方案，临时启用</a:t>
            </a:r>
            <a:r>
              <a:rPr lang="en-US" altLang="zh-CN" sz="1400" dirty="0" smtClean="0">
                <a:latin typeface="+mn-ea"/>
              </a:rPr>
              <a:t>Serial Old </a:t>
            </a:r>
            <a:r>
              <a:rPr lang="zh-CN" altLang="en-US" sz="1400" dirty="0" smtClean="0">
                <a:latin typeface="+mn-ea"/>
              </a:rPr>
              <a:t>）的</a:t>
            </a:r>
            <a:r>
              <a:rPr lang="zh-CN" altLang="en-US" sz="1400" dirty="0" smtClean="0">
                <a:latin typeface="+mn-ea"/>
              </a:rPr>
              <a:t>产</a:t>
            </a:r>
            <a:r>
              <a:rPr lang="zh-CN" altLang="en-US" sz="1400" dirty="0" smtClean="0">
                <a:latin typeface="+mn-ea"/>
              </a:rPr>
              <a:t>生。</a:t>
            </a:r>
            <a:endParaRPr lang="zh-CN" altLang="en-US" sz="1400" dirty="0" smtClean="0">
              <a:latin typeface="+mn-ea"/>
            </a:endParaRPr>
          </a:p>
          <a:p>
            <a:r>
              <a:rPr lang="en-US" altLang="zh-CN" sz="1400" dirty="0" smtClean="0">
                <a:latin typeface="+mn-ea"/>
              </a:rPr>
              <a:t>3.CMS</a:t>
            </a:r>
            <a:r>
              <a:rPr lang="zh-CN" altLang="en-US" sz="1400" dirty="0" smtClean="0">
                <a:latin typeface="+mn-ea"/>
              </a:rPr>
              <a:t>是基于“标记</a:t>
            </a:r>
            <a:r>
              <a:rPr lang="en-US" altLang="zh-CN" sz="1400" dirty="0" smtClean="0">
                <a:latin typeface="+mn-ea"/>
              </a:rPr>
              <a:t>-</a:t>
            </a:r>
            <a:r>
              <a:rPr lang="zh-CN" altLang="en-US" sz="1400" dirty="0" smtClean="0">
                <a:latin typeface="+mn-ea"/>
              </a:rPr>
              <a:t>清除”算法实现的收集器</a:t>
            </a:r>
            <a:r>
              <a:rPr lang="zh-CN" altLang="en-US" sz="1400" dirty="0" smtClean="0">
                <a:latin typeface="+mn-ea"/>
              </a:rPr>
              <a:t>，会</a:t>
            </a:r>
            <a:r>
              <a:rPr lang="zh-CN" altLang="en-US" sz="1400" dirty="0" smtClean="0">
                <a:latin typeface="+mn-ea"/>
              </a:rPr>
              <a:t>产生大量</a:t>
            </a:r>
            <a:r>
              <a:rPr lang="zh-CN" altLang="en-US" sz="1400" dirty="0" smtClean="0">
                <a:latin typeface="+mn-ea"/>
              </a:rPr>
              <a:t>碎片，当内存</a:t>
            </a:r>
            <a:r>
              <a:rPr lang="zh-CN" altLang="en-US" sz="1400" dirty="0" smtClean="0">
                <a:latin typeface="+mn-ea"/>
              </a:rPr>
              <a:t>空间找不到连续的空间来分配不得不提前触发一次</a:t>
            </a:r>
            <a:r>
              <a:rPr lang="en-US" altLang="zh-CN" sz="1400" dirty="0" smtClean="0">
                <a:latin typeface="+mn-ea"/>
              </a:rPr>
              <a:t>Full  GC</a:t>
            </a:r>
            <a:r>
              <a:rPr lang="zh-CN" altLang="en-US" sz="1400" dirty="0" smtClean="0">
                <a:latin typeface="+mn-ea"/>
              </a:rPr>
              <a:t>。为了解决这个问题，</a:t>
            </a:r>
            <a:r>
              <a:rPr lang="en-US" altLang="zh-CN" sz="1400" dirty="0" smtClean="0">
                <a:latin typeface="+mn-ea"/>
              </a:rPr>
              <a:t>CMS</a:t>
            </a:r>
            <a:r>
              <a:rPr lang="zh-CN" altLang="en-US" sz="1400" dirty="0" smtClean="0">
                <a:latin typeface="+mn-ea"/>
              </a:rPr>
              <a:t>收集器提供了一个</a:t>
            </a:r>
            <a:r>
              <a:rPr lang="en-US" altLang="zh-CN" sz="1400" dirty="0" smtClean="0">
                <a:latin typeface="+mn-ea"/>
              </a:rPr>
              <a:t>-</a:t>
            </a:r>
            <a:r>
              <a:rPr lang="en-US" altLang="zh-CN" sz="1400" dirty="0" err="1" smtClean="0">
                <a:latin typeface="+mn-ea"/>
              </a:rPr>
              <a:t>XX:UseCMSCompactAtFullCollection</a:t>
            </a:r>
            <a:r>
              <a:rPr lang="zh-CN" altLang="en-US" sz="1400" dirty="0" smtClean="0">
                <a:latin typeface="+mn-ea"/>
              </a:rPr>
              <a:t>开关参数，用于在</a:t>
            </a:r>
            <a:r>
              <a:rPr lang="en-US" altLang="zh-CN" sz="1400" dirty="0" smtClean="0">
                <a:latin typeface="+mn-ea"/>
              </a:rPr>
              <a:t>Full  GC</a:t>
            </a:r>
            <a:r>
              <a:rPr lang="zh-CN" altLang="en-US" sz="1400" dirty="0" smtClean="0">
                <a:latin typeface="+mn-ea"/>
              </a:rPr>
              <a:t>之后增加一个碎片整理过程，还可通过</a:t>
            </a:r>
            <a:r>
              <a:rPr lang="en-US" altLang="zh-CN" sz="1400" dirty="0" smtClean="0">
                <a:latin typeface="+mn-ea"/>
              </a:rPr>
              <a:t>-</a:t>
            </a:r>
            <a:r>
              <a:rPr lang="en-US" altLang="zh-CN" sz="1400" dirty="0" err="1" smtClean="0">
                <a:latin typeface="+mn-ea"/>
              </a:rPr>
              <a:t>XX:CMSFullGCBeforeCompaction</a:t>
            </a:r>
            <a:r>
              <a:rPr lang="zh-CN" altLang="en-US" sz="1400" dirty="0" smtClean="0">
                <a:latin typeface="+mn-ea"/>
              </a:rPr>
              <a:t>参数设置执行多少次不压缩的</a:t>
            </a:r>
            <a:r>
              <a:rPr lang="en-US" altLang="zh-CN" sz="1400" dirty="0" smtClean="0">
                <a:latin typeface="+mn-ea"/>
              </a:rPr>
              <a:t>Full  GC</a:t>
            </a:r>
            <a:r>
              <a:rPr lang="zh-CN" altLang="en-US" sz="1400" dirty="0" smtClean="0">
                <a:latin typeface="+mn-ea"/>
              </a:rPr>
              <a:t>之后，跟着来一次碎片整理过程。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withEffect">
                                  <p:stCondLst>
                                    <p:cond delay="0"/>
                                  </p:stCondLst>
                                  <p:childTnLst>
                                    <p:animEffect transition="out" filter="dissolv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2.22222E-6 7.77778E-6 L 2.22222E-6 -0.29398 " pathEditMode="relative" ptsTypes="AA">
                                      <p:cBhvr>
                                        <p:cTn id="10" dur="500" fill="hold"/>
                                        <p:tgtEl>
                                          <p:spTgt spid="205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1"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500"/>
                                        <p:tgtEl>
                                          <p:spTgt spid="23"/>
                                        </p:tgtEl>
                                      </p:cBhvr>
                                    </p:animEffect>
                                  </p:childTnLst>
                                </p:cTn>
                              </p:par>
                              <p:par>
                                <p:cTn id="21" presetID="6" presetClass="entr" presetSubtype="16"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circle(i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xit" presetSubtype="0" fill="hold" grpId="0" nodeType="clickEffect">
                                  <p:stCondLst>
                                    <p:cond delay="0"/>
                                  </p:stCondLst>
                                  <p:childTnLst>
                                    <p:animScale>
                                      <p:cBhvr>
                                        <p:cTn id="27" dur="1000" accel="50000">
                                          <p:stCondLst>
                                            <p:cond delay="0"/>
                                          </p:stCondLst>
                                        </p:cTn>
                                        <p:tgtEl>
                                          <p:spTgt spid="2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23"/>
                                        </p:tgtEl>
                                        <p:attrNameLst>
                                          <p:attrName>ppt_x</p:attrName>
                                          <p:attrName>ppt_y</p:attrName>
                                        </p:attrNameLst>
                                      </p:cBhvr>
                                    </p:animMotion>
                                    <p:animEffect transition="out" filter="fade">
                                      <p:cBhvr>
                                        <p:cTn id="29" dur="1000"/>
                                        <p:tgtEl>
                                          <p:spTgt spid="23"/>
                                        </p:tgtEl>
                                      </p:cBhvr>
                                    </p:animEffect>
                                    <p:set>
                                      <p:cBhvr>
                                        <p:cTn id="30" dur="1" fill="hold">
                                          <p:stCondLst>
                                            <p:cond delay="999"/>
                                          </p:stCondLst>
                                        </p:cTn>
                                        <p:tgtEl>
                                          <p:spTgt spid="23"/>
                                        </p:tgtEl>
                                        <p:attrNameLst>
                                          <p:attrName>style.visibility</p:attrName>
                                        </p:attrNameLst>
                                      </p:cBhvr>
                                      <p:to>
                                        <p:strVal val="hidden"/>
                                      </p:to>
                                    </p:set>
                                  </p:childTnLst>
                                </p:cTn>
                              </p:par>
                              <p:par>
                                <p:cTn id="31" presetID="52" presetClass="exit" presetSubtype="0" fill="hold" grpId="0" nodeType="withEffect">
                                  <p:stCondLst>
                                    <p:cond delay="0"/>
                                  </p:stCondLst>
                                  <p:childTnLst>
                                    <p:animScale>
                                      <p:cBhvr>
                                        <p:cTn id="32" dur="1000" accel="50000">
                                          <p:stCondLst>
                                            <p:cond delay="0"/>
                                          </p:stCondLst>
                                        </p:cTn>
                                        <p:tgtEl>
                                          <p:spTgt spid="2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25"/>
                                        </p:tgtEl>
                                        <p:attrNameLst>
                                          <p:attrName>ppt_x</p:attrName>
                                          <p:attrName>ppt_y</p:attrName>
                                        </p:attrNameLst>
                                      </p:cBhvr>
                                    </p:animMotion>
                                    <p:animEffect transition="out" filter="fade">
                                      <p:cBhvr>
                                        <p:cTn id="34" dur="1000"/>
                                        <p:tgtEl>
                                          <p:spTgt spid="25"/>
                                        </p:tgtEl>
                                      </p:cBhvr>
                                    </p:animEffect>
                                    <p:set>
                                      <p:cBhvr>
                                        <p:cTn id="35" dur="1" fill="hold">
                                          <p:stCondLst>
                                            <p:cond delay="999"/>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1"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ircle(in)">
                                      <p:cBhvr>
                                        <p:cTn id="40" dur="500"/>
                                        <p:tgtEl>
                                          <p:spTgt spid="27"/>
                                        </p:tgtEl>
                                      </p:cBhvr>
                                    </p:animEffect>
                                  </p:childTnLst>
                                </p:cTn>
                              </p:par>
                              <p:par>
                                <p:cTn id="41" presetID="6" presetClass="entr" presetSubtype="16" fill="hold" grpId="1"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2" fill="hold" grpId="1" nodeType="clickEffect">
                                  <p:stCondLst>
                                    <p:cond delay="0"/>
                                  </p:stCondLst>
                                  <p:childTnLst>
                                    <p:animEffect transition="out" filter="wipe(right)">
                                      <p:cBhvr>
                                        <p:cTn id="47" dur="1000"/>
                                        <p:tgtEl>
                                          <p:spTgt spid="16"/>
                                        </p:tgtEl>
                                      </p:cBhvr>
                                    </p:animEffect>
                                    <p:set>
                                      <p:cBhvr>
                                        <p:cTn id="48" dur="1" fill="hold">
                                          <p:stCondLst>
                                            <p:cond delay="999"/>
                                          </p:stCondLst>
                                        </p:cTn>
                                        <p:tgtEl>
                                          <p:spTgt spid="16"/>
                                        </p:tgtEl>
                                        <p:attrNameLst>
                                          <p:attrName>style.visibility</p:attrName>
                                        </p:attrNameLst>
                                      </p:cBhvr>
                                      <p:to>
                                        <p:strVal val="hidden"/>
                                      </p:to>
                                    </p:set>
                                  </p:childTnLst>
                                </p:cTn>
                              </p:par>
                              <p:par>
                                <p:cTn id="49" presetID="52" presetClass="exit" presetSubtype="0" fill="hold" grpId="0" nodeType="withEffect">
                                  <p:stCondLst>
                                    <p:cond delay="0"/>
                                  </p:stCondLst>
                                  <p:childTnLst>
                                    <p:animScale>
                                      <p:cBhvr>
                                        <p:cTn id="50" dur="1000" accel="50000">
                                          <p:stCondLst>
                                            <p:cond delay="0"/>
                                          </p:stCondLst>
                                        </p:cTn>
                                        <p:tgtEl>
                                          <p:spTgt spid="2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1" dur="1000" accel="50000">
                                          <p:stCondLst>
                                            <p:cond delay="0"/>
                                          </p:stCondLst>
                                        </p:cTn>
                                        <p:tgtEl>
                                          <p:spTgt spid="27"/>
                                        </p:tgtEl>
                                        <p:attrNameLst>
                                          <p:attrName>ppt_x</p:attrName>
                                          <p:attrName>ppt_y</p:attrName>
                                        </p:attrNameLst>
                                      </p:cBhvr>
                                    </p:animMotion>
                                    <p:animEffect transition="out" filter="fade">
                                      <p:cBhvr>
                                        <p:cTn id="52" dur="1000"/>
                                        <p:tgtEl>
                                          <p:spTgt spid="27"/>
                                        </p:tgtEl>
                                      </p:cBhvr>
                                    </p:animEffect>
                                    <p:set>
                                      <p:cBhvr>
                                        <p:cTn id="53" dur="1" fill="hold">
                                          <p:stCondLst>
                                            <p:cond delay="999"/>
                                          </p:stCondLst>
                                        </p:cTn>
                                        <p:tgtEl>
                                          <p:spTgt spid="27"/>
                                        </p:tgtEl>
                                        <p:attrNameLst>
                                          <p:attrName>style.visibility</p:attrName>
                                        </p:attrNameLst>
                                      </p:cBhvr>
                                      <p:to>
                                        <p:strVal val="hidden"/>
                                      </p:to>
                                    </p:set>
                                  </p:childTnLst>
                                </p:cTn>
                              </p:par>
                              <p:par>
                                <p:cTn id="54" presetID="52" presetClass="exit" presetSubtype="0" fill="hold" grpId="0" nodeType="withEffect">
                                  <p:stCondLst>
                                    <p:cond delay="0"/>
                                  </p:stCondLst>
                                  <p:childTnLst>
                                    <p:animScale>
                                      <p:cBhvr>
                                        <p:cTn id="55" dur="1000" accel="50000">
                                          <p:stCondLst>
                                            <p:cond delay="0"/>
                                          </p:stCondLst>
                                        </p:cTn>
                                        <p:tgtEl>
                                          <p:spTgt spid="26"/>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6" dur="1000" accel="50000">
                                          <p:stCondLst>
                                            <p:cond delay="0"/>
                                          </p:stCondLst>
                                        </p:cTn>
                                        <p:tgtEl>
                                          <p:spTgt spid="26"/>
                                        </p:tgtEl>
                                        <p:attrNameLst>
                                          <p:attrName>ppt_x</p:attrName>
                                          <p:attrName>ppt_y</p:attrName>
                                        </p:attrNameLst>
                                      </p:cBhvr>
                                    </p:animMotion>
                                    <p:animEffect transition="out" filter="fade">
                                      <p:cBhvr>
                                        <p:cTn id="57" dur="1000"/>
                                        <p:tgtEl>
                                          <p:spTgt spid="26"/>
                                        </p:tgtEl>
                                      </p:cBhvr>
                                    </p:animEffect>
                                    <p:set>
                                      <p:cBhvr>
                                        <p:cTn id="58"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5" grpId="0" animBg="1"/>
      <p:bldP spid="25" grpId="1" animBg="1"/>
      <p:bldP spid="23" grpId="0"/>
      <p:bldP spid="23" grpId="1"/>
      <p:bldP spid="26" grpId="0" animBg="1"/>
      <p:bldP spid="26" grpId="1" animBg="1"/>
      <p:bldP spid="27" grpId="0"/>
      <p:bldP spid="2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p:cNvPicPr>
            <a:picLocks noChangeAspect="1" noChangeArrowheads="1"/>
          </p:cNvPicPr>
          <p:nvPr/>
        </p:nvPicPr>
        <p:blipFill>
          <a:blip r:embed="rId2"/>
          <a:srcRect/>
          <a:stretch>
            <a:fillRect/>
          </a:stretch>
        </p:blipFill>
        <p:spPr bwMode="auto">
          <a:xfrm>
            <a:off x="1142976" y="2214554"/>
            <a:ext cx="1162050" cy="685800"/>
          </a:xfrm>
          <a:prstGeom prst="rect">
            <a:avLst/>
          </a:prstGeom>
          <a:noFill/>
          <a:ln w="9525">
            <a:noFill/>
            <a:miter lim="800000"/>
            <a:headEnd/>
            <a:tailEnd/>
          </a:ln>
          <a:effectLst/>
        </p:spPr>
      </p:pic>
      <p:pic>
        <p:nvPicPr>
          <p:cNvPr id="14" name="图片 13" descr="1349278110_8410.jpg"/>
          <p:cNvPicPr>
            <a:picLocks noChangeAspect="1"/>
          </p:cNvPicPr>
          <p:nvPr/>
        </p:nvPicPr>
        <p:blipFill>
          <a:blip r:embed="rId3"/>
          <a:stretch>
            <a:fillRect/>
          </a:stretch>
        </p:blipFill>
        <p:spPr>
          <a:xfrm>
            <a:off x="928662" y="2214554"/>
            <a:ext cx="5210175" cy="3562350"/>
          </a:xfrm>
          <a:prstGeom prst="rect">
            <a:avLst/>
          </a:prstGeom>
        </p:spPr>
      </p:pic>
      <p:sp>
        <p:nvSpPr>
          <p:cNvPr id="2" name="标题 1"/>
          <p:cNvSpPr>
            <a:spLocks noGrp="1"/>
          </p:cNvSpPr>
          <p:nvPr>
            <p:ph type="title"/>
          </p:nvPr>
        </p:nvSpPr>
        <p:spPr/>
        <p:txBody>
          <a:bodyPr>
            <a:normAutofit/>
          </a:bodyPr>
          <a:lstStyle/>
          <a:p>
            <a:r>
              <a:rPr lang="en-US" altLang="zh-CN" dirty="0" smtClean="0"/>
              <a:t>Java</a:t>
            </a:r>
            <a:r>
              <a:rPr lang="zh-CN" altLang="en-US" dirty="0" smtClean="0"/>
              <a:t>中的</a:t>
            </a:r>
            <a:r>
              <a:rPr lang="en-US" altLang="zh-CN" dirty="0" err="1" smtClean="0"/>
              <a:t>gc</a:t>
            </a:r>
            <a:endParaRPr lang="zh-CN" altLang="en-US" dirty="0"/>
          </a:p>
        </p:txBody>
      </p:sp>
      <p:sp>
        <p:nvSpPr>
          <p:cNvPr id="13" name="内容占位符 12"/>
          <p:cNvSpPr>
            <a:spLocks noGrp="1"/>
          </p:cNvSpPr>
          <p:nvPr>
            <p:ph idx="1"/>
          </p:nvPr>
        </p:nvSpPr>
        <p:spPr/>
        <p:txBody>
          <a:bodyPr/>
          <a:lstStyle/>
          <a:p>
            <a:r>
              <a:rPr lang="zh-CN" altLang="en-US" dirty="0" smtClean="0"/>
              <a:t>垃圾收集器</a:t>
            </a:r>
            <a:endParaRPr lang="en-US" altLang="zh-CN" dirty="0" smtClean="0"/>
          </a:p>
          <a:p>
            <a:pPr>
              <a:buNone/>
            </a:pPr>
            <a:r>
              <a:rPr lang="en-US" altLang="zh-CN" dirty="0" smtClean="0"/>
              <a:t>	</a:t>
            </a:r>
            <a:endParaRPr lang="zh-CN" altLang="en-US" dirty="0"/>
          </a:p>
        </p:txBody>
      </p:sp>
      <p:sp>
        <p:nvSpPr>
          <p:cNvPr id="15" name="右箭头 14"/>
          <p:cNvSpPr/>
          <p:nvPr/>
        </p:nvSpPr>
        <p:spPr>
          <a:xfrm>
            <a:off x="5857884" y="3571876"/>
            <a:ext cx="71438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72264" y="2357430"/>
            <a:ext cx="2214578" cy="31432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572264" y="2357430"/>
            <a:ext cx="2214578" cy="3139321"/>
          </a:xfrm>
          <a:prstGeom prst="rect">
            <a:avLst/>
          </a:prstGeom>
          <a:noFill/>
        </p:spPr>
        <p:txBody>
          <a:bodyPr wrap="square" rtlCol="0">
            <a:spAutoFit/>
          </a:bodyPr>
          <a:lstStyle/>
          <a:p>
            <a:r>
              <a:rPr lang="en-US" altLang="zh-CN" dirty="0" smtClean="0"/>
              <a:t>G1(Garbage </a:t>
            </a:r>
            <a:r>
              <a:rPr lang="en-US" altLang="zh-CN" dirty="0" smtClean="0"/>
              <a:t>First)</a:t>
            </a:r>
            <a:r>
              <a:rPr lang="zh-CN" altLang="en-US" dirty="0" smtClean="0"/>
              <a:t>收集</a:t>
            </a:r>
            <a:r>
              <a:rPr lang="zh-CN" altLang="en-US" dirty="0" smtClean="0"/>
              <a:t>器基于</a:t>
            </a:r>
            <a:r>
              <a:rPr lang="zh-CN" altLang="en-US" dirty="0" smtClean="0"/>
              <a:t>“标记</a:t>
            </a:r>
            <a:r>
              <a:rPr lang="en-US" altLang="zh-CN" dirty="0" smtClean="0"/>
              <a:t>-</a:t>
            </a:r>
            <a:r>
              <a:rPr lang="zh-CN" altLang="en-US" dirty="0" smtClean="0"/>
              <a:t>整理”算法实现，也就是说不会产生内存碎片。还有一个特点之前的收集器进行收集的范围都是整个新生代或老年代，而</a:t>
            </a:r>
            <a:r>
              <a:rPr lang="en-US" altLang="zh-CN" dirty="0" smtClean="0"/>
              <a:t>G1</a:t>
            </a:r>
            <a:r>
              <a:rPr lang="zh-CN" altLang="en-US" dirty="0" smtClean="0"/>
              <a:t>将整个</a:t>
            </a:r>
            <a:r>
              <a:rPr lang="en-US" altLang="zh-CN" dirty="0" smtClean="0"/>
              <a:t>Java</a:t>
            </a:r>
            <a:r>
              <a:rPr lang="zh-CN" altLang="en-US" dirty="0" smtClean="0"/>
              <a:t>堆</a:t>
            </a:r>
            <a:r>
              <a:rPr lang="en-US" altLang="zh-CN" dirty="0" smtClean="0"/>
              <a:t>(</a:t>
            </a:r>
            <a:r>
              <a:rPr lang="zh-CN" altLang="en-US" dirty="0" smtClean="0"/>
              <a:t>包括新生代，老年代</a:t>
            </a:r>
            <a:r>
              <a:rPr lang="en-US" altLang="zh-CN" dirty="0" smtClean="0"/>
              <a:t>)</a:t>
            </a:r>
            <a:r>
              <a:rPr lang="zh-CN" altLang="en-US" dirty="0" smtClean="0">
                <a:latin typeface="+mn-ea"/>
              </a:rPr>
              <a:t>。</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22222E-6 -7.40741E-6 L 2.22222E-6 0.29398 " pathEditMode="relative" ptsTypes="AA">
                                      <p:cBhvr>
                                        <p:cTn id="6" dur="500" fill="hold"/>
                                        <p:tgtEl>
                                          <p:spTgt spid="12"/>
                                        </p:tgtEl>
                                        <p:attrNameLst>
                                          <p:attrName>ppt_x</p:attrName>
                                          <p:attrName>ppt_y</p:attrName>
                                        </p:attrNameLst>
                                      </p:cBhvr>
                                    </p:animMotion>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1"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circle(in)">
                                      <p:cBhvr>
                                        <p:cTn id="20" dur="500"/>
                                        <p:tgtEl>
                                          <p:spTgt spid="18"/>
                                        </p:tgtEl>
                                      </p:cBhvr>
                                    </p:animEffect>
                                  </p:childTnLst>
                                </p:cTn>
                              </p:par>
                              <p:par>
                                <p:cTn id="21" presetID="6" presetClass="entr" presetSubtype="16"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ircle(in)">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1000"/>
                                        <p:tgtEl>
                                          <p:spTgt spid="15"/>
                                        </p:tgtEl>
                                      </p:cBhvr>
                                    </p:animEffect>
                                    <p:set>
                                      <p:cBhvr>
                                        <p:cTn id="28" dur="1" fill="hold">
                                          <p:stCondLst>
                                            <p:cond delay="999"/>
                                          </p:stCondLst>
                                        </p:cTn>
                                        <p:tgtEl>
                                          <p:spTgt spid="15"/>
                                        </p:tgtEl>
                                        <p:attrNameLst>
                                          <p:attrName>style.visibility</p:attrName>
                                        </p:attrNameLst>
                                      </p:cBhvr>
                                      <p:to>
                                        <p:strVal val="hidden"/>
                                      </p:to>
                                    </p:set>
                                  </p:childTnLst>
                                </p:cTn>
                              </p:par>
                              <p:par>
                                <p:cTn id="29" presetID="52" presetClass="exit" presetSubtype="0" fill="hold" grpId="0" nodeType="withEffect">
                                  <p:stCondLst>
                                    <p:cond delay="0"/>
                                  </p:stCondLst>
                                  <p:childTnLst>
                                    <p:animScale>
                                      <p:cBhvr>
                                        <p:cTn id="30"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1" dur="1000" accel="50000">
                                          <p:stCondLst>
                                            <p:cond delay="0"/>
                                          </p:stCondLst>
                                        </p:cTn>
                                        <p:tgtEl>
                                          <p:spTgt spid="18"/>
                                        </p:tgtEl>
                                        <p:attrNameLst>
                                          <p:attrName>ppt_x</p:attrName>
                                          <p:attrName>ppt_y</p:attrName>
                                        </p:attrNameLst>
                                      </p:cBhvr>
                                    </p:animMotion>
                                    <p:animEffect transition="out" filter="fade">
                                      <p:cBhvr>
                                        <p:cTn id="32" dur="1000"/>
                                        <p:tgtEl>
                                          <p:spTgt spid="18"/>
                                        </p:tgtEl>
                                      </p:cBhvr>
                                    </p:animEffect>
                                    <p:set>
                                      <p:cBhvr>
                                        <p:cTn id="33" dur="1" fill="hold">
                                          <p:stCondLst>
                                            <p:cond delay="999"/>
                                          </p:stCondLst>
                                        </p:cTn>
                                        <p:tgtEl>
                                          <p:spTgt spid="18"/>
                                        </p:tgtEl>
                                        <p:attrNameLst>
                                          <p:attrName>style.visibility</p:attrName>
                                        </p:attrNameLst>
                                      </p:cBhvr>
                                      <p:to>
                                        <p:strVal val="hidden"/>
                                      </p:to>
                                    </p:set>
                                  </p:childTnLst>
                                </p:cTn>
                              </p:par>
                              <p:par>
                                <p:cTn id="34" presetID="52" presetClass="exit" presetSubtype="0" fill="hold" grpId="0" nodeType="withEffect">
                                  <p:stCondLst>
                                    <p:cond delay="0"/>
                                  </p:stCondLst>
                                  <p:childTnLst>
                                    <p:animScale>
                                      <p:cBhvr>
                                        <p:cTn id="35" dur="1000" accel="50000">
                                          <p:stCondLst>
                                            <p:cond delay="0"/>
                                          </p:stCondLst>
                                        </p:cTn>
                                        <p:tgtEl>
                                          <p:spTgt spid="2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6" dur="1000" accel="50000">
                                          <p:stCondLst>
                                            <p:cond delay="0"/>
                                          </p:stCondLst>
                                        </p:cTn>
                                        <p:tgtEl>
                                          <p:spTgt spid="22"/>
                                        </p:tgtEl>
                                        <p:attrNameLst>
                                          <p:attrName>ppt_x</p:attrName>
                                          <p:attrName>ppt_y</p:attrName>
                                        </p:attrNameLst>
                                      </p:cBhvr>
                                    </p:animMotion>
                                    <p:animEffect transition="out" filter="fade">
                                      <p:cBhvr>
                                        <p:cTn id="37" dur="1000"/>
                                        <p:tgtEl>
                                          <p:spTgt spid="22"/>
                                        </p:tgtEl>
                                      </p:cBhvr>
                                    </p:animEffect>
                                    <p:set>
                                      <p:cBhvr>
                                        <p:cTn id="38"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2" grpId="0" animBg="1"/>
      <p:bldP spid="22" grpId="1" animBg="1"/>
      <p:bldP spid="18" grpId="0"/>
      <p:bldP spid="1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Jvm</a:t>
            </a:r>
            <a:r>
              <a:rPr lang="zh-CN" altLang="en-US" dirty="0" smtClean="0"/>
              <a:t>中垃圾收集器参数</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071670" y="1571612"/>
            <a:ext cx="5286412" cy="5030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Jvm</a:t>
            </a:r>
            <a:r>
              <a:rPr lang="zh-CN" altLang="en-US" dirty="0" smtClean="0"/>
              <a:t>中垃圾收集器参数</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71472" y="1643050"/>
            <a:ext cx="7972425" cy="418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Jvm</a:t>
            </a:r>
            <a:r>
              <a:rPr lang="zh-CN" altLang="en-US" dirty="0" smtClean="0"/>
              <a:t>配置</a:t>
            </a:r>
            <a:r>
              <a:rPr lang="en-US" altLang="zh-CN" dirty="0" err="1" smtClean="0"/>
              <a:t>gc</a:t>
            </a:r>
            <a:r>
              <a:rPr lang="zh-CN" altLang="en-US" dirty="0" smtClean="0"/>
              <a:t>监控</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155094" y="1600200"/>
            <a:ext cx="4833811"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7800" y="2788034"/>
            <a:ext cx="2650084" cy="156966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96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n-ea"/>
              </a:rPr>
              <a:t>谢谢</a:t>
            </a:r>
            <a:endParaRPr lang="zh-CN" altLang="en-US" sz="96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n-ea"/>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43200000">
                                      <p:cBhvr>
                                        <p:cTn id="11" dur="1000" fill="hold"/>
                                        <p:tgtEl>
                                          <p:spTgt spid="5"/>
                                        </p:tgtEl>
                                        <p:attrNameLst>
                                          <p:attrName>r</p:attrName>
                                        </p:attrNameLst>
                                      </p:cBhvr>
                                    </p:animRot>
                                  </p:childTnLst>
                                </p:cTn>
                              </p:par>
                            </p:childTnLst>
                          </p:cTn>
                        </p:par>
                        <p:par>
                          <p:cTn id="12" fill="hold">
                            <p:stCondLst>
                              <p:cond delay="1500"/>
                            </p:stCondLst>
                            <p:childTnLst>
                              <p:par>
                                <p:cTn id="13" presetID="6" presetClass="emph" presetSubtype="0" fill="hold" grpId="2" nodeType="afterEffect">
                                  <p:stCondLst>
                                    <p:cond delay="0"/>
                                  </p:stCondLst>
                                  <p:childTnLst>
                                    <p:animScale>
                                      <p:cBhvr>
                                        <p:cTn id="14" dur="1000" fill="hold"/>
                                        <p:tgtEl>
                                          <p:spTgt spid="5"/>
                                        </p:tgtEl>
                                      </p:cBhvr>
                                      <p:by x="150000" y="150000"/>
                                    </p:animScale>
                                  </p:childTnLst>
                                </p:cTn>
                              </p:par>
                            </p:childTnLst>
                          </p:cTn>
                        </p:par>
                        <p:par>
                          <p:cTn id="15" fill="hold">
                            <p:stCondLst>
                              <p:cond delay="2500"/>
                            </p:stCondLst>
                            <p:childTnLst>
                              <p:par>
                                <p:cTn id="16" presetID="6" presetClass="emph" presetSubtype="0" fill="hold" grpId="3" nodeType="afterEffect">
                                  <p:stCondLst>
                                    <p:cond delay="0"/>
                                  </p:stCondLst>
                                  <p:childTnLst>
                                    <p:animScale>
                                      <p:cBhvr>
                                        <p:cTn id="17" dur="1000" fill="hold"/>
                                        <p:tgtEl>
                                          <p:spTgt spid="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5"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打酱油过程</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gc</a:t>
            </a:r>
            <a:r>
              <a:rPr lang="zh-CN" altLang="en-US" dirty="0" smtClean="0"/>
              <a:t>？为什么要做</a:t>
            </a:r>
            <a:r>
              <a:rPr lang="en-US" altLang="zh-CN" dirty="0" err="1" smtClean="0"/>
              <a:t>gc</a:t>
            </a:r>
            <a:endParaRPr lang="en-US" altLang="zh-CN" dirty="0" smtClean="0"/>
          </a:p>
          <a:p>
            <a:r>
              <a:rPr lang="en-US" altLang="zh-CN" dirty="0" smtClean="0"/>
              <a:t>Java</a:t>
            </a:r>
            <a:r>
              <a:rPr lang="zh-CN" altLang="en-US" dirty="0" smtClean="0"/>
              <a:t>中的内存分配</a:t>
            </a:r>
            <a:endParaRPr lang="en-US" altLang="zh-CN" b="1" dirty="0" smtClean="0"/>
          </a:p>
          <a:p>
            <a:r>
              <a:rPr lang="sq-AL" altLang="zh-CN" dirty="0" smtClean="0"/>
              <a:t>GC</a:t>
            </a:r>
            <a:r>
              <a:rPr lang="zh-CN" altLang="en-US" dirty="0" smtClean="0"/>
              <a:t>的算法</a:t>
            </a:r>
            <a:endParaRPr lang="en-US" altLang="zh-CN" dirty="0" smtClean="0"/>
          </a:p>
          <a:p>
            <a:r>
              <a:rPr lang="en-US" altLang="zh-CN" dirty="0" smtClean="0"/>
              <a:t>Java</a:t>
            </a:r>
            <a:r>
              <a:rPr lang="zh-CN" altLang="en-US" dirty="0" smtClean="0"/>
              <a:t>中的</a:t>
            </a:r>
            <a:r>
              <a:rPr lang="en-US" altLang="zh-CN" dirty="0" err="1" smtClean="0"/>
              <a:t>gc</a:t>
            </a:r>
            <a:endParaRPr lang="en-US" altLang="zh-CN" dirty="0" smtClean="0"/>
          </a:p>
          <a:p>
            <a:r>
              <a:rPr lang="zh-CN" altLang="en-US" dirty="0" smtClean="0"/>
              <a:t>其他</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我理解的</a:t>
            </a:r>
            <a:r>
              <a:rPr lang="en-US" altLang="zh-CN" dirty="0" err="1" smtClean="0"/>
              <a:t>gc</a:t>
            </a:r>
            <a:endParaRPr lang="zh-CN" altLang="en-US" dirty="0"/>
          </a:p>
        </p:txBody>
      </p:sp>
      <p:sp>
        <p:nvSpPr>
          <p:cNvPr id="3" name="内容占位符 2"/>
          <p:cNvSpPr>
            <a:spLocks noGrp="1"/>
          </p:cNvSpPr>
          <p:nvPr>
            <p:ph idx="1"/>
          </p:nvPr>
        </p:nvSpPr>
        <p:spPr/>
        <p:txBody>
          <a:bodyPr/>
          <a:lstStyle/>
          <a:p>
            <a:r>
              <a:rPr lang="zh-CN" altLang="en-US" dirty="0" smtClean="0"/>
              <a:t>操作系统（或者说机器）是通过计算机指令（如二进制加减指令）操作计算机工作的。</a:t>
            </a:r>
            <a:endParaRPr lang="en-US" altLang="zh-CN" dirty="0" smtClean="0"/>
          </a:p>
          <a:p>
            <a:r>
              <a:rPr lang="zh-CN" altLang="en-US" dirty="0" smtClean="0"/>
              <a:t>程序运行，如</a:t>
            </a:r>
            <a:r>
              <a:rPr lang="en-US" altLang="zh-CN" dirty="0" err="1" smtClean="0"/>
              <a:t>i</a:t>
            </a:r>
            <a:r>
              <a:rPr lang="en-US" altLang="zh-CN" dirty="0" smtClean="0"/>
              <a:t>++,</a:t>
            </a:r>
            <a:r>
              <a:rPr lang="zh-CN" altLang="en-US" dirty="0" smtClean="0"/>
              <a:t>简单来说相当于向</a:t>
            </a:r>
            <a:r>
              <a:rPr lang="en-US" altLang="zh-CN" dirty="0" err="1" smtClean="0"/>
              <a:t>cpu</a:t>
            </a:r>
            <a:r>
              <a:rPr lang="zh-CN" altLang="en-US" dirty="0" smtClean="0"/>
              <a:t>发出指令（有些语言如</a:t>
            </a:r>
            <a:r>
              <a:rPr lang="en-US" altLang="zh-CN" dirty="0" err="1" smtClean="0"/>
              <a:t>c++</a:t>
            </a:r>
            <a:r>
              <a:rPr lang="zh-CN" altLang="en-US" dirty="0" smtClean="0"/>
              <a:t>是通过翻译成汇编语言调用指令，</a:t>
            </a:r>
            <a:r>
              <a:rPr lang="en-US" altLang="zh-CN" dirty="0" smtClean="0"/>
              <a:t>java</a:t>
            </a:r>
            <a:r>
              <a:rPr lang="zh-CN" altLang="en-US" dirty="0" smtClean="0"/>
              <a:t>是通过</a:t>
            </a:r>
            <a:r>
              <a:rPr lang="en-US" altLang="zh-CN" dirty="0" err="1" smtClean="0"/>
              <a:t>jvm</a:t>
            </a:r>
            <a:r>
              <a:rPr lang="zh-CN" altLang="en-US" dirty="0" smtClean="0"/>
              <a:t>来操作），完成读入数据、计算、返回结果的工作。</a:t>
            </a:r>
            <a:endParaRPr lang="en-US" altLang="zh-CN" dirty="0" smtClean="0"/>
          </a:p>
          <a:p>
            <a:r>
              <a:rPr lang="zh-CN" altLang="en-US" dirty="0" smtClean="0"/>
              <a:t>计算是由</a:t>
            </a:r>
            <a:r>
              <a:rPr lang="en-US" altLang="zh-CN" dirty="0" err="1" smtClean="0"/>
              <a:t>cpu</a:t>
            </a:r>
            <a:r>
              <a:rPr lang="zh-CN" altLang="en-US" dirty="0" smtClean="0"/>
              <a:t>来完成的，而数据是存储在内存中的（</a:t>
            </a:r>
            <a:r>
              <a:rPr lang="en-US" altLang="zh-CN" dirty="0" err="1" smtClean="0"/>
              <a:t>cpu</a:t>
            </a:r>
            <a:r>
              <a:rPr lang="zh-CN" altLang="en-US" dirty="0" smtClean="0"/>
              <a:t>不直接从硬盘读写，太慢了）。</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我理解的</a:t>
            </a:r>
            <a:r>
              <a:rPr lang="en-US" altLang="zh-CN" dirty="0" err="1" smtClean="0"/>
              <a:t>gc</a:t>
            </a:r>
            <a:endParaRPr lang="zh-CN" altLang="en-US" dirty="0"/>
          </a:p>
        </p:txBody>
      </p:sp>
      <p:sp>
        <p:nvSpPr>
          <p:cNvPr id="3" name="内容占位符 2"/>
          <p:cNvSpPr>
            <a:spLocks noGrp="1"/>
          </p:cNvSpPr>
          <p:nvPr>
            <p:ph idx="1"/>
          </p:nvPr>
        </p:nvSpPr>
        <p:spPr/>
        <p:txBody>
          <a:bodyPr>
            <a:normAutofit/>
          </a:bodyPr>
          <a:lstStyle/>
          <a:p>
            <a:r>
              <a:rPr lang="zh-CN" altLang="en-US" dirty="0" smtClean="0"/>
              <a:t>程序的每次执行，一般都伴随着内存的开辟。</a:t>
            </a:r>
            <a:endParaRPr lang="en-US" altLang="zh-CN" dirty="0" smtClean="0"/>
          </a:p>
          <a:p>
            <a:r>
              <a:rPr lang="zh-CN" altLang="en-US" dirty="0" smtClean="0"/>
              <a:t>当内存被占用满了，就会将硬盘上的部分空间模拟成虚拟内存，并将暂时不运行的程序和不使用的数据放到虚拟内存中，用到的时候，再从虚拟内存读回内存，这个操作被称为换入换出。</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我理解的</a:t>
            </a:r>
            <a:r>
              <a:rPr lang="en-US" altLang="zh-CN" dirty="0" err="1" smtClean="0"/>
              <a:t>gc</a:t>
            </a:r>
            <a:endParaRPr lang="zh-CN" altLang="en-US" dirty="0"/>
          </a:p>
        </p:txBody>
      </p:sp>
      <p:sp>
        <p:nvSpPr>
          <p:cNvPr id="3" name="内容占位符 2"/>
          <p:cNvSpPr>
            <a:spLocks noGrp="1"/>
          </p:cNvSpPr>
          <p:nvPr>
            <p:ph idx="1"/>
          </p:nvPr>
        </p:nvSpPr>
        <p:spPr/>
        <p:txBody>
          <a:bodyPr/>
          <a:lstStyle/>
          <a:p>
            <a:r>
              <a:rPr lang="zh-CN" altLang="en-US" dirty="0" smtClean="0"/>
              <a:t>如果内存不够，一直在执行换入换出，那么</a:t>
            </a:r>
            <a:r>
              <a:rPr lang="en-US" altLang="zh-CN" dirty="0" err="1" smtClean="0"/>
              <a:t>cpu</a:t>
            </a:r>
            <a:r>
              <a:rPr lang="zh-CN" altLang="en-US" dirty="0" smtClean="0"/>
              <a:t>就会一直被占用，无法响应别的指令（表现为客户访问响应慢，程序运行慢等等）。或者连换入换出也无法执行（内存满了，没得换了），直接挂了。</a:t>
            </a:r>
            <a:endParaRPr lang="en-US" altLang="zh-CN" dirty="0" smtClean="0"/>
          </a:p>
          <a:p>
            <a:r>
              <a:rPr lang="zh-CN" altLang="en-US" dirty="0" smtClean="0"/>
              <a:t>为了防止内存被占满，这个时候就需要</a:t>
            </a:r>
            <a:r>
              <a:rPr lang="en-US" altLang="zh-CN" dirty="0" err="1" smtClean="0"/>
              <a:t>gc</a:t>
            </a:r>
            <a:r>
              <a:rPr lang="zh-CN" altLang="en-US" dirty="0" smtClean="0"/>
              <a:t>来释放不需要的内存（计算机本身只能判断内存是否满了，而不能判断这段内存是否有用，所以不会去主动释放）。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929190" y="2428868"/>
            <a:ext cx="3929090" cy="257176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mn-ea"/>
              </a:rPr>
              <a:t>JVM</a:t>
            </a:r>
            <a:r>
              <a:rPr lang="zh-CN" altLang="en-US" sz="1400" dirty="0" smtClean="0">
                <a:solidFill>
                  <a:schemeClr val="tx1"/>
                </a:solidFill>
                <a:latin typeface="+mn-ea"/>
              </a:rPr>
              <a:t>栈是程序运行时单位，决定了程序如何执行，或者说数据如何处理。对方法的调用：</a:t>
            </a:r>
          </a:p>
          <a:p>
            <a:r>
              <a:rPr lang="en-US" altLang="zh-CN" sz="1400" dirty="0" smtClean="0">
                <a:solidFill>
                  <a:schemeClr val="tx1"/>
                </a:solidFill>
                <a:latin typeface="+mn-ea"/>
              </a:rPr>
              <a:t>Java</a:t>
            </a:r>
            <a:r>
              <a:rPr lang="zh-CN" altLang="en-US" sz="1400" dirty="0" smtClean="0">
                <a:solidFill>
                  <a:schemeClr val="tx1"/>
                </a:solidFill>
                <a:latin typeface="+mn-ea"/>
              </a:rPr>
              <a:t>栈内存，以帧的形式存放本地方法的调用状态，包括方法调用的参数、局部变量、中间结果等（方法都是以方法帧的形式存放在方法区的），每调用一个方法就将对应该方法的方法帧压入</a:t>
            </a:r>
            <a:r>
              <a:rPr lang="en-US" altLang="zh-CN" sz="1400" dirty="0" smtClean="0">
                <a:solidFill>
                  <a:schemeClr val="tx1"/>
                </a:solidFill>
                <a:latin typeface="+mn-ea"/>
              </a:rPr>
              <a:t>Java </a:t>
            </a:r>
            <a:r>
              <a:rPr lang="zh-CN" altLang="en-US" sz="1400" dirty="0" smtClean="0">
                <a:solidFill>
                  <a:schemeClr val="tx1"/>
                </a:solidFill>
                <a:latin typeface="+mn-ea"/>
              </a:rPr>
              <a:t>栈，成为当前方法帧。当调用结束</a:t>
            </a:r>
            <a:r>
              <a:rPr lang="en-US" altLang="zh-CN" sz="1400" dirty="0" smtClean="0">
                <a:solidFill>
                  <a:schemeClr val="tx1"/>
                </a:solidFill>
                <a:latin typeface="+mn-ea"/>
              </a:rPr>
              <a:t>(</a:t>
            </a:r>
            <a:r>
              <a:rPr lang="zh-CN" altLang="en-US" sz="1400" dirty="0" smtClean="0">
                <a:solidFill>
                  <a:schemeClr val="tx1"/>
                </a:solidFill>
                <a:latin typeface="+mn-ea"/>
              </a:rPr>
              <a:t>返回</a:t>
            </a:r>
            <a:r>
              <a:rPr lang="en-US" altLang="zh-CN" sz="1400" dirty="0" smtClean="0">
                <a:solidFill>
                  <a:schemeClr val="tx1"/>
                </a:solidFill>
                <a:latin typeface="+mn-ea"/>
              </a:rPr>
              <a:t>)</a:t>
            </a:r>
            <a:r>
              <a:rPr lang="zh-CN" altLang="en-US" sz="1400" dirty="0" smtClean="0">
                <a:solidFill>
                  <a:schemeClr val="tx1"/>
                </a:solidFill>
                <a:latin typeface="+mn-ea"/>
              </a:rPr>
              <a:t>时，就弹出该帧。</a:t>
            </a:r>
            <a:endParaRPr lang="zh-CN" altLang="en-US" sz="1400" dirty="0">
              <a:solidFill>
                <a:schemeClr val="tx1"/>
              </a:solidFill>
              <a:latin typeface="+mn-ea"/>
            </a:endParaRPr>
          </a:p>
        </p:txBody>
      </p:sp>
      <p:sp>
        <p:nvSpPr>
          <p:cNvPr id="26" name="矩形 25"/>
          <p:cNvSpPr/>
          <p:nvPr/>
        </p:nvSpPr>
        <p:spPr>
          <a:xfrm>
            <a:off x="4929190" y="2428868"/>
            <a:ext cx="3929090" cy="35719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Box 27"/>
          <p:cNvSpPr txBox="1"/>
          <p:nvPr/>
        </p:nvSpPr>
        <p:spPr>
          <a:xfrm>
            <a:off x="4929190" y="2428868"/>
            <a:ext cx="3929090" cy="3539430"/>
          </a:xfrm>
          <a:prstGeom prst="rect">
            <a:avLst/>
          </a:prstGeom>
          <a:noFill/>
        </p:spPr>
        <p:txBody>
          <a:bodyPr wrap="square" rtlCol="0">
            <a:spAutoFit/>
          </a:bodyPr>
          <a:lstStyle/>
          <a:p>
            <a:r>
              <a:rPr lang="en-US" altLang="zh-CN" sz="1400" dirty="0" smtClean="0">
                <a:latin typeface="+mn-ea"/>
              </a:rPr>
              <a:t>Java </a:t>
            </a:r>
            <a:r>
              <a:rPr lang="zh-CN" altLang="en-US" sz="1400" dirty="0" smtClean="0">
                <a:latin typeface="+mn-ea"/>
              </a:rPr>
              <a:t>栈内存由局部变量区、操作数栈、帧数据区组成。</a:t>
            </a:r>
            <a:br>
              <a:rPr lang="zh-CN" altLang="en-US" sz="1400" dirty="0" smtClean="0">
                <a:latin typeface="+mn-ea"/>
              </a:rPr>
            </a:br>
            <a:r>
              <a:rPr lang="zh-CN" altLang="en-US" sz="1400" dirty="0" smtClean="0">
                <a:latin typeface="+mn-ea"/>
              </a:rPr>
              <a:t>        局部变量区为一个以字为单位的数组，每个数组元素对应一个局部变量的值。调用方法时，将方法的局部变量组成一个数组，通过索引来访问。若为非静态方法，则加入一个隐含的引用参数</a:t>
            </a:r>
            <a:r>
              <a:rPr lang="en-US" altLang="zh-CN" sz="1400" dirty="0" smtClean="0">
                <a:latin typeface="+mn-ea"/>
              </a:rPr>
              <a:t>this,</a:t>
            </a:r>
            <a:r>
              <a:rPr lang="zh-CN" altLang="en-US" sz="1400" dirty="0" smtClean="0">
                <a:latin typeface="+mn-ea"/>
              </a:rPr>
              <a:t>该参数指向调用这个方法的对象。而静态方法则没有</a:t>
            </a:r>
            <a:r>
              <a:rPr lang="en-US" altLang="zh-CN" sz="1400" dirty="0" smtClean="0">
                <a:latin typeface="+mn-ea"/>
              </a:rPr>
              <a:t>this</a:t>
            </a:r>
            <a:r>
              <a:rPr lang="zh-CN" altLang="en-US" sz="1400" dirty="0" smtClean="0">
                <a:latin typeface="+mn-ea"/>
              </a:rPr>
              <a:t>参数。因此，对象无法调用静态方法。</a:t>
            </a:r>
            <a:endParaRPr lang="en-US" altLang="zh-CN" sz="1400" dirty="0" smtClean="0">
              <a:latin typeface="+mn-ea"/>
            </a:endParaRPr>
          </a:p>
          <a:p>
            <a:r>
              <a:rPr lang="zh-CN" altLang="en-US" sz="1400" dirty="0" smtClean="0"/>
              <a:t>        操作数栈也是一个数组，但是通过栈操作来访问。所谓操作数是那些被指令操作的数据。当需要对参数操作时如</a:t>
            </a:r>
            <a:r>
              <a:rPr lang="en-US" altLang="zh-CN" sz="1400" dirty="0" smtClean="0"/>
              <a:t>a=</a:t>
            </a:r>
            <a:r>
              <a:rPr lang="en-US" altLang="zh-CN" sz="1400" dirty="0" err="1" smtClean="0"/>
              <a:t>b+c</a:t>
            </a:r>
            <a:r>
              <a:rPr lang="en-US" altLang="zh-CN" sz="1400" dirty="0" smtClean="0"/>
              <a:t>,</a:t>
            </a:r>
            <a:r>
              <a:rPr lang="zh-CN" altLang="en-US" sz="1400" dirty="0" smtClean="0"/>
              <a:t>就将即将被操作的参数压栈，如将</a:t>
            </a:r>
            <a:r>
              <a:rPr lang="en-US" altLang="zh-CN" sz="1400" dirty="0" smtClean="0"/>
              <a:t>b </a:t>
            </a:r>
            <a:r>
              <a:rPr lang="zh-CN" altLang="en-US" sz="1400" dirty="0" smtClean="0"/>
              <a:t>和</a:t>
            </a:r>
            <a:r>
              <a:rPr lang="en-US" altLang="zh-CN" sz="1400" dirty="0" smtClean="0"/>
              <a:t>c </a:t>
            </a:r>
            <a:r>
              <a:rPr lang="zh-CN" altLang="en-US" sz="1400" dirty="0" smtClean="0"/>
              <a:t>压栈，然后由操作指令将它们弹出，并执行操作。虚拟机将操作数栈作为工作区。</a:t>
            </a:r>
            <a:br>
              <a:rPr lang="zh-CN" altLang="en-US" sz="1400" dirty="0" smtClean="0"/>
            </a:br>
            <a:r>
              <a:rPr lang="en-US" altLang="zh-CN" sz="1400" dirty="0" smtClean="0"/>
              <a:t>        </a:t>
            </a:r>
            <a:r>
              <a:rPr lang="zh-CN" altLang="en-US" sz="1400" dirty="0" smtClean="0"/>
              <a:t>帧数据区处理常量池解析，异常处理等</a:t>
            </a:r>
            <a:endParaRPr lang="zh-CN" altLang="en-US" sz="1400" dirty="0">
              <a:latin typeface="+mn-ea"/>
            </a:endParaRPr>
          </a:p>
        </p:txBody>
      </p:sp>
      <p:sp>
        <p:nvSpPr>
          <p:cNvPr id="2" name="标题 1"/>
          <p:cNvSpPr>
            <a:spLocks noGrp="1"/>
          </p:cNvSpPr>
          <p:nvPr>
            <p:ph type="title"/>
          </p:nvPr>
        </p:nvSpPr>
        <p:spPr/>
        <p:txBody>
          <a:bodyPr/>
          <a:lstStyle/>
          <a:p>
            <a:r>
              <a:rPr lang="en-US" altLang="zh-CN" dirty="0" smtClean="0"/>
              <a:t>java</a:t>
            </a:r>
            <a:r>
              <a:rPr lang="zh-CN" altLang="en-US" dirty="0" smtClean="0"/>
              <a:t>中的内存分配</a:t>
            </a:r>
            <a:endParaRPr lang="zh-CN" altLang="en-US" dirty="0"/>
          </a:p>
        </p:txBody>
      </p:sp>
      <p:sp>
        <p:nvSpPr>
          <p:cNvPr id="3" name="内容占位符 2"/>
          <p:cNvSpPr>
            <a:spLocks noGrp="1"/>
          </p:cNvSpPr>
          <p:nvPr>
            <p:ph idx="1"/>
          </p:nvPr>
        </p:nvSpPr>
        <p:spPr/>
        <p:txBody>
          <a:bodyPr/>
          <a:lstStyle/>
          <a:p>
            <a:pPr>
              <a:buNone/>
            </a:pPr>
            <a:r>
              <a:rPr lang="en-US" altLang="zh-CN" dirty="0" smtClean="0"/>
              <a:t>	</a:t>
            </a:r>
          </a:p>
        </p:txBody>
      </p:sp>
      <p:sp>
        <p:nvSpPr>
          <p:cNvPr id="16" name="矩形 15"/>
          <p:cNvSpPr/>
          <p:nvPr/>
        </p:nvSpPr>
        <p:spPr>
          <a:xfrm>
            <a:off x="285720" y="2143116"/>
            <a:ext cx="3857652" cy="428628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4286248" y="1571612"/>
            <a:ext cx="4543425" cy="2905125"/>
          </a:xfrm>
          <a:prstGeom prst="rect">
            <a:avLst/>
          </a:prstGeom>
          <a:noFill/>
          <a:ln w="9525">
            <a:noFill/>
            <a:miter lim="800000"/>
            <a:headEnd/>
            <a:tailEnd/>
          </a:ln>
          <a:effectLst/>
        </p:spPr>
      </p:pic>
      <p:sp>
        <p:nvSpPr>
          <p:cNvPr id="20" name="左箭头 19"/>
          <p:cNvSpPr/>
          <p:nvPr/>
        </p:nvSpPr>
        <p:spPr>
          <a:xfrm rot="21305279">
            <a:off x="3867692" y="2764496"/>
            <a:ext cx="1177236"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85720" y="2143116"/>
            <a:ext cx="3857652" cy="4286280"/>
          </a:xfrm>
          <a:prstGeom prst="rect">
            <a:avLst/>
          </a:prstGeom>
          <a:noFill/>
        </p:spPr>
        <p:txBody>
          <a:bodyPr wrap="square" rtlCol="0">
            <a:spAutoFit/>
          </a:bodyPr>
          <a:lstStyle/>
          <a:p>
            <a:r>
              <a:rPr lang="zh-CN" altLang="en-US" sz="1400" dirty="0" smtClean="0">
                <a:latin typeface="+mn-ea"/>
              </a:rPr>
              <a:t>方法区存放的信息包括：</a:t>
            </a:r>
            <a:endParaRPr lang="en-US" altLang="zh-CN" sz="1400" dirty="0" smtClean="0">
              <a:latin typeface="+mn-ea"/>
            </a:endParaRPr>
          </a:p>
          <a:p>
            <a:r>
              <a:rPr lang="en-US" altLang="zh-CN" sz="1400" dirty="0" smtClean="0">
                <a:latin typeface="+mn-ea"/>
              </a:rPr>
              <a:t>1.</a:t>
            </a:r>
            <a:r>
              <a:rPr lang="zh-CN" altLang="en-US" sz="1400" dirty="0" smtClean="0">
                <a:latin typeface="+mn-ea"/>
              </a:rPr>
              <a:t>类的基本信息</a:t>
            </a:r>
            <a:endParaRPr lang="en-US" altLang="zh-CN" sz="1400" dirty="0" smtClean="0">
              <a:latin typeface="+mn-ea"/>
            </a:endParaRPr>
          </a:p>
          <a:p>
            <a:r>
              <a:rPr lang="en-US" altLang="zh-CN" sz="1400" dirty="0" smtClean="0">
                <a:latin typeface="+mn-ea"/>
              </a:rPr>
              <a:t>   </a:t>
            </a:r>
            <a:r>
              <a:rPr lang="zh-CN" altLang="en-US" sz="1400" dirty="0" smtClean="0">
                <a:latin typeface="+mn-ea"/>
              </a:rPr>
              <a:t>每个类的全限定名</a:t>
            </a:r>
          </a:p>
          <a:p>
            <a:r>
              <a:rPr lang="zh-CN" altLang="en-US" sz="1400" dirty="0" smtClean="0">
                <a:latin typeface="+mn-ea"/>
              </a:rPr>
              <a:t>   每个类的直接超类的全限定名</a:t>
            </a:r>
            <a:endParaRPr lang="en-US" altLang="zh-CN" sz="1400" dirty="0" smtClean="0">
              <a:latin typeface="+mn-ea"/>
            </a:endParaRPr>
          </a:p>
          <a:p>
            <a:r>
              <a:rPr lang="zh-CN" altLang="en-US" sz="1400" dirty="0" smtClean="0">
                <a:latin typeface="+mn-ea"/>
              </a:rPr>
              <a:t>   该类是类还是接口</a:t>
            </a:r>
          </a:p>
          <a:p>
            <a:r>
              <a:rPr lang="zh-CN" altLang="en-US" sz="1400" dirty="0" smtClean="0">
                <a:latin typeface="+mn-ea"/>
              </a:rPr>
              <a:t>   该类型的访问修饰符</a:t>
            </a:r>
          </a:p>
          <a:p>
            <a:r>
              <a:rPr lang="zh-CN" altLang="en-US" sz="1400" dirty="0" smtClean="0">
                <a:latin typeface="+mn-ea"/>
              </a:rPr>
              <a:t>   直接超接口的全限定名的有序列表</a:t>
            </a:r>
            <a:endParaRPr lang="en-US" altLang="zh-CN" sz="1400" dirty="0" smtClean="0">
              <a:latin typeface="+mn-ea"/>
            </a:endParaRPr>
          </a:p>
          <a:p>
            <a:r>
              <a:rPr lang="en-US" altLang="zh-CN" sz="1400" dirty="0" smtClean="0">
                <a:latin typeface="+mn-ea"/>
              </a:rPr>
              <a:t>2.</a:t>
            </a:r>
            <a:r>
              <a:rPr lang="zh-CN" altLang="en-US" sz="1400" dirty="0" smtClean="0">
                <a:latin typeface="+mn-ea"/>
              </a:rPr>
              <a:t>已装载类的详细信息</a:t>
            </a:r>
            <a:endParaRPr lang="en-US" altLang="zh-CN" sz="1400" dirty="0" smtClean="0">
              <a:latin typeface="+mn-ea"/>
            </a:endParaRPr>
          </a:p>
          <a:p>
            <a:r>
              <a:rPr lang="zh-CN" altLang="en-US" sz="1400" dirty="0" smtClean="0">
                <a:latin typeface="+mn-ea"/>
              </a:rPr>
              <a:t>   运行时常量池（文字字符串、</a:t>
            </a:r>
            <a:r>
              <a:rPr lang="en-US" altLang="zh-CN" sz="1400" dirty="0" smtClean="0">
                <a:latin typeface="+mn-ea"/>
              </a:rPr>
              <a:t>final</a:t>
            </a:r>
            <a:r>
              <a:rPr lang="zh-CN" altLang="en-US" sz="1400" dirty="0" smtClean="0">
                <a:latin typeface="+mn-ea"/>
              </a:rPr>
              <a:t>变量值、类名和方法名常量、符号引用等）</a:t>
            </a:r>
          </a:p>
          <a:p>
            <a:r>
              <a:rPr lang="zh-CN" altLang="en-US" sz="1400" dirty="0" smtClean="0">
                <a:latin typeface="+mn-ea"/>
              </a:rPr>
              <a:t>   字段（成员变量）信息  </a:t>
            </a:r>
            <a:endParaRPr lang="en-US" altLang="zh-CN" sz="1400" dirty="0" smtClean="0">
              <a:latin typeface="+mn-ea"/>
            </a:endParaRPr>
          </a:p>
          <a:p>
            <a:r>
              <a:rPr lang="en-US" altLang="zh-CN" sz="1400" dirty="0" smtClean="0">
                <a:latin typeface="+mn-ea"/>
              </a:rPr>
              <a:t>   </a:t>
            </a:r>
            <a:r>
              <a:rPr lang="zh-CN" altLang="en-US" sz="1400" dirty="0" smtClean="0">
                <a:latin typeface="+mn-ea"/>
              </a:rPr>
              <a:t>方法信息（在编译的时候，就已经将方法的局部变量、操作数栈大小等确定并存放在字节码中，在装载的时候，随着类一起装入方法区）</a:t>
            </a:r>
            <a:endParaRPr lang="en-US" altLang="zh-CN" sz="1400" dirty="0" smtClean="0">
              <a:latin typeface="+mn-ea"/>
            </a:endParaRPr>
          </a:p>
          <a:p>
            <a:r>
              <a:rPr lang="zh-CN" altLang="en-US" sz="1400" dirty="0" smtClean="0">
                <a:latin typeface="+mn-ea"/>
              </a:rPr>
              <a:t>   静态变量</a:t>
            </a:r>
          </a:p>
          <a:p>
            <a:r>
              <a:rPr lang="zh-CN" altLang="en-US" sz="1400" dirty="0" smtClean="0">
                <a:latin typeface="+mn-ea"/>
              </a:rPr>
              <a:t>   到类</a:t>
            </a:r>
            <a:r>
              <a:rPr lang="en-US" altLang="zh-CN" sz="1400" dirty="0" err="1" smtClean="0">
                <a:latin typeface="+mn-ea"/>
              </a:rPr>
              <a:t>classloader</a:t>
            </a:r>
            <a:r>
              <a:rPr lang="zh-CN" altLang="en-US" sz="1400" dirty="0" smtClean="0">
                <a:latin typeface="+mn-ea"/>
              </a:rPr>
              <a:t>的引用（到该类的类装载器的引用）</a:t>
            </a:r>
          </a:p>
          <a:p>
            <a:r>
              <a:rPr lang="zh-CN" altLang="en-US" sz="1400" dirty="0" smtClean="0">
                <a:latin typeface="+mn-ea"/>
              </a:rPr>
              <a:t>   到类</a:t>
            </a:r>
            <a:r>
              <a:rPr lang="en-US" altLang="zh-CN" sz="1400" dirty="0" smtClean="0">
                <a:latin typeface="+mn-ea"/>
              </a:rPr>
              <a:t>class </a:t>
            </a:r>
            <a:r>
              <a:rPr lang="zh-CN" altLang="en-US" sz="1400" dirty="0" smtClean="0">
                <a:latin typeface="+mn-ea"/>
              </a:rPr>
              <a:t>的引用</a:t>
            </a:r>
          </a:p>
          <a:p>
            <a:endParaRPr lang="zh-CN" altLang="en-US" sz="1600" dirty="0">
              <a:latin typeface="+mj-ea"/>
              <a:ea typeface="+mj-ea"/>
            </a:endParaRPr>
          </a:p>
        </p:txBody>
      </p:sp>
      <p:sp>
        <p:nvSpPr>
          <p:cNvPr id="23" name="矩形 22"/>
          <p:cNvSpPr/>
          <p:nvPr/>
        </p:nvSpPr>
        <p:spPr>
          <a:xfrm>
            <a:off x="4286248" y="4572008"/>
            <a:ext cx="4500594" cy="185738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429124" y="4929198"/>
            <a:ext cx="4286280" cy="1231106"/>
          </a:xfrm>
          <a:prstGeom prst="rect">
            <a:avLst/>
          </a:prstGeom>
          <a:noFill/>
        </p:spPr>
        <p:txBody>
          <a:bodyPr wrap="square" rtlCol="0">
            <a:spAutoFit/>
          </a:bodyPr>
          <a:lstStyle/>
          <a:p>
            <a:r>
              <a:rPr lang="zh-CN" altLang="en-US" sz="1400" dirty="0" smtClean="0">
                <a:latin typeface="+mn-ea"/>
              </a:rPr>
              <a:t>在运行时，</a:t>
            </a:r>
            <a:r>
              <a:rPr lang="en-US" altLang="zh-CN" sz="1400" dirty="0" smtClean="0">
                <a:latin typeface="+mn-ea"/>
              </a:rPr>
              <a:t>JVM</a:t>
            </a:r>
            <a:r>
              <a:rPr lang="zh-CN" altLang="en-US" sz="1400" dirty="0" smtClean="0">
                <a:latin typeface="+mn-ea"/>
              </a:rPr>
              <a:t>从常量池中获得符号引用，然后在运行时解析成引用项的实际地址，最后通过常量池中的全限定名、方法和字段描述符，把当前类或接口中的代码与其它类或接口中的代码联系起来。</a:t>
            </a:r>
          </a:p>
          <a:p>
            <a:endParaRPr lang="zh-CN" altLang="en-US" dirty="0"/>
          </a:p>
        </p:txBody>
      </p:sp>
      <p:sp>
        <p:nvSpPr>
          <p:cNvPr id="27" name="左箭头 26"/>
          <p:cNvSpPr/>
          <p:nvPr/>
        </p:nvSpPr>
        <p:spPr>
          <a:xfrm rot="11346526">
            <a:off x="2920190" y="3412450"/>
            <a:ext cx="2031587" cy="3038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500"/>
                                        <p:tgtEl>
                                          <p:spTgt spid="2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par>
                                <p:cTn id="17" presetID="5" presetClass="entr" presetSubtype="10" fill="hold" grpId="2"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par>
                                <p:cTn id="23" presetID="5" presetClass="entr" presetSubtype="10" fill="hold" grpId="1"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xit" presetSubtype="4" fill="hold" grpId="1" nodeType="clickEffect">
                                  <p:stCondLst>
                                    <p:cond delay="0"/>
                                  </p:stCondLst>
                                  <p:childTnLst>
                                    <p:animEffect transition="out" filter="wheel(4)">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21" presetClass="exit" presetSubtype="4" fill="hold" grpId="3" nodeType="withEffect">
                                  <p:stCondLst>
                                    <p:cond delay="0"/>
                                  </p:stCondLst>
                                  <p:childTnLst>
                                    <p:animEffect transition="out" filter="wheel(4)">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21" presetClass="exit" presetSubtype="4" fill="hold" grpId="1" nodeType="withEffect">
                                  <p:stCondLst>
                                    <p:cond delay="0"/>
                                  </p:stCondLst>
                                  <p:childTnLst>
                                    <p:animEffect transition="out" filter="wheel(4)">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21" presetClass="exit" presetSubtype="4" fill="hold" grpId="1" nodeType="withEffect">
                                  <p:stCondLst>
                                    <p:cond delay="0"/>
                                  </p:stCondLst>
                                  <p:childTnLst>
                                    <p:animEffect transition="out" filter="wheel(4)">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21" presetClass="exit" presetSubtype="4" fill="hold" grpId="1" nodeType="withEffect">
                                  <p:stCondLst>
                                    <p:cond delay="0"/>
                                  </p:stCondLst>
                                  <p:childTnLst>
                                    <p:animEffect transition="out" filter="wheel(4)">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6.11111E-6 4.81481E-6 C -0.00608 -0.0081 -0.01667 -0.01482 -0.02501 -0.01852 C -0.03143 -0.02755 -0.04584 -0.03264 -0.05504 -0.03449 C -0.05973 -0.03889 -0.06546 -0.03912 -0.07101 -0.04121 C -0.0783 -0.04398 -0.08421 -0.04885 -0.09185 -0.05047 C -0.0974 -0.05301 -0.10261 -0.05625 -0.10799 -0.05857 C -0.11181 -0.06227 -0.11563 -0.06181 -0.11997 -0.06389 C -0.13525 -0.07176 -0.15105 -0.07269 -0.16685 -0.07732 C -0.19028 -0.07685 -0.21355 -0.07685 -0.23699 -0.07593 C -0.24931 -0.07547 -0.26199 -0.06713 -0.27396 -0.06389 C -0.28317 -0.05162 -0.2731 -0.06389 -0.28195 -0.05602 C -0.28716 -0.05139 -0.29098 -0.04537 -0.29688 -0.0426 C -0.29844 -0.03982 -0.30053 -0.0375 -0.30192 -0.03449 C -0.30556 -0.02709 -0.30921 -0.01713 -0.31494 -0.01181 C -0.31737 -0.00278 -0.31997 0.00532 -0.32188 0.01481 C -0.32153 0.0287 -0.32414 0.06504 -0.31494 0.08009 C -0.3099 0.08842 -0.31442 0.08009 -0.30799 0.0868 C -0.30417 0.09074 -0.3014 0.09838 -0.29688 0.1 C -0.28577 0.11551 -0.27414 0.11574 -0.25886 0.11875 C -0.25521 0.11828 -0.2514 0.11875 -0.24792 0.11736 C -0.24688 0.1169 -0.24653 0.11481 -0.24601 0.11342 C -0.24289 0.10648 -0.24167 0.09838 -0.23994 0.09074 C -0.2382 0.08333 -0.23699 0.06805 -0.23699 0.06805 C -0.23733 0.04676 -0.23664 0.02546 -0.23785 0.00416 C -0.23803 0.00046 -0.24011 -0.00278 -0.24098 -0.00648 C -0.24549 -0.025 -0.25087 -0.03912 -0.25799 -0.05602 C -0.26077 -0.0625 -0.26233 -0.06806 -0.26789 -0.0706 C -0.27171 -0.0757 -0.27483 -0.07709 -0.279 -0.08125 C -0.2882 -0.09005 -0.29532 -0.09676 -0.30487 -0.10533 C -0.30782 -0.1081 -0.31077 -0.10834 -0.3139 -0.11065 C -0.3257 -0.11945 -0.33646 -0.13079 -0.35001 -0.13334 C -0.35539 -0.13797 -0.36442 -0.13935 -0.37101 -0.14121 C -0.4198 -0.14005 -0.41858 -0.14213 -0.44896 -0.13334 C -0.4599 -0.1257 -0.4698 -0.11597 -0.48195 -0.11181 C -0.48837 -0.10625 -0.49584 -0.09908 -0.50296 -0.09584 C -0.50608 -0.09167 -0.50782 -0.09097 -0.51199 -0.08935 C -0.51615 -0.08542 -0.5198 -0.08102 -0.52396 -0.07732 C -0.52709 -0.07037 -0.52969 -0.06297 -0.53299 -0.05602 C -0.53716 -0.0301 -0.53646 -0.03102 -0.5349 0.00671 C -0.53455 0.01551 -0.52709 0.03125 -0.52396 0.04004 C -0.52188 0.05324 -0.51633 0.06528 -0.51199 0.07731 C -0.50938 0.08472 -0.50591 0.09259 -0.50001 0.09606 C -0.49289 0.10023 -0.4856 0.10162 -0.47796 0.10278 C -0.4698 0.10671 -0.46025 0.10671 -0.45296 0.1 C -0.45226 0.09745 -0.45157 0.09467 -0.45087 0.09213 C -0.45001 0.08912 -0.45296 0.08611 -0.45296 0.08287 " pathEditMode="relative" ptsTypes="fffffffffffffffffffffffffffffffffffffffffffffA">
                                      <p:cBhvr>
                                        <p:cTn id="56" dur="2000" fill="hold"/>
                                        <p:tgtEl>
                                          <p:spTgt spid="1029"/>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5">
                                            <p:bg/>
                                          </p:spTgt>
                                        </p:tgtEl>
                                        <p:attrNameLst>
                                          <p:attrName>style.visibility</p:attrName>
                                        </p:attrNameLst>
                                      </p:cBhvr>
                                      <p:to>
                                        <p:strVal val="visible"/>
                                      </p:to>
                                    </p:set>
                                    <p:animEffect transition="in" filter="box(in)">
                                      <p:cBhvr>
                                        <p:cTn id="64" dur="500"/>
                                        <p:tgtEl>
                                          <p:spTgt spid="25">
                                            <p:bg/>
                                          </p:spTgt>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box(in)">
                                      <p:cBhvr>
                                        <p:cTn id="67" dur="500"/>
                                        <p:tgtEl>
                                          <p:spTgt spid="25">
                                            <p:txEl>
                                              <p:pRg st="0" end="0"/>
                                            </p:txEl>
                                          </p:spTgt>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5">
                                            <p:txEl>
                                              <p:pRg st="1" end="1"/>
                                            </p:txEl>
                                          </p:spTgt>
                                        </p:tgtEl>
                                        <p:attrNameLst>
                                          <p:attrName>style.visibility</p:attrName>
                                        </p:attrNameLst>
                                      </p:cBhvr>
                                      <p:to>
                                        <p:strVal val="visible"/>
                                      </p:to>
                                    </p:set>
                                    <p:animEffect transition="in" filter="box(in)">
                                      <p:cBhvr>
                                        <p:cTn id="70" dur="500"/>
                                        <p:tgtEl>
                                          <p:spTgt spid="25">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xit" presetSubtype="16" fill="hold" grpId="1" nodeType="clickEffect">
                                  <p:stCondLst>
                                    <p:cond delay="0"/>
                                  </p:stCondLst>
                                  <p:childTnLst>
                                    <p:animEffect transition="out" filter="diamond(in)">
                                      <p:cBhvr>
                                        <p:cTn id="74" dur="500"/>
                                        <p:tgtEl>
                                          <p:spTgt spid="25">
                                            <p:txEl>
                                              <p:pRg st="0" end="0"/>
                                            </p:txEl>
                                          </p:spTgt>
                                        </p:tgtEl>
                                      </p:cBhvr>
                                    </p:animEffect>
                                    <p:set>
                                      <p:cBhvr>
                                        <p:cTn id="75" dur="1" fill="hold">
                                          <p:stCondLst>
                                            <p:cond delay="499"/>
                                          </p:stCondLst>
                                        </p:cTn>
                                        <p:tgtEl>
                                          <p:spTgt spid="25">
                                            <p:txEl>
                                              <p:pRg st="0" end="0"/>
                                            </p:txEl>
                                          </p:spTgt>
                                        </p:tgtEl>
                                        <p:attrNameLst>
                                          <p:attrName>style.visibility</p:attrName>
                                        </p:attrNameLst>
                                      </p:cBhvr>
                                      <p:to>
                                        <p:strVal val="hidden"/>
                                      </p:to>
                                    </p:set>
                                  </p:childTnLst>
                                </p:cTn>
                              </p:par>
                              <p:par>
                                <p:cTn id="76" presetID="8" presetClass="exit" presetSubtype="16" fill="hold" grpId="1" nodeType="withEffect">
                                  <p:stCondLst>
                                    <p:cond delay="0"/>
                                  </p:stCondLst>
                                  <p:childTnLst>
                                    <p:animEffect transition="out" filter="diamond(in)">
                                      <p:cBhvr>
                                        <p:cTn id="77" dur="500"/>
                                        <p:tgtEl>
                                          <p:spTgt spid="25">
                                            <p:txEl>
                                              <p:pRg st="1" end="1"/>
                                            </p:txEl>
                                          </p:spTgt>
                                        </p:tgtEl>
                                      </p:cBhvr>
                                    </p:animEffect>
                                    <p:set>
                                      <p:cBhvr>
                                        <p:cTn id="78" dur="1" fill="hold">
                                          <p:stCondLst>
                                            <p:cond delay="499"/>
                                          </p:stCondLst>
                                        </p:cTn>
                                        <p:tgtEl>
                                          <p:spTgt spid="25">
                                            <p:txEl>
                                              <p:pRg st="1" end="1"/>
                                            </p:txEl>
                                          </p:spTgt>
                                        </p:tgtEl>
                                        <p:attrNameLst>
                                          <p:attrName>style.visibility</p:attrName>
                                        </p:attrNameLst>
                                      </p:cBhvr>
                                      <p:to>
                                        <p:strVal val="hidden"/>
                                      </p:to>
                                    </p:set>
                                  </p:childTnLst>
                                </p:cTn>
                              </p:par>
                              <p:par>
                                <p:cTn id="79" presetID="8" presetClass="exit" presetSubtype="16" fill="hold" grpId="1" nodeType="withEffect">
                                  <p:stCondLst>
                                    <p:cond delay="0"/>
                                  </p:stCondLst>
                                  <p:childTnLst>
                                    <p:animEffect transition="out" filter="diamond(in)">
                                      <p:cBhvr>
                                        <p:cTn id="80" dur="500"/>
                                        <p:tgtEl>
                                          <p:spTgt spid="25">
                                            <p:bg/>
                                          </p:spTgt>
                                        </p:tgtEl>
                                      </p:cBhvr>
                                    </p:animEffect>
                                    <p:set>
                                      <p:cBhvr>
                                        <p:cTn id="81" dur="1" fill="hold">
                                          <p:stCondLst>
                                            <p:cond delay="499"/>
                                          </p:stCondLst>
                                        </p:cTn>
                                        <p:tgtEl>
                                          <p:spTgt spid="25">
                                            <p:bg/>
                                          </p:spTgt>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53"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ppt_w</p:attrName>
                                        </p:attrNameLst>
                                      </p:cBhvr>
                                      <p:tavLst>
                                        <p:tav tm="0">
                                          <p:val>
                                            <p:fltVal val="0"/>
                                          </p:val>
                                        </p:tav>
                                        <p:tav tm="100000">
                                          <p:val>
                                            <p:strVal val="#ppt_w"/>
                                          </p:val>
                                        </p:tav>
                                      </p:tavLst>
                                    </p:anim>
                                    <p:anim calcmode="lin" valueType="num">
                                      <p:cBhvr>
                                        <p:cTn id="87" dur="500" fill="hold"/>
                                        <p:tgtEl>
                                          <p:spTgt spid="26"/>
                                        </p:tgtEl>
                                        <p:attrNameLst>
                                          <p:attrName>ppt_h</p:attrName>
                                        </p:attrNameLst>
                                      </p:cBhvr>
                                      <p:tavLst>
                                        <p:tav tm="0">
                                          <p:val>
                                            <p:fltVal val="0"/>
                                          </p:val>
                                        </p:tav>
                                        <p:tav tm="100000">
                                          <p:val>
                                            <p:strVal val="#ppt_h"/>
                                          </p:val>
                                        </p:tav>
                                      </p:tavLst>
                                    </p:anim>
                                    <p:animEffect transition="in" filter="fade">
                                      <p:cBhvr>
                                        <p:cTn id="88" dur="500"/>
                                        <p:tgtEl>
                                          <p:spTgt spid="26"/>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animEffect transition="in" filter="fade">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8" presetClass="exit" presetSubtype="16" fill="hold" grpId="1" nodeType="clickEffect">
                                  <p:stCondLst>
                                    <p:cond delay="0"/>
                                  </p:stCondLst>
                                  <p:childTnLst>
                                    <p:animEffect transition="out" filter="diamond(in)">
                                      <p:cBhvr>
                                        <p:cTn id="97" dur="500"/>
                                        <p:tgtEl>
                                          <p:spTgt spid="27"/>
                                        </p:tgtEl>
                                      </p:cBhvr>
                                    </p:animEffect>
                                    <p:set>
                                      <p:cBhvr>
                                        <p:cTn id="98" dur="1" fill="hold">
                                          <p:stCondLst>
                                            <p:cond delay="499"/>
                                          </p:stCondLst>
                                        </p:cTn>
                                        <p:tgtEl>
                                          <p:spTgt spid="27"/>
                                        </p:tgtEl>
                                        <p:attrNameLst>
                                          <p:attrName>style.visibility</p:attrName>
                                        </p:attrNameLst>
                                      </p:cBhvr>
                                      <p:to>
                                        <p:strVal val="hidden"/>
                                      </p:to>
                                    </p:set>
                                  </p:childTnLst>
                                </p:cTn>
                              </p:par>
                              <p:par>
                                <p:cTn id="99" presetID="8" presetClass="exit" presetSubtype="16" fill="hold" grpId="1" nodeType="withEffect">
                                  <p:stCondLst>
                                    <p:cond delay="0"/>
                                  </p:stCondLst>
                                  <p:childTnLst>
                                    <p:animEffect transition="out" filter="diamond(in)">
                                      <p:cBhvr>
                                        <p:cTn id="100" dur="500"/>
                                        <p:tgtEl>
                                          <p:spTgt spid="28"/>
                                        </p:tgtEl>
                                      </p:cBhvr>
                                    </p:animEffect>
                                    <p:set>
                                      <p:cBhvr>
                                        <p:cTn id="101" dur="1" fill="hold">
                                          <p:stCondLst>
                                            <p:cond delay="499"/>
                                          </p:stCondLst>
                                        </p:cTn>
                                        <p:tgtEl>
                                          <p:spTgt spid="28"/>
                                        </p:tgtEl>
                                        <p:attrNameLst>
                                          <p:attrName>style.visibility</p:attrName>
                                        </p:attrNameLst>
                                      </p:cBhvr>
                                      <p:to>
                                        <p:strVal val="hidden"/>
                                      </p:to>
                                    </p:set>
                                  </p:childTnLst>
                                </p:cTn>
                              </p:par>
                              <p:par>
                                <p:cTn id="102" presetID="8" presetClass="exit" presetSubtype="16" fill="hold" grpId="1" nodeType="withEffect">
                                  <p:stCondLst>
                                    <p:cond delay="0"/>
                                  </p:stCondLst>
                                  <p:childTnLst>
                                    <p:animEffect transition="out" filter="diamond(in)">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animBg="1"/>
      <p:bldP spid="25" grpId="1" build="allAtOnce" animBg="1"/>
      <p:bldP spid="26" grpId="0" animBg="1"/>
      <p:bldP spid="26" grpId="1" animBg="1"/>
      <p:bldP spid="28" grpId="0"/>
      <p:bldP spid="28" grpId="1"/>
      <p:bldP spid="16" grpId="0" animBg="1"/>
      <p:bldP spid="16" grpId="1" animBg="1"/>
      <p:bldP spid="20" grpId="0" animBg="1"/>
      <p:bldP spid="20" grpId="1" animBg="1"/>
      <p:bldP spid="21" grpId="0"/>
      <p:bldP spid="21" grpId="1"/>
      <p:bldP spid="21" grpId="2"/>
      <p:bldP spid="21" grpId="3"/>
      <p:bldP spid="23" grpId="0" animBg="1"/>
      <p:bldP spid="23" grpId="1" animBg="1"/>
      <p:bldP spid="22" grpId="0"/>
      <p:bldP spid="22" grpId="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dirty="0" smtClean="0"/>
              <a:t>GC</a:t>
            </a:r>
            <a:r>
              <a:rPr lang="zh-CN" altLang="en-US" dirty="0" smtClean="0"/>
              <a:t>的算法</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1.</a:t>
            </a:r>
            <a:r>
              <a:rPr lang="zh-CN" altLang="en-US" sz="2800" dirty="0" smtClean="0">
                <a:latin typeface="+mn-ea"/>
              </a:rPr>
              <a:t>引用计数法</a:t>
            </a:r>
            <a:endParaRPr lang="en-US" altLang="zh-CN" sz="2800" dirty="0" smtClean="0">
              <a:latin typeface="+mn-ea"/>
            </a:endParaRPr>
          </a:p>
          <a:p>
            <a:pPr>
              <a:buNone/>
            </a:pPr>
            <a:r>
              <a:rPr lang="en-US" altLang="zh-CN" sz="2400" dirty="0" smtClean="0">
                <a:latin typeface="+mn-ea"/>
              </a:rPr>
              <a:t>		</a:t>
            </a:r>
            <a:r>
              <a:rPr lang="zh-CN" altLang="en-US" sz="2400" dirty="0" smtClean="0">
                <a:latin typeface="+mn-ea"/>
              </a:rPr>
              <a:t>每当实例化一个对象，都会有个计数器记录这个对象被引用的次数，每次赋值给新的引用都会改变这个值，当次数为</a:t>
            </a:r>
            <a:r>
              <a:rPr lang="en-US" altLang="zh-CN" sz="2400" dirty="0" smtClean="0">
                <a:latin typeface="+mn-ea"/>
              </a:rPr>
              <a:t>0</a:t>
            </a:r>
            <a:r>
              <a:rPr lang="zh-CN" altLang="en-US" sz="2400" dirty="0" smtClean="0">
                <a:latin typeface="+mn-ea"/>
              </a:rPr>
              <a:t>，内存就直接被回收。优点是效率高，但是无法处理循环</a:t>
            </a:r>
            <a:endParaRPr lang="en-US" altLang="zh-CN" sz="2400" dirty="0" smtClean="0">
              <a:latin typeface="+mn-ea"/>
            </a:endParaRPr>
          </a:p>
          <a:p>
            <a:pPr>
              <a:buNone/>
            </a:pPr>
            <a:r>
              <a:rPr lang="en-US" altLang="zh-CN" sz="2400" dirty="0" smtClean="0">
                <a:latin typeface="+mn-ea"/>
              </a:rPr>
              <a:t>     </a:t>
            </a:r>
            <a:r>
              <a:rPr lang="zh-CN" altLang="en-US" sz="2400" dirty="0" smtClean="0">
                <a:latin typeface="+mn-ea"/>
              </a:rPr>
              <a:t>引用（监</a:t>
            </a:r>
            <a:endParaRPr lang="en-US" altLang="zh-CN" sz="2400" dirty="0" smtClean="0">
              <a:latin typeface="+mn-ea"/>
            </a:endParaRPr>
          </a:p>
          <a:p>
            <a:pPr>
              <a:buNone/>
            </a:pPr>
            <a:r>
              <a:rPr lang="en-US" altLang="zh-CN" sz="2400" dirty="0" smtClean="0">
                <a:latin typeface="+mn-ea"/>
              </a:rPr>
              <a:t>     </a:t>
            </a:r>
            <a:r>
              <a:rPr lang="zh-CN" altLang="en-US" sz="2400" dirty="0" smtClean="0">
                <a:latin typeface="+mn-ea"/>
              </a:rPr>
              <a:t>控的引用</a:t>
            </a:r>
            <a:endParaRPr lang="en-US" altLang="zh-CN" sz="2400" dirty="0" smtClean="0">
              <a:latin typeface="+mn-ea"/>
            </a:endParaRPr>
          </a:p>
          <a:p>
            <a:pPr>
              <a:buNone/>
            </a:pPr>
            <a:r>
              <a:rPr lang="en-US" altLang="zh-CN" sz="2400" dirty="0" smtClean="0">
                <a:latin typeface="+mn-ea"/>
              </a:rPr>
              <a:t>     </a:t>
            </a:r>
            <a:r>
              <a:rPr lang="zh-CN" altLang="en-US" sz="2400" dirty="0" smtClean="0">
                <a:latin typeface="+mn-ea"/>
              </a:rPr>
              <a:t>）。</a:t>
            </a:r>
            <a:endParaRPr lang="en-US" altLang="zh-CN" sz="2400" dirty="0" smtClean="0">
              <a:latin typeface="+mn-ea"/>
            </a:endParaRPr>
          </a:p>
          <a:p>
            <a:pPr>
              <a:buNone/>
            </a:pPr>
            <a:r>
              <a:rPr lang="en-US" altLang="zh-CN" sz="2400" dirty="0" smtClean="0"/>
              <a:t>		 </a:t>
            </a:r>
            <a:endParaRPr lang="zh-CN" altLang="en-US" sz="2400" dirty="0"/>
          </a:p>
        </p:txBody>
      </p:sp>
      <p:pic>
        <p:nvPicPr>
          <p:cNvPr id="2050" name="Picture 2" descr="http://my.csdn.net/uploads/201205/03/1335995918_4536.png"/>
          <p:cNvPicPr>
            <a:picLocks noChangeAspect="1" noChangeArrowheads="1"/>
          </p:cNvPicPr>
          <p:nvPr/>
        </p:nvPicPr>
        <p:blipFill>
          <a:blip r:embed="rId2"/>
          <a:srcRect/>
          <a:stretch>
            <a:fillRect/>
          </a:stretch>
        </p:blipFill>
        <p:spPr bwMode="auto">
          <a:xfrm>
            <a:off x="2357422" y="3429000"/>
            <a:ext cx="6072230" cy="25202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linds(horizontal)">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dirty="0" smtClean="0"/>
              <a:t>GC</a:t>
            </a:r>
            <a:r>
              <a:rPr lang="zh-CN" altLang="en-US" dirty="0" smtClean="0"/>
              <a:t>的算法</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smtClean="0"/>
              <a:t>2.</a:t>
            </a:r>
            <a:r>
              <a:rPr lang="zh-CN" altLang="en-US" sz="2800" dirty="0" smtClean="0">
                <a:latin typeface="+mn-ea"/>
              </a:rPr>
              <a:t>标记</a:t>
            </a:r>
            <a:r>
              <a:rPr lang="en-US" altLang="zh-CN" sz="2800" dirty="0" smtClean="0">
                <a:latin typeface="+mn-ea"/>
              </a:rPr>
              <a:t>-</a:t>
            </a:r>
            <a:r>
              <a:rPr lang="zh-CN" altLang="en-US" sz="2800" dirty="0" smtClean="0">
                <a:latin typeface="+mn-ea"/>
              </a:rPr>
              <a:t>清除算法</a:t>
            </a:r>
            <a:endParaRPr lang="en-US" altLang="zh-CN" sz="2800" dirty="0" smtClean="0">
              <a:latin typeface="+mn-ea"/>
            </a:endParaRPr>
          </a:p>
          <a:p>
            <a:pPr>
              <a:buNone/>
            </a:pPr>
            <a:r>
              <a:rPr lang="zh-CN" altLang="en-US" sz="2400" dirty="0" smtClean="0">
                <a:latin typeface="+mn-ea"/>
              </a:rPr>
              <a:t>             标记</a:t>
            </a:r>
            <a:r>
              <a:rPr lang="en-US" altLang="zh-CN" sz="2400" dirty="0" smtClean="0">
                <a:latin typeface="+mn-ea"/>
              </a:rPr>
              <a:t>-</a:t>
            </a:r>
            <a:r>
              <a:rPr lang="zh-CN" altLang="en-US" sz="2400" dirty="0" smtClean="0">
                <a:latin typeface="+mn-ea"/>
              </a:rPr>
              <a:t>清除算法，从根集开始扫描，识别出哪些对象可达，哪些对象不可达，并用某种方式标记可达对象。在扫描识别过程中，基于标记 </a:t>
            </a:r>
            <a:r>
              <a:rPr lang="en-US" altLang="zh-CN" sz="2400" dirty="0" smtClean="0">
                <a:latin typeface="+mn-ea"/>
              </a:rPr>
              <a:t>-</a:t>
            </a:r>
            <a:r>
              <a:rPr lang="zh-CN" altLang="en-US" sz="2400" dirty="0" smtClean="0">
                <a:latin typeface="+mn-ea"/>
              </a:rPr>
              <a:t>清除算法的垃圾收集也称为标记和清除 </a:t>
            </a:r>
            <a:r>
              <a:rPr lang="en-US" altLang="zh-CN" sz="2400" dirty="0" smtClean="0">
                <a:latin typeface="+mn-ea"/>
              </a:rPr>
              <a:t>(mark-and-sweep)</a:t>
            </a:r>
            <a:r>
              <a:rPr lang="zh-CN" altLang="en-US" sz="2400" dirty="0" smtClean="0">
                <a:latin typeface="+mn-ea"/>
              </a:rPr>
              <a:t>垃圾收集器。</a:t>
            </a:r>
            <a:endParaRPr lang="en-US" altLang="zh-CN" sz="2400" dirty="0" smtClean="0">
              <a:latin typeface="+mn-ea"/>
            </a:endParaRPr>
          </a:p>
          <a:p>
            <a:pPr>
              <a:buNone/>
            </a:pPr>
            <a:r>
              <a:rPr lang="en-US" altLang="zh-CN" sz="2400" dirty="0" smtClean="0">
                <a:latin typeface="+mn-ea"/>
              </a:rPr>
              <a:t>              </a:t>
            </a:r>
            <a:r>
              <a:rPr lang="zh-CN" altLang="en-US" sz="2400" dirty="0" smtClean="0">
                <a:latin typeface="+mn-ea"/>
              </a:rPr>
              <a:t>根集，就是正在执行的程序可以访问的引用变量的集合</a:t>
            </a:r>
            <a:r>
              <a:rPr lang="en-US" altLang="zh-CN" sz="2400" dirty="0" smtClean="0">
                <a:latin typeface="+mn-ea"/>
              </a:rPr>
              <a:t>(</a:t>
            </a:r>
            <a:r>
              <a:rPr lang="zh-CN" altLang="en-US" sz="2400" dirty="0" smtClean="0">
                <a:latin typeface="+mn-ea"/>
              </a:rPr>
              <a:t>包括局部变量、参数、类变量</a:t>
            </a:r>
            <a:r>
              <a:rPr lang="en-US" altLang="zh-CN" sz="2400" dirty="0" smtClean="0">
                <a:latin typeface="+mn-ea"/>
              </a:rPr>
              <a:t>)</a:t>
            </a:r>
            <a:r>
              <a:rPr lang="zh-CN" altLang="en-US" sz="2400" dirty="0" smtClean="0">
                <a:latin typeface="+mn-ea"/>
              </a:rPr>
              <a:t> 。</a:t>
            </a:r>
            <a:endParaRPr lang="en-US" altLang="zh-CN" sz="2400" dirty="0" smtClean="0">
              <a:latin typeface="+mn-ea"/>
            </a:endParaRPr>
          </a:p>
          <a:p>
            <a:pPr>
              <a:buNone/>
            </a:pPr>
            <a:r>
              <a:rPr lang="en-US" altLang="zh-CN" sz="2800" dirty="0" smtClean="0">
                <a:latin typeface="+mn-ea"/>
              </a:rPr>
              <a:t>3.</a:t>
            </a:r>
            <a:r>
              <a:rPr lang="zh-CN" altLang="en-US" sz="2800" dirty="0" smtClean="0">
                <a:latin typeface="+mn-ea"/>
              </a:rPr>
              <a:t>标记</a:t>
            </a:r>
            <a:r>
              <a:rPr lang="en-US" altLang="zh-CN" sz="2800" dirty="0" smtClean="0">
                <a:latin typeface="+mn-ea"/>
              </a:rPr>
              <a:t>-</a:t>
            </a:r>
            <a:r>
              <a:rPr lang="zh-CN" altLang="en-US" sz="2800" dirty="0" smtClean="0">
                <a:latin typeface="+mn-ea"/>
              </a:rPr>
              <a:t>整理算法</a:t>
            </a:r>
            <a:endParaRPr lang="en-US" altLang="zh-CN" sz="2800" dirty="0" smtClean="0">
              <a:latin typeface="+mn-ea"/>
            </a:endParaRPr>
          </a:p>
          <a:p>
            <a:pPr>
              <a:buNone/>
            </a:pPr>
            <a:r>
              <a:rPr lang="zh-CN" altLang="en-US" sz="2800" dirty="0" smtClean="0"/>
              <a:t>           </a:t>
            </a:r>
            <a:r>
              <a:rPr lang="zh-CN" altLang="en-US" sz="2400" dirty="0" smtClean="0"/>
              <a:t>该算法</a:t>
            </a:r>
            <a:r>
              <a:rPr lang="zh-CN" altLang="en-US" sz="2400" dirty="0" smtClean="0">
                <a:latin typeface="+mn-ea"/>
              </a:rPr>
              <a:t>基于标记</a:t>
            </a:r>
            <a:r>
              <a:rPr lang="en-US" altLang="zh-CN" sz="2400" dirty="0" smtClean="0">
                <a:latin typeface="+mn-ea"/>
              </a:rPr>
              <a:t>-</a:t>
            </a:r>
            <a:r>
              <a:rPr lang="zh-CN" altLang="en-US" sz="2400" dirty="0" smtClean="0">
                <a:latin typeface="+mn-ea"/>
              </a:rPr>
              <a:t>清除算法，在清除的过程中，算法将所有的对象移到堆的一端，堆的另一端就变成了一个相邻的空闲内存区，收集器会对它移动的所有对象的所有引用进行更新，使得这些引用在新的位置能识别原来的对象。</a:t>
            </a:r>
          </a:p>
          <a:p>
            <a:pPr>
              <a:buNone/>
            </a:pP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dirty="0" smtClean="0"/>
              <a:t>GC</a:t>
            </a:r>
            <a:r>
              <a:rPr lang="zh-CN" altLang="en-US" dirty="0" smtClean="0"/>
              <a:t>的算法</a:t>
            </a:r>
            <a:endParaRPr lang="zh-CN" altLang="en-US" dirty="0"/>
          </a:p>
        </p:txBody>
      </p:sp>
      <p:sp>
        <p:nvSpPr>
          <p:cNvPr id="3" name="内容占位符 2"/>
          <p:cNvSpPr>
            <a:spLocks noGrp="1"/>
          </p:cNvSpPr>
          <p:nvPr>
            <p:ph idx="1"/>
          </p:nvPr>
        </p:nvSpPr>
        <p:spPr/>
        <p:txBody>
          <a:bodyPr>
            <a:normAutofit/>
          </a:bodyPr>
          <a:lstStyle/>
          <a:p>
            <a:pPr>
              <a:buNone/>
            </a:pPr>
            <a:r>
              <a:rPr lang="en-US" altLang="zh-CN" sz="2800" dirty="0" smtClean="0">
                <a:latin typeface="+mn-ea"/>
              </a:rPr>
              <a:t>4.</a:t>
            </a:r>
            <a:r>
              <a:rPr lang="zh-CN" altLang="en-US" sz="2800" dirty="0" smtClean="0"/>
              <a:t>复制</a:t>
            </a:r>
            <a:r>
              <a:rPr lang="zh-CN" altLang="en-US" sz="2800" dirty="0" smtClean="0">
                <a:latin typeface="+mn-ea"/>
              </a:rPr>
              <a:t>算法</a:t>
            </a:r>
            <a:endParaRPr lang="en-US" altLang="zh-CN" sz="2800" dirty="0" smtClean="0">
              <a:latin typeface="+mn-ea"/>
            </a:endParaRPr>
          </a:p>
          <a:p>
            <a:pPr>
              <a:buNone/>
            </a:pPr>
            <a:r>
              <a:rPr lang="zh-CN" altLang="en-US" sz="2400" dirty="0" smtClean="0">
                <a:latin typeface="+mn-ea"/>
              </a:rPr>
              <a:t>             该算法基于标记</a:t>
            </a:r>
            <a:r>
              <a:rPr lang="en-US" altLang="zh-CN" sz="2400" dirty="0" smtClean="0">
                <a:latin typeface="+mn-ea"/>
              </a:rPr>
              <a:t>-</a:t>
            </a:r>
            <a:r>
              <a:rPr lang="zh-CN" altLang="en-US" sz="2400" dirty="0" smtClean="0">
                <a:latin typeface="+mn-ea"/>
              </a:rPr>
              <a:t>清除算法，将内存分为两个区域</a:t>
            </a:r>
            <a:r>
              <a:rPr lang="en-US" altLang="zh-CN" sz="2400" dirty="0" smtClean="0">
                <a:latin typeface="+mn-ea"/>
              </a:rPr>
              <a:t>(</a:t>
            </a:r>
            <a:r>
              <a:rPr lang="sq-AL" altLang="zh-CN" sz="2400" dirty="0" smtClean="0">
                <a:latin typeface="+mn-ea"/>
              </a:rPr>
              <a:t>from space</a:t>
            </a:r>
            <a:r>
              <a:rPr lang="zh-CN" altLang="en-US" sz="2400" dirty="0" smtClean="0">
                <a:latin typeface="+mn-ea"/>
              </a:rPr>
              <a:t>和</a:t>
            </a:r>
            <a:r>
              <a:rPr lang="sq-AL" altLang="zh-CN" sz="2400" dirty="0" smtClean="0">
                <a:latin typeface="+mn-ea"/>
              </a:rPr>
              <a:t>to space)</a:t>
            </a:r>
            <a:r>
              <a:rPr lang="zh-CN" altLang="sq-AL" sz="2400" dirty="0" smtClean="0">
                <a:latin typeface="+mn-ea"/>
              </a:rPr>
              <a:t>。</a:t>
            </a:r>
            <a:r>
              <a:rPr lang="zh-CN" altLang="en-US" sz="2400" dirty="0" smtClean="0">
                <a:latin typeface="+mn-ea"/>
              </a:rPr>
              <a:t>所有的对象分配内存都分配到</a:t>
            </a:r>
            <a:r>
              <a:rPr lang="sq-AL" altLang="zh-CN" sz="2400" dirty="0" smtClean="0">
                <a:latin typeface="+mn-ea"/>
              </a:rPr>
              <a:t>from space</a:t>
            </a:r>
            <a:r>
              <a:rPr lang="zh-CN" altLang="sq-AL" sz="2400" dirty="0" smtClean="0">
                <a:latin typeface="+mn-ea"/>
              </a:rPr>
              <a:t>。</a:t>
            </a:r>
            <a:r>
              <a:rPr lang="zh-CN" altLang="en-US" sz="2400" dirty="0" smtClean="0">
                <a:latin typeface="+mn-ea"/>
              </a:rPr>
              <a:t>在清理非活动对象阶段，把所有标志为活动的对象，</a:t>
            </a:r>
            <a:r>
              <a:rPr lang="zh-CN" altLang="en-US" sz="2400" dirty="0" smtClean="0"/>
              <a:t>复制</a:t>
            </a:r>
            <a:r>
              <a:rPr lang="zh-CN" altLang="en-US" sz="2400" dirty="0" smtClean="0">
                <a:latin typeface="+mn-ea"/>
              </a:rPr>
              <a:t>到</a:t>
            </a:r>
            <a:r>
              <a:rPr lang="sq-AL" altLang="zh-CN" sz="2400" dirty="0" smtClean="0">
                <a:latin typeface="+mn-ea"/>
              </a:rPr>
              <a:t>to space</a:t>
            </a:r>
            <a:r>
              <a:rPr lang="zh-CN" altLang="sq-AL" sz="2400" dirty="0" smtClean="0">
                <a:latin typeface="+mn-ea"/>
              </a:rPr>
              <a:t>，</a:t>
            </a:r>
            <a:r>
              <a:rPr lang="zh-CN" altLang="en-US" sz="2400" dirty="0" smtClean="0">
                <a:latin typeface="+mn-ea"/>
              </a:rPr>
              <a:t>之后清楚</a:t>
            </a:r>
            <a:r>
              <a:rPr lang="sq-AL" altLang="zh-CN" sz="2400" dirty="0" smtClean="0">
                <a:latin typeface="+mn-ea"/>
              </a:rPr>
              <a:t>from space</a:t>
            </a:r>
            <a:r>
              <a:rPr lang="zh-CN" altLang="en-US" sz="2400" dirty="0" smtClean="0">
                <a:latin typeface="+mn-ea"/>
              </a:rPr>
              <a:t>空间。每次清理，重复上述过程</a:t>
            </a:r>
            <a:r>
              <a:rPr lang="zh-CN" altLang="en-US" sz="2800" dirty="0" smtClean="0">
                <a:latin typeface="+mn-ea"/>
              </a:rPr>
              <a:t>。</a:t>
            </a:r>
            <a:endParaRPr lang="en-US" altLang="zh-CN" sz="2800" dirty="0" smtClean="0">
              <a:latin typeface="+mn-ea"/>
            </a:endParaRPr>
          </a:p>
          <a:p>
            <a:pPr lvl="0">
              <a:buNone/>
            </a:pPr>
            <a:r>
              <a:rPr lang="en-US" altLang="zh-CN" sz="2600" dirty="0" smtClean="0">
                <a:latin typeface="+mn-ea"/>
              </a:rPr>
              <a:t>		</a:t>
            </a:r>
            <a:r>
              <a:rPr lang="zh-CN" altLang="en-US" sz="2400" dirty="0" smtClean="0">
                <a:latin typeface="+mn-ea"/>
              </a:rPr>
              <a:t>优点：</a:t>
            </a:r>
            <a:r>
              <a:rPr lang="zh-CN" altLang="en-US" sz="2400" dirty="0" smtClean="0"/>
              <a:t>复制</a:t>
            </a:r>
            <a:r>
              <a:rPr lang="zh-CN" altLang="en-US" sz="2400" dirty="0" smtClean="0">
                <a:latin typeface="+mn-ea"/>
              </a:rPr>
              <a:t>算法不理会非活动对象，</a:t>
            </a:r>
            <a:r>
              <a:rPr lang="zh-CN" altLang="en-US" sz="2400" dirty="0" smtClean="0"/>
              <a:t>复制</a:t>
            </a:r>
            <a:r>
              <a:rPr lang="zh-CN" altLang="en-US" sz="2400" dirty="0" smtClean="0">
                <a:latin typeface="+mn-ea"/>
              </a:rPr>
              <a:t>数量仅仅取决为活动对象的数量。并且在</a:t>
            </a:r>
            <a:r>
              <a:rPr lang="zh-CN" altLang="en-US" sz="2400" dirty="0" smtClean="0"/>
              <a:t>复制</a:t>
            </a:r>
            <a:r>
              <a:rPr lang="zh-CN" altLang="en-US" sz="2400" dirty="0" smtClean="0">
                <a:latin typeface="+mn-ea"/>
              </a:rPr>
              <a:t>的同时，整理了堆空间。</a:t>
            </a:r>
          </a:p>
          <a:p>
            <a:pPr lvl="0">
              <a:buNone/>
            </a:pPr>
            <a:r>
              <a:rPr lang="zh-CN" altLang="en-US" sz="2400" dirty="0" smtClean="0">
                <a:latin typeface="+mn-ea"/>
              </a:rPr>
              <a:t>            缺点：划分</a:t>
            </a:r>
            <a:r>
              <a:rPr lang="en-US" altLang="zh-CN" sz="2400" dirty="0" smtClean="0">
                <a:latin typeface="+mn-ea"/>
              </a:rPr>
              <a:t>from space</a:t>
            </a:r>
            <a:r>
              <a:rPr lang="zh-CN" altLang="en-US" sz="2400" dirty="0" smtClean="0">
                <a:latin typeface="+mn-ea"/>
              </a:rPr>
              <a:t>和</a:t>
            </a:r>
            <a:r>
              <a:rPr lang="en-US" altLang="zh-CN" sz="2400" dirty="0" smtClean="0">
                <a:latin typeface="+mn-ea"/>
              </a:rPr>
              <a:t>to space</a:t>
            </a:r>
            <a:r>
              <a:rPr lang="zh-CN" altLang="en-US" sz="2400" dirty="0" smtClean="0">
                <a:latin typeface="+mn-ea"/>
              </a:rPr>
              <a:t>，内存的使用率是</a:t>
            </a:r>
            <a:r>
              <a:rPr lang="en-US" altLang="zh-CN" sz="2400" dirty="0" smtClean="0">
                <a:latin typeface="+mn-ea"/>
              </a:rPr>
              <a:t>1</a:t>
            </a:r>
            <a:r>
              <a:rPr lang="zh-CN" altLang="en-US" sz="2400" dirty="0" smtClean="0">
                <a:latin typeface="+mn-ea"/>
              </a:rPr>
              <a:t>／</a:t>
            </a:r>
            <a:r>
              <a:rPr lang="en-US" altLang="zh-CN" sz="2400" dirty="0" smtClean="0">
                <a:latin typeface="+mn-ea"/>
              </a:rPr>
              <a:t>2</a:t>
            </a:r>
            <a:r>
              <a:rPr lang="zh-CN" altLang="en-US" sz="2400" dirty="0" smtClean="0">
                <a:latin typeface="+mn-ea"/>
              </a:rPr>
              <a:t>。收集器必须复制所有的活动对象，这增加了程序等待时间。</a:t>
            </a:r>
          </a:p>
          <a:p>
            <a:pPr>
              <a:buNone/>
            </a:pPr>
            <a:endParaRPr lang="zh-CN" altLang="en-US" sz="28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921</TotalTime>
  <Words>1458</Words>
  <PresentationFormat>全屏显示(4:3)</PresentationFormat>
  <Paragraphs>99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暗香扑面</vt:lpstr>
      <vt:lpstr>GC</vt:lpstr>
      <vt:lpstr>打酱油过程</vt:lpstr>
      <vt:lpstr>我理解的gc</vt:lpstr>
      <vt:lpstr>我理解的gc</vt:lpstr>
      <vt:lpstr>我理解的gc</vt:lpstr>
      <vt:lpstr>java中的内存分配</vt:lpstr>
      <vt:lpstr>GC的算法</vt:lpstr>
      <vt:lpstr>GC的算法</vt:lpstr>
      <vt:lpstr>GC的算法</vt:lpstr>
      <vt:lpstr>GC的算法</vt:lpstr>
      <vt:lpstr>Java中的gc</vt:lpstr>
      <vt:lpstr>Java中的gc</vt:lpstr>
      <vt:lpstr>Java中的gc</vt:lpstr>
      <vt:lpstr>Java中的gc</vt:lpstr>
      <vt:lpstr>Java中的gc</vt:lpstr>
      <vt:lpstr>Jvm中垃圾收集器参数</vt:lpstr>
      <vt:lpstr>Jvm中垃圾收集器参数</vt:lpstr>
      <vt:lpstr>Jvm配置gc监控</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dc:title>
  <cp:lastModifiedBy>微软中国</cp:lastModifiedBy>
  <cp:revision>270</cp:revision>
  <dcterms:modified xsi:type="dcterms:W3CDTF">2014-04-24T07:15:24Z</dcterms:modified>
</cp:coreProperties>
</file>