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9" r:id="rId6"/>
    <p:sldId id="260" r:id="rId7"/>
    <p:sldId id="271" r:id="rId8"/>
    <p:sldId id="272" r:id="rId9"/>
    <p:sldId id="269" r:id="rId10"/>
    <p:sldId id="273" r:id="rId11"/>
    <p:sldId id="274" r:id="rId12"/>
    <p:sldId id="275" r:id="rId13"/>
    <p:sldId id="277" r:id="rId14"/>
    <p:sldId id="276" r:id="rId15"/>
    <p:sldId id="27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14067"/>
    <a:srgbClr val="3F3F3F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74" autoAdjust="0"/>
  </p:normalViewPr>
  <p:slideViewPr>
    <p:cSldViewPr snapToGrid="0" showGuides="1">
      <p:cViewPr varScale="1">
        <p:scale>
          <a:sx n="48" d="100"/>
          <a:sy n="48" d="100"/>
        </p:scale>
        <p:origin x="67" y="1013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6/24/2021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6/24/2021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3" name="Title 1" title="Title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Hexagon 17" descr="Solid dark colored hexagon in the middle of image accent">
            <a:extLst>
              <a:ext uri="{FF2B5EF4-FFF2-40B4-BE49-F238E27FC236}">
                <a16:creationId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 descr="Company name and logo group of information&#10;">
            <a:extLst>
              <a:ext uri="{FF2B5EF4-FFF2-40B4-BE49-F238E27FC236}">
                <a16:creationId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2955850" y="2855631"/>
            <a:ext cx="1881541" cy="1118752"/>
            <a:chOff x="2955850" y="2902286"/>
            <a:chExt cx="1881541" cy="111875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3238428" y="2902286"/>
              <a:ext cx="12955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FR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2955850" y="3713261"/>
              <a:ext cx="18815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cs typeface="Calibri Light" panose="020F0302020204030204" pitchFamily="34" charset="0"/>
                </a:rPr>
                <a:t>FABRIKAM RESIDENCES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effectLst/>
                <a:latin typeface="Tw Cen MT" panose="020B0602020104020603" pitchFamily="34" charset="0"/>
                <a:ea typeface="Tw Cen MT" panose="020B0602020104020603" pitchFamily="34" charset="0"/>
                <a:cs typeface="Times New Roman" panose="02020603050405020304" pitchFamily="18" charset="0"/>
              </a:rPr>
              <a:t>Battle of neighborhoods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ffectLst/>
                <a:latin typeface="Tw Cen MT" panose="020B0602020104020603" pitchFamily="34" charset="0"/>
                <a:ea typeface="Tw Cen MT" panose="020B0602020104020603" pitchFamily="34" charset="0"/>
                <a:cs typeface="Times New Roman" panose="02020603050405020304" pitchFamily="18" charset="0"/>
              </a:rPr>
              <a:t>IBM Capstone project</a:t>
            </a:r>
            <a:endParaRPr lang="en-US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4B0C9CCD-FFD3-4362-B522-B72EA8577590}"/>
              </a:ext>
            </a:extLst>
          </p:cNvPr>
          <p:cNvPicPr>
            <a:picLocks noGrp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19" r="27419"/>
          <a:stretch>
            <a:fillRect/>
          </a:stretch>
        </p:blipFill>
        <p:spPr>
          <a:xfrm>
            <a:off x="1588168" y="860944"/>
            <a:ext cx="4523753" cy="513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8" y="-218423"/>
            <a:ext cx="7342622" cy="1215566"/>
          </a:xfrm>
        </p:spPr>
        <p:txBody>
          <a:bodyPr>
            <a:normAutofit/>
          </a:bodyPr>
          <a:lstStyle/>
          <a:p>
            <a:r>
              <a:rPr lang="en-US" sz="2800" b="1" dirty="0">
                <a:effectLst/>
                <a:latin typeface="Times New Roman" panose="02020603050405020304" pitchFamily="18" charset="0"/>
                <a:ea typeface="Tw Cen MT" panose="020B0602020104020603" pitchFamily="34" charset="0"/>
              </a:rPr>
              <a:t>Results &amp; Discussions</a:t>
            </a:r>
            <a:endParaRPr lang="en-US" sz="2800" b="0" dirty="0"/>
          </a:p>
        </p:txBody>
      </p:sp>
      <p:sp>
        <p:nvSpPr>
          <p:cNvPr id="42" name="Content Placeholder 6">
            <a:extLst>
              <a:ext uri="{FF2B5EF4-FFF2-40B4-BE49-F238E27FC236}">
                <a16:creationId xmlns:a16="http://schemas.microsoft.com/office/drawing/2014/main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1435100"/>
            <a:ext cx="8452201" cy="4725068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kern="1200" dirty="0">
                <a:effectLst/>
                <a:latin typeface="Times New Roman" panose="02020603050405020304" pitchFamily="18" charset="0"/>
                <a:ea typeface="Tw Cen MT" panose="020B0602020104020603" pitchFamily="34" charset="0"/>
                <a:cs typeface="Times New Roman" panose="02020603050405020304" pitchFamily="18" charset="0"/>
              </a:rPr>
              <a:t>The clustering model has clustered the data into 5 clusters based on the count of each cuisine</a:t>
            </a:r>
            <a:endParaRPr lang="en-IN" sz="1800" kern="1200" dirty="0">
              <a:effectLst/>
              <a:latin typeface="Tw Cen MT" panose="020B0602020104020603" pitchFamily="34" charset="0"/>
              <a:ea typeface="Tw Cen MT" panose="020B0602020104020603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kern="1200" dirty="0">
                <a:effectLst/>
                <a:latin typeface="Times New Roman" panose="02020603050405020304" pitchFamily="18" charset="0"/>
                <a:ea typeface="Tw Cen MT" panose="020B0602020104020603" pitchFamily="34" charset="0"/>
                <a:cs typeface="Times New Roman" panose="02020603050405020304" pitchFamily="18" charset="0"/>
              </a:rPr>
              <a:t>All the clusters have the 1st most common venue as Indian restaurants and secondly Indian Chinese restaurants</a:t>
            </a:r>
            <a:endParaRPr lang="en-IN" sz="1800" kern="1200" dirty="0">
              <a:effectLst/>
              <a:latin typeface="Tw Cen MT" panose="020B0602020104020603" pitchFamily="34" charset="0"/>
              <a:ea typeface="Tw Cen MT" panose="020B0602020104020603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kern="1200" dirty="0">
                <a:effectLst/>
                <a:latin typeface="Times New Roman" panose="02020603050405020304" pitchFamily="18" charset="0"/>
                <a:ea typeface="Tw Cen MT" panose="020B0602020104020603" pitchFamily="34" charset="0"/>
                <a:cs typeface="Times New Roman" panose="02020603050405020304" pitchFamily="18" charset="0"/>
              </a:rPr>
              <a:t>We also have to consider that there are neighborhoods with no data of any restaurants situated near them.</a:t>
            </a:r>
            <a:endParaRPr lang="en-IN" sz="1800" kern="1200" dirty="0">
              <a:effectLst/>
              <a:latin typeface="Tw Cen MT" panose="020B0602020104020603" pitchFamily="34" charset="0"/>
              <a:ea typeface="Tw Cen MT" panose="020B0602020104020603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kern="1200" dirty="0">
                <a:effectLst/>
                <a:latin typeface="Times New Roman" panose="02020603050405020304" pitchFamily="18" charset="0"/>
                <a:ea typeface="Tw Cen MT" panose="020B0602020104020603" pitchFamily="34" charset="0"/>
                <a:cs typeface="Times New Roman" panose="02020603050405020304" pitchFamily="18" charset="0"/>
              </a:rPr>
              <a:t>clusters 1 and 2 has a total of 5 neighborhoods and the common venues are related to Asian cuisines.</a:t>
            </a:r>
            <a:endParaRPr lang="en-IN" sz="1800" kern="1200" dirty="0">
              <a:effectLst/>
              <a:latin typeface="Tw Cen MT" panose="020B0602020104020603" pitchFamily="34" charset="0"/>
              <a:ea typeface="Tw Cen MT" panose="020B0602020104020603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kern="1200" dirty="0">
                <a:effectLst/>
                <a:latin typeface="Times New Roman" panose="02020603050405020304" pitchFamily="18" charset="0"/>
                <a:ea typeface="Tw Cen MT" panose="020B0602020104020603" pitchFamily="34" charset="0"/>
                <a:cs typeface="Times New Roman" panose="02020603050405020304" pitchFamily="18" charset="0"/>
              </a:rPr>
              <a:t>clusters 0,3 and 4 has the remaining neighborhoods where the Asian cuisines dominate the top 10 common venues</a:t>
            </a:r>
            <a:endParaRPr lang="en-IN" sz="1800" kern="1200" dirty="0">
              <a:effectLst/>
              <a:latin typeface="Tw Cen MT" panose="020B0602020104020603" pitchFamily="34" charset="0"/>
              <a:ea typeface="Tw Cen MT" panose="020B0602020104020603" pitchFamily="34" charset="0"/>
              <a:cs typeface="Times New Roman" panose="02020603050405020304" pitchFamily="18" charset="0"/>
            </a:endParaRPr>
          </a:p>
        </p:txBody>
      </p:sp>
      <p:pic>
        <p:nvPicPr>
          <p:cNvPr id="59" name="Picture Placeholder 58" title="Buildings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3492" r="13492"/>
          <a:stretch>
            <a:fillRect/>
          </a:stretch>
        </p:blipFill>
        <p:spPr/>
      </p:pic>
      <p:sp>
        <p:nvSpPr>
          <p:cNvPr id="35" name="Footer Placeholder 34">
            <a:extLst>
              <a:ext uri="{FF2B5EF4-FFF2-40B4-BE49-F238E27FC236}">
                <a16:creationId xmlns:a16="http://schemas.microsoft.com/office/drawing/2014/main" id="{6390A22B-EC07-E942-A46F-F36FDD7FDB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948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8" y="-218423"/>
            <a:ext cx="7342622" cy="1215566"/>
          </a:xfrm>
        </p:spPr>
        <p:txBody>
          <a:bodyPr>
            <a:normAutofit/>
          </a:bodyPr>
          <a:lstStyle/>
          <a:p>
            <a:r>
              <a:rPr lang="en-US" sz="2800" b="1" dirty="0">
                <a:effectLst/>
                <a:latin typeface="Times New Roman" panose="02020603050405020304" pitchFamily="18" charset="0"/>
                <a:ea typeface="Tw Cen MT" panose="020B0602020104020603" pitchFamily="34" charset="0"/>
              </a:rPr>
              <a:t>Results &amp; Discussions</a:t>
            </a:r>
            <a:endParaRPr lang="en-US" sz="2800" b="0" dirty="0"/>
          </a:p>
        </p:txBody>
      </p:sp>
      <p:sp>
        <p:nvSpPr>
          <p:cNvPr id="42" name="Content Placeholder 6">
            <a:extLst>
              <a:ext uri="{FF2B5EF4-FFF2-40B4-BE49-F238E27FC236}">
                <a16:creationId xmlns:a16="http://schemas.microsoft.com/office/drawing/2014/main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1435100"/>
            <a:ext cx="8452201" cy="4725068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kern="1200" dirty="0">
                <a:effectLst/>
                <a:latin typeface="Times New Roman" panose="02020603050405020304" pitchFamily="18" charset="0"/>
                <a:ea typeface="Tw Cen MT" panose="020B0602020104020603" pitchFamily="34" charset="0"/>
                <a:cs typeface="Times New Roman" panose="02020603050405020304" pitchFamily="18" charset="0"/>
              </a:rPr>
              <a:t>Based on this, we can recommend the stakeholder to open a restaurant in neighborhoods on clusters 1 and 2.</a:t>
            </a:r>
            <a:endParaRPr lang="en-IN" kern="1200" dirty="0">
              <a:effectLst/>
              <a:latin typeface="Tw Cen MT" panose="020B0602020104020603" pitchFamily="34" charset="0"/>
              <a:ea typeface="Tw Cen MT" panose="020B0602020104020603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kern="1200" dirty="0">
                <a:effectLst/>
                <a:latin typeface="Times New Roman" panose="02020603050405020304" pitchFamily="18" charset="0"/>
                <a:ea typeface="Tw Cen MT" panose="020B0602020104020603" pitchFamily="34" charset="0"/>
                <a:cs typeface="Times New Roman" panose="02020603050405020304" pitchFamily="18" charset="0"/>
              </a:rPr>
              <a:t>The stakeholder can open an Indian restaurant in the following neighborhoods</a:t>
            </a:r>
            <a:endParaRPr lang="en-IN" kern="1200" dirty="0">
              <a:effectLst/>
              <a:latin typeface="Tw Cen MT" panose="020B0602020104020603" pitchFamily="34" charset="0"/>
              <a:ea typeface="Tw Cen MT" panose="020B0602020104020603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2400" kern="1200" dirty="0">
                <a:effectLst/>
                <a:latin typeface="Times New Roman" panose="02020603050405020304" pitchFamily="18" charset="0"/>
                <a:ea typeface="Tw Cen MT" panose="020B0602020104020603" pitchFamily="34" charset="0"/>
                <a:cs typeface="Times New Roman" panose="02020603050405020304" pitchFamily="18" charset="0"/>
              </a:rPr>
              <a:t>Woodside</a:t>
            </a:r>
            <a:endParaRPr lang="en-IN" sz="2400" kern="1200" dirty="0">
              <a:effectLst/>
              <a:latin typeface="Tw Cen MT" panose="020B0602020104020603" pitchFamily="34" charset="0"/>
              <a:ea typeface="Tw Cen MT" panose="020B0602020104020603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2400" kern="1200" dirty="0">
                <a:effectLst/>
                <a:latin typeface="Times New Roman" panose="02020603050405020304" pitchFamily="18" charset="0"/>
                <a:ea typeface="Tw Cen MT" panose="020B0602020104020603" pitchFamily="34" charset="0"/>
                <a:cs typeface="Times New Roman" panose="02020603050405020304" pitchFamily="18" charset="0"/>
              </a:rPr>
              <a:t>Jackson Heights</a:t>
            </a:r>
            <a:endParaRPr lang="en-IN" sz="2400" kern="1200" dirty="0">
              <a:effectLst/>
              <a:latin typeface="Tw Cen MT" panose="020B0602020104020603" pitchFamily="34" charset="0"/>
              <a:ea typeface="Tw Cen MT" panose="020B0602020104020603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2400" kern="1200" dirty="0">
                <a:effectLst/>
                <a:latin typeface="Times New Roman" panose="02020603050405020304" pitchFamily="18" charset="0"/>
                <a:ea typeface="Tw Cen MT" panose="020B0602020104020603" pitchFamily="34" charset="0"/>
                <a:cs typeface="Times New Roman" panose="02020603050405020304" pitchFamily="18" charset="0"/>
              </a:rPr>
              <a:t>Elmhurst</a:t>
            </a:r>
            <a:endParaRPr lang="en-IN" sz="2400" kern="1200" dirty="0">
              <a:effectLst/>
              <a:latin typeface="Tw Cen MT" panose="020B0602020104020603" pitchFamily="34" charset="0"/>
              <a:ea typeface="Tw Cen MT" panose="020B0602020104020603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2400" kern="1200" dirty="0">
                <a:effectLst/>
                <a:latin typeface="Times New Roman" panose="02020603050405020304" pitchFamily="18" charset="0"/>
                <a:ea typeface="Tw Cen MT" panose="020B0602020104020603" pitchFamily="34" charset="0"/>
                <a:cs typeface="Times New Roman" panose="02020603050405020304" pitchFamily="18" charset="0"/>
              </a:rPr>
              <a:t>Richmond Hill</a:t>
            </a:r>
            <a:endParaRPr lang="en-IN" sz="2400" kern="1200" dirty="0">
              <a:effectLst/>
              <a:latin typeface="Tw Cen MT" panose="020B0602020104020603" pitchFamily="34" charset="0"/>
              <a:ea typeface="Tw Cen MT" panose="020B0602020104020603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1000"/>
              </a:spcAft>
              <a:buFont typeface="Courier New" panose="02070309020205020404" pitchFamily="49" charset="0"/>
              <a:buChar char="o"/>
            </a:pPr>
            <a:r>
              <a:rPr lang="en-US" sz="2400" kern="1200" dirty="0">
                <a:effectLst/>
                <a:latin typeface="Times New Roman" panose="02020603050405020304" pitchFamily="18" charset="0"/>
                <a:ea typeface="Tw Cen MT" panose="020B0602020104020603" pitchFamily="34" charset="0"/>
                <a:cs typeface="Times New Roman" panose="02020603050405020304" pitchFamily="18" charset="0"/>
              </a:rPr>
              <a:t>Floral Park</a:t>
            </a:r>
            <a:endParaRPr lang="en-IN" sz="2400" kern="1200" dirty="0">
              <a:effectLst/>
              <a:latin typeface="Tw Cen MT" panose="020B0602020104020603" pitchFamily="34" charset="0"/>
              <a:ea typeface="Tw Cen MT" panose="020B0602020104020603" pitchFamily="34" charset="0"/>
              <a:cs typeface="Times New Roman" panose="02020603050405020304" pitchFamily="18" charset="0"/>
            </a:endParaRPr>
          </a:p>
          <a:p>
            <a:pPr lvl="0"/>
            <a:endParaRPr lang="en-US" dirty="0"/>
          </a:p>
        </p:txBody>
      </p:sp>
      <p:pic>
        <p:nvPicPr>
          <p:cNvPr id="59" name="Picture Placeholder 58" title="Buildings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3492" r="13492"/>
          <a:stretch>
            <a:fillRect/>
          </a:stretch>
        </p:blipFill>
        <p:spPr/>
      </p:pic>
      <p:sp>
        <p:nvSpPr>
          <p:cNvPr id="35" name="Footer Placeholder 34">
            <a:extLst>
              <a:ext uri="{FF2B5EF4-FFF2-40B4-BE49-F238E27FC236}">
                <a16:creationId xmlns:a16="http://schemas.microsoft.com/office/drawing/2014/main" id="{6390A22B-EC07-E942-A46F-F36FDD7FDB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145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8" y="-218423"/>
            <a:ext cx="7342622" cy="1215566"/>
          </a:xfrm>
        </p:spPr>
        <p:txBody>
          <a:bodyPr>
            <a:normAutofit/>
          </a:bodyPr>
          <a:lstStyle/>
          <a:p>
            <a:r>
              <a:rPr lang="en-US" sz="3600" b="1" dirty="0">
                <a:effectLst/>
                <a:latin typeface="Times New Roman" panose="02020603050405020304" pitchFamily="18" charset="0"/>
                <a:ea typeface="Tw Cen MT" panose="020B0602020104020603" pitchFamily="34" charset="0"/>
              </a:rPr>
              <a:t>Conclusion</a:t>
            </a:r>
            <a:endParaRPr lang="en-US" sz="3600" b="0" dirty="0"/>
          </a:p>
        </p:txBody>
      </p:sp>
      <p:sp>
        <p:nvSpPr>
          <p:cNvPr id="42" name="Content Placeholder 6">
            <a:extLst>
              <a:ext uri="{FF2B5EF4-FFF2-40B4-BE49-F238E27FC236}">
                <a16:creationId xmlns:a16="http://schemas.microsoft.com/office/drawing/2014/main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1435100"/>
            <a:ext cx="8452201" cy="4725068"/>
          </a:xfrm>
        </p:spPr>
        <p:txBody>
          <a:bodyPr>
            <a:normAutofit/>
          </a:bodyPr>
          <a:lstStyle/>
          <a:p>
            <a:r>
              <a:rPr lang="en-US" sz="3200" kern="1200" dirty="0">
                <a:effectLst/>
                <a:latin typeface="Times New Roman" panose="02020603050405020304" pitchFamily="18" charset="0"/>
                <a:ea typeface="Tw Cen MT" panose="020B0602020104020603" pitchFamily="34" charset="0"/>
                <a:cs typeface="Times New Roman" panose="02020603050405020304" pitchFamily="18" charset="0"/>
              </a:rPr>
              <a:t>Although the final goal of the project is met, there is definitely room for further improvement and development where more features can be used to fit the model.</a:t>
            </a:r>
            <a:endParaRPr lang="en-IN" sz="3200" kern="1200" dirty="0">
              <a:effectLst/>
              <a:latin typeface="Tw Cen MT" panose="020B0602020104020603" pitchFamily="34" charset="0"/>
              <a:ea typeface="Tw Cen MT" panose="020B0602020104020603" pitchFamily="34" charset="0"/>
              <a:cs typeface="Times New Roman" panose="02020603050405020304" pitchFamily="18" charset="0"/>
            </a:endParaRPr>
          </a:p>
          <a:p>
            <a:pPr lvl="0"/>
            <a:endParaRPr lang="en-US" dirty="0"/>
          </a:p>
        </p:txBody>
      </p:sp>
      <p:pic>
        <p:nvPicPr>
          <p:cNvPr id="59" name="Picture Placeholder 58" title="Buildings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3492" r="13492"/>
          <a:stretch>
            <a:fillRect/>
          </a:stretch>
        </p:blipFill>
        <p:spPr/>
      </p:pic>
      <p:sp>
        <p:nvSpPr>
          <p:cNvPr id="35" name="Footer Placeholder 34">
            <a:extLst>
              <a:ext uri="{FF2B5EF4-FFF2-40B4-BE49-F238E27FC236}">
                <a16:creationId xmlns:a16="http://schemas.microsoft.com/office/drawing/2014/main" id="{6390A22B-EC07-E942-A46F-F36FDD7FDB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624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8" y="0"/>
            <a:ext cx="7342622" cy="1215566"/>
          </a:xfrm>
        </p:spPr>
        <p:txBody>
          <a:bodyPr/>
          <a:lstStyle/>
          <a:p>
            <a:r>
              <a:rPr lang="en-US" b="0" dirty="0"/>
              <a:t>Introduction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530" y="1721041"/>
            <a:ext cx="7535470" cy="4166412"/>
          </a:xfrm>
        </p:spPr>
        <p:txBody>
          <a:bodyPr>
            <a:norm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w Cen MT" panose="020B0602020104020603" pitchFamily="34" charset="0"/>
              </a:rPr>
              <a:t>The City of New York, is the most populous city in the United States. It is diverse and is the financial capital of USA. 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w Cen MT" panose="020B0602020104020603" pitchFamily="34" charset="0"/>
              </a:rPr>
              <a:t>It is multicultural.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w Cen MT" panose="020B0602020104020603" pitchFamily="34" charset="0"/>
              </a:rPr>
              <a:t> It provides lot of business opportunities and business friendly environment. It has attracted many different players into the market. 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w Cen MT" panose="020B0602020104020603" pitchFamily="34" charset="0"/>
              </a:rPr>
              <a:t>It is a global hub of business and commerce. 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w Cen MT" panose="020B0602020104020603" pitchFamily="34" charset="0"/>
              </a:rPr>
              <a:t>This also means that the market is highly competitive.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w Cen MT" panose="020B0602020104020603" pitchFamily="34" charset="0"/>
              </a:rPr>
              <a:t> As it is highly developed city so cost of doing business is also one of the highest.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w Cen MT" panose="020B0602020104020603" pitchFamily="34" charset="0"/>
              </a:rPr>
              <a:t> Thus, any new business venture or expansion needs to be analyzed carefully. 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w Cen MT" panose="020B0602020104020603" pitchFamily="34" charset="0"/>
              </a:rPr>
              <a:t>. The insights derived from analysis will give good understanding of the business environment which help in strategically targeting the market.</a:t>
            </a:r>
            <a:endParaRPr lang="en-US" dirty="0"/>
          </a:p>
        </p:txBody>
      </p:sp>
      <p:pic>
        <p:nvPicPr>
          <p:cNvPr id="13" name="Picture Placeholder 12" title="Skyline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3313" r="23313"/>
          <a:stretch/>
        </p:blipFill>
        <p:spPr/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8" y="-218423"/>
            <a:ext cx="7342622" cy="1215566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/>
                <a:latin typeface="Times New Roman" panose="02020603050405020304" pitchFamily="18" charset="0"/>
                <a:ea typeface="Tw Cen MT" panose="020B0602020104020603" pitchFamily="34" charset="0"/>
              </a:rPr>
              <a:t>Problem description</a:t>
            </a:r>
            <a:endParaRPr lang="en-US" sz="3200" b="0" dirty="0"/>
          </a:p>
        </p:txBody>
      </p:sp>
      <p:sp>
        <p:nvSpPr>
          <p:cNvPr id="42" name="Content Placeholder 6">
            <a:extLst>
              <a:ext uri="{FF2B5EF4-FFF2-40B4-BE49-F238E27FC236}">
                <a16:creationId xmlns:a16="http://schemas.microsoft.com/office/drawing/2014/main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1435100"/>
            <a:ext cx="8452201" cy="4725068"/>
          </a:xfrm>
        </p:spPr>
        <p:txBody>
          <a:bodyPr>
            <a:normAutofit/>
          </a:bodyPr>
          <a:lstStyle/>
          <a:p>
            <a:r>
              <a:rPr lang="en-US" sz="2800" dirty="0">
                <a:effectLst/>
                <a:latin typeface="Times New Roman" panose="02020603050405020304" pitchFamily="18" charset="0"/>
                <a:ea typeface="Tw Cen MT" panose="020B0602020104020603" pitchFamily="34" charset="0"/>
              </a:rPr>
              <a:t>The City of New York is famous for its excellent cuisine. </a:t>
            </a:r>
            <a:endParaRPr lang="en-US" sz="2800" kern="1200" dirty="0">
              <a:effectLst/>
              <a:latin typeface="Times New Roman" panose="02020603050405020304" pitchFamily="18" charset="0"/>
              <a:ea typeface="Tw Cen MT" panose="020B0602020104020603" pitchFamily="34" charset="0"/>
              <a:cs typeface="Times New Roman" panose="02020603050405020304" pitchFamily="18" charset="0"/>
            </a:endParaRPr>
          </a:p>
          <a:p>
            <a:r>
              <a:rPr lang="en-US" sz="2800" kern="1200" dirty="0">
                <a:effectLst/>
                <a:latin typeface="Times New Roman" panose="02020603050405020304" pitchFamily="18" charset="0"/>
                <a:ea typeface="Tw Cen MT" panose="020B0602020104020603" pitchFamily="34" charset="0"/>
                <a:cs typeface="Times New Roman" panose="02020603050405020304" pitchFamily="18" charset="0"/>
              </a:rPr>
              <a:t>Indian restaurants have become so popular in the United States now it seems that there is one on every corner, not only in major cities but also in smaller cities.</a:t>
            </a:r>
          </a:p>
          <a:p>
            <a:r>
              <a:rPr lang="en-US" sz="2800" kern="1200" dirty="0">
                <a:effectLst/>
                <a:latin typeface="Times New Roman" panose="02020603050405020304" pitchFamily="18" charset="0"/>
                <a:ea typeface="Tw Cen MT" panose="020B0602020104020603" pitchFamily="34" charset="0"/>
                <a:cs typeface="Times New Roman" panose="02020603050405020304" pitchFamily="18" charset="0"/>
              </a:rPr>
              <a:t> Starting a Indian restaurant can be a great business opportunity, but you need to distinguish yourself from others to enjoy long-term success.</a:t>
            </a:r>
            <a:endParaRPr lang="en-IN" sz="2800" kern="1200" dirty="0">
              <a:effectLst/>
              <a:latin typeface="Tw Cen MT" panose="020B0602020104020603" pitchFamily="34" charset="0"/>
              <a:ea typeface="Tw Cen MT" panose="020B0602020104020603" pitchFamily="34" charset="0"/>
              <a:cs typeface="Times New Roman" panose="02020603050405020304" pitchFamily="18" charset="0"/>
            </a:endParaRPr>
          </a:p>
          <a:p>
            <a:pPr lvl="0"/>
            <a:endParaRPr lang="en-US" dirty="0"/>
          </a:p>
        </p:txBody>
      </p:sp>
      <p:pic>
        <p:nvPicPr>
          <p:cNvPr id="59" name="Picture Placeholder 58" title="Buildings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3492" r="13492"/>
          <a:stretch>
            <a:fillRect/>
          </a:stretch>
        </p:blipFill>
        <p:spPr/>
      </p:pic>
      <p:sp>
        <p:nvSpPr>
          <p:cNvPr id="35" name="Footer Placeholder 34">
            <a:extLst>
              <a:ext uri="{FF2B5EF4-FFF2-40B4-BE49-F238E27FC236}">
                <a16:creationId xmlns:a16="http://schemas.microsoft.com/office/drawing/2014/main" id="{6390A22B-EC07-E942-A46F-F36FDD7FDB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466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8" y="-218423"/>
            <a:ext cx="7342622" cy="1215566"/>
          </a:xfrm>
        </p:spPr>
        <p:txBody>
          <a:bodyPr>
            <a:normAutofit/>
          </a:bodyPr>
          <a:lstStyle/>
          <a:p>
            <a:r>
              <a:rPr lang="en-US" sz="2800" b="1" dirty="0">
                <a:effectLst/>
                <a:latin typeface="Times New Roman" panose="02020603050405020304" pitchFamily="18" charset="0"/>
                <a:ea typeface="Tw Cen MT" panose="020B0602020104020603" pitchFamily="34" charset="0"/>
              </a:rPr>
              <a:t>Find a suitable location</a:t>
            </a:r>
            <a:endParaRPr lang="en-US" sz="2800" b="0" dirty="0"/>
          </a:p>
        </p:txBody>
      </p:sp>
      <p:sp>
        <p:nvSpPr>
          <p:cNvPr id="42" name="Content Placeholder 6">
            <a:extLst>
              <a:ext uri="{FF2B5EF4-FFF2-40B4-BE49-F238E27FC236}">
                <a16:creationId xmlns:a16="http://schemas.microsoft.com/office/drawing/2014/main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1435100"/>
            <a:ext cx="8452201" cy="4725068"/>
          </a:xfrm>
        </p:spPr>
        <p:txBody>
          <a:bodyPr>
            <a:normAutofit/>
          </a:bodyPr>
          <a:lstStyle/>
          <a:p>
            <a:r>
              <a:rPr lang="en-US" kern="1200" dirty="0">
                <a:effectLst/>
                <a:latin typeface="Aharoni" panose="02010803020104030203" pitchFamily="2" charset="-79"/>
                <a:ea typeface="Tw Cen MT" panose="020B0602020104020603" pitchFamily="34" charset="0"/>
                <a:cs typeface="Aharoni" panose="02010803020104030203" pitchFamily="2" charset="-79"/>
              </a:rPr>
              <a:t>If you plan a real restaurant that can demand higher prices for fresh fish, delivered daily from India, focus on neighborhoods and outlets that already attract a sophisticated Indian client. </a:t>
            </a:r>
          </a:p>
          <a:p>
            <a:r>
              <a:rPr lang="en-US" kern="1200" dirty="0">
                <a:effectLst/>
                <a:latin typeface="Aharoni" panose="02010803020104030203" pitchFamily="2" charset="-79"/>
                <a:ea typeface="Tw Cen MT" panose="020B0602020104020603" pitchFamily="34" charset="0"/>
                <a:cs typeface="Aharoni" panose="02010803020104030203" pitchFamily="2" charset="-79"/>
              </a:rPr>
              <a:t>If you plan a cheap buffet restaurant, points to the masses looking for affordable high-traffic locations with large shopping centers and other local points of interest.</a:t>
            </a:r>
          </a:p>
          <a:p>
            <a:r>
              <a:rPr lang="en-US" kern="1200" dirty="0">
                <a:effectLst/>
                <a:latin typeface="Aharoni" panose="02010803020104030203" pitchFamily="2" charset="-79"/>
                <a:ea typeface="Tw Cen MT" panose="020B0602020104020603" pitchFamily="34" charset="0"/>
                <a:cs typeface="Aharoni" panose="02010803020104030203" pitchFamily="2" charset="-79"/>
              </a:rPr>
              <a:t> So it is evident that to survive in such competitive market it is very important to strategically plan. </a:t>
            </a:r>
          </a:p>
          <a:p>
            <a:r>
              <a:rPr lang="en-US" kern="1200" dirty="0">
                <a:effectLst/>
                <a:latin typeface="Aharoni" panose="02010803020104030203" pitchFamily="2" charset="-79"/>
                <a:ea typeface="Tw Cen MT" panose="020B0602020104020603" pitchFamily="34" charset="0"/>
                <a:cs typeface="Aharoni" panose="02010803020104030203" pitchFamily="2" charset="-79"/>
              </a:rPr>
              <a:t>Various factors need to be studied in order to decide on the Location</a:t>
            </a:r>
            <a:endParaRPr lang="en-IN" kern="1200" dirty="0">
              <a:effectLst/>
              <a:latin typeface="Aharoni" panose="02010803020104030203" pitchFamily="2" charset="-79"/>
              <a:ea typeface="Tw Cen MT" panose="020B0602020104020603" pitchFamily="34" charset="0"/>
              <a:cs typeface="Aharoni" panose="02010803020104030203" pitchFamily="2" charset="-79"/>
            </a:endParaRPr>
          </a:p>
          <a:p>
            <a:pPr lvl="0"/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9" name="Picture Placeholder 58" title="Buildings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3492" r="13492"/>
          <a:stretch>
            <a:fillRect/>
          </a:stretch>
        </p:blipFill>
        <p:spPr/>
      </p:pic>
      <p:sp>
        <p:nvSpPr>
          <p:cNvPr id="35" name="Footer Placeholder 34">
            <a:extLst>
              <a:ext uri="{FF2B5EF4-FFF2-40B4-BE49-F238E27FC236}">
                <a16:creationId xmlns:a16="http://schemas.microsoft.com/office/drawing/2014/main" id="{6390A22B-EC07-E942-A46F-F36FDD7FDB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449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8" y="-122171"/>
            <a:ext cx="7342622" cy="1215566"/>
          </a:xfrm>
        </p:spPr>
        <p:txBody>
          <a:bodyPr>
            <a:normAutofit/>
          </a:bodyPr>
          <a:lstStyle/>
          <a:p>
            <a:r>
              <a:rPr lang="en-US" sz="2800" b="1" dirty="0">
                <a:effectLst/>
                <a:latin typeface="Times New Roman" panose="02020603050405020304" pitchFamily="18" charset="0"/>
                <a:ea typeface="Tw Cen MT" panose="020B0602020104020603" pitchFamily="34" charset="0"/>
              </a:rPr>
              <a:t>Data</a:t>
            </a:r>
            <a:endParaRPr lang="en-US" sz="2800" b="0" dirty="0"/>
          </a:p>
        </p:txBody>
      </p:sp>
      <p:sp>
        <p:nvSpPr>
          <p:cNvPr id="42" name="Content Placeholder 6">
            <a:extLst>
              <a:ext uri="{FF2B5EF4-FFF2-40B4-BE49-F238E27FC236}">
                <a16:creationId xmlns:a16="http://schemas.microsoft.com/office/drawing/2014/main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1435100"/>
            <a:ext cx="8452201" cy="4725068"/>
          </a:xfrm>
        </p:spPr>
        <p:txBody>
          <a:bodyPr>
            <a:normAutofit/>
          </a:bodyPr>
          <a:lstStyle/>
          <a:p>
            <a:pPr lvl="0"/>
            <a:r>
              <a:rPr lang="en-US" sz="2800" dirty="0">
                <a:effectLst/>
                <a:latin typeface="Times New Roman" panose="02020603050405020304" pitchFamily="18" charset="0"/>
                <a:ea typeface="Tw Cen MT" panose="020B0602020104020603" pitchFamily="34" charset="0"/>
              </a:rPr>
              <a:t>New York has a total of 5 boroughs and 306 neighborhoods.</a:t>
            </a:r>
          </a:p>
          <a:p>
            <a:pPr lvl="0"/>
            <a:r>
              <a:rPr lang="en-US" sz="2800" dirty="0">
                <a:effectLst/>
                <a:latin typeface="Times New Roman" panose="02020603050405020304" pitchFamily="18" charset="0"/>
                <a:ea typeface="Tw Cen MT" panose="020B0602020104020603" pitchFamily="34" charset="0"/>
              </a:rPr>
              <a:t> In order to segment the neighborhoods and explore them, we will essentially need a dataset that contains the 5 boroughs and the neighborhoods that exist in each borough as well as the latitude and longitude coordinates of each neighborhood. </a:t>
            </a:r>
          </a:p>
          <a:p>
            <a:pPr lvl="0"/>
            <a:r>
              <a:rPr lang="en-US" sz="2800" dirty="0">
                <a:effectLst/>
                <a:latin typeface="Times New Roman" panose="02020603050405020304" pitchFamily="18" charset="0"/>
                <a:ea typeface="Tw Cen MT" panose="020B0602020104020603" pitchFamily="34" charset="0"/>
              </a:rPr>
              <a:t>Luckily, this dataset exists for free on the web. </a:t>
            </a:r>
            <a:endParaRPr 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9" name="Picture Placeholder 58" title="Buildings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3492" r="13492"/>
          <a:stretch>
            <a:fillRect/>
          </a:stretch>
        </p:blipFill>
        <p:spPr/>
      </p:pic>
      <p:sp>
        <p:nvSpPr>
          <p:cNvPr id="35" name="Footer Placeholder 34">
            <a:extLst>
              <a:ext uri="{FF2B5EF4-FFF2-40B4-BE49-F238E27FC236}">
                <a16:creationId xmlns:a16="http://schemas.microsoft.com/office/drawing/2014/main" id="{6390A22B-EC07-E942-A46F-F36FDD7FDB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296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effectLst/>
                <a:latin typeface="Times New Roman" panose="02020603050405020304" pitchFamily="18" charset="0"/>
                <a:ea typeface="Tw Cen MT" panose="020B0602020104020603" pitchFamily="34" charset="0"/>
              </a:rPr>
              <a:t>Methodology</a:t>
            </a:r>
            <a:br>
              <a:rPr lang="en-US" sz="3600" b="1" dirty="0">
                <a:effectLst/>
                <a:latin typeface="Times New Roman" panose="02020603050405020304" pitchFamily="18" charset="0"/>
                <a:ea typeface="Tw Cen MT" panose="020B0602020104020603" pitchFamily="34" charset="0"/>
              </a:rPr>
            </a:br>
            <a:r>
              <a:rPr lang="en-US" sz="3600" b="1" dirty="0">
                <a:effectLst/>
                <a:latin typeface="Times New Roman" panose="02020603050405020304" pitchFamily="18" charset="0"/>
                <a:ea typeface="Tw Cen MT" panose="020B0602020104020603" pitchFamily="34" charset="0"/>
              </a:rPr>
              <a:t>Exploratory Data Analysis</a:t>
            </a:r>
            <a:endParaRPr lang="en-US" sz="3600" b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8678" y="1356997"/>
            <a:ext cx="7368596" cy="608895"/>
          </a:xfrm>
        </p:spPr>
        <p:txBody>
          <a:bodyPr/>
          <a:lstStyle/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1800" kern="1200" dirty="0">
                <a:effectLst/>
                <a:latin typeface="Times New Roman" panose="02020603050405020304" pitchFamily="18" charset="0"/>
                <a:ea typeface="Tw Cen MT" panose="020B0602020104020603" pitchFamily="34" charset="0"/>
                <a:cs typeface="Times New Roman" panose="02020603050405020304" pitchFamily="18" charset="0"/>
              </a:rPr>
              <a:t>Venues with borough as Queens are filtered into a data frame</a:t>
            </a:r>
            <a:endParaRPr lang="en-IN" sz="1800" kern="1200" dirty="0">
              <a:effectLst/>
              <a:latin typeface="Tw Cen MT" panose="020B0602020104020603" pitchFamily="34" charset="0"/>
              <a:ea typeface="Tw Cen MT" panose="020B0602020104020603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E3AE0EE-7902-42A3-B897-EBD4692993D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209" y="2145258"/>
            <a:ext cx="9482296" cy="395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516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dirty="0"/>
              <a:t>EDA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8678" y="1356997"/>
            <a:ext cx="7368596" cy="608895"/>
          </a:xfrm>
        </p:spPr>
        <p:txBody>
          <a:bodyPr/>
          <a:lstStyle/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1800" kern="1200" dirty="0">
                <a:effectLst/>
                <a:latin typeface="Times New Roman" panose="02020603050405020304" pitchFamily="18" charset="0"/>
                <a:ea typeface="Tw Cen MT" panose="020B0602020104020603" pitchFamily="34" charset="0"/>
                <a:cs typeface="Times New Roman" panose="02020603050405020304" pitchFamily="18" charset="0"/>
              </a:rPr>
              <a:t>Map is created to visualize the Indian restaurants in Queens</a:t>
            </a:r>
            <a:endParaRPr lang="en-IN" sz="1800" kern="1200" dirty="0">
              <a:effectLst/>
              <a:latin typeface="Tw Cen MT" panose="020B0602020104020603" pitchFamily="34" charset="0"/>
              <a:ea typeface="Tw Cen MT" panose="020B0602020104020603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endParaRPr lang="en-IN" sz="1800" kern="1200" dirty="0">
              <a:effectLst/>
              <a:latin typeface="Tw Cen MT" panose="020B0602020104020603" pitchFamily="34" charset="0"/>
              <a:ea typeface="Tw Cen MT" panose="020B0602020104020603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80B009-BDC0-4BAE-B4C5-2036FE3C4D2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930" y="2334861"/>
            <a:ext cx="9415070" cy="382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106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dirty="0"/>
              <a:t>EDA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8678" y="1356997"/>
            <a:ext cx="7368596" cy="608895"/>
          </a:xfrm>
        </p:spPr>
        <p:txBody>
          <a:bodyPr/>
          <a:lstStyle/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1800" kern="1200" dirty="0">
                <a:effectLst/>
                <a:latin typeface="Times New Roman" panose="02020603050405020304" pitchFamily="18" charset="0"/>
                <a:ea typeface="Tw Cen MT" panose="020B0602020104020603" pitchFamily="34" charset="0"/>
                <a:cs typeface="Times New Roman" panose="02020603050405020304" pitchFamily="18" charset="0"/>
              </a:rPr>
              <a:t>Top 10 common venues in each neighborhood are analyzed</a:t>
            </a:r>
            <a:endParaRPr lang="en-IN" sz="1800" kern="1200" dirty="0">
              <a:effectLst/>
              <a:latin typeface="Tw Cen MT" panose="020B0602020104020603" pitchFamily="34" charset="0"/>
              <a:ea typeface="Tw Cen MT" panose="020B0602020104020603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endParaRPr lang="en-IN" sz="1800" kern="1200" dirty="0">
              <a:effectLst/>
              <a:latin typeface="Tw Cen MT" panose="020B0602020104020603" pitchFamily="34" charset="0"/>
              <a:ea typeface="Tw Cen MT" panose="020B0602020104020603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D941A2-0282-42F9-981D-DE50435E308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843" y="1965892"/>
            <a:ext cx="10216128" cy="41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93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dirty="0" err="1"/>
              <a:t>Kmeans</a:t>
            </a:r>
            <a:r>
              <a:rPr lang="en-US" sz="3600" b="0" dirty="0"/>
              <a:t> Clustering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8678" y="1356997"/>
            <a:ext cx="7368596" cy="608895"/>
          </a:xfrm>
        </p:spPr>
        <p:txBody>
          <a:bodyPr/>
          <a:lstStyle/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kern="1200" dirty="0">
                <a:effectLst/>
                <a:latin typeface="Times New Roman" panose="02020603050405020304" pitchFamily="18" charset="0"/>
                <a:ea typeface="Tw Cen MT" panose="020B0602020104020603" pitchFamily="34" charset="0"/>
                <a:cs typeface="Times New Roman" panose="02020603050405020304" pitchFamily="18" charset="0"/>
              </a:rPr>
              <a:t>The data is preprocessed by one hot encoding and clustered by </a:t>
            </a:r>
            <a:r>
              <a:rPr lang="en-US" sz="1800" kern="1200" dirty="0" err="1">
                <a:effectLst/>
                <a:latin typeface="Times New Roman" panose="02020603050405020304" pitchFamily="18" charset="0"/>
                <a:ea typeface="Tw Cen MT" panose="020B0602020104020603" pitchFamily="34" charset="0"/>
                <a:cs typeface="Times New Roman" panose="02020603050405020304" pitchFamily="18" charset="0"/>
              </a:rPr>
              <a:t>Kmeans</a:t>
            </a:r>
            <a:r>
              <a:rPr lang="en-US" sz="1800" kern="1200" dirty="0">
                <a:effectLst/>
                <a:latin typeface="Times New Roman" panose="02020603050405020304" pitchFamily="18" charset="0"/>
                <a:ea typeface="Tw Cen MT" panose="020B0602020104020603" pitchFamily="34" charset="0"/>
                <a:cs typeface="Times New Roman" panose="02020603050405020304" pitchFamily="18" charset="0"/>
              </a:rPr>
              <a:t> clustering.</a:t>
            </a:r>
            <a:endParaRPr lang="en-IN" sz="1800" kern="1200" dirty="0">
              <a:effectLst/>
              <a:latin typeface="Tw Cen MT" panose="020B0602020104020603" pitchFamily="34" charset="0"/>
              <a:ea typeface="Tw Cen MT" panose="020B0602020104020603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1800" kern="1200" dirty="0">
                <a:effectLst/>
                <a:latin typeface="Times New Roman" panose="02020603050405020304" pitchFamily="18" charset="0"/>
                <a:ea typeface="Tw Cen MT" panose="020B0602020104020603" pitchFamily="34" charset="0"/>
                <a:cs typeface="Times New Roman" panose="02020603050405020304" pitchFamily="18" charset="0"/>
              </a:rPr>
              <a:t>Clustered data is visualized using Folium</a:t>
            </a:r>
            <a:endParaRPr lang="en-IN" sz="1800" kern="1200" dirty="0">
              <a:effectLst/>
              <a:latin typeface="Tw Cen MT" panose="020B0602020104020603" pitchFamily="34" charset="0"/>
              <a:ea typeface="Tw Cen MT" panose="020B0602020104020603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63F1FB-0E1D-4F2D-9404-A79307BB168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855" y="2551431"/>
            <a:ext cx="8777839" cy="380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961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951641_Hexagon presentation light_AAS_v4" id="{358289A0-A26B-433F-AD2B-1F8832C96153}" vid="{92CDC91D-95BF-4897-87D6-494563DF79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8919DE-9BD9-47A9-9F5D-16EBB96879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87F4215-C6BB-44A3-9A5E-9446E68359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80A5AF1-8C57-4290-936E-5FD27C95725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19</TotalTime>
  <Words>645</Words>
  <Application>Microsoft Office PowerPoint</Application>
  <PresentationFormat>Widescreen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Aharoni</vt:lpstr>
      <vt:lpstr>Arial</vt:lpstr>
      <vt:lpstr>Arial Black</vt:lpstr>
      <vt:lpstr>Calibri</vt:lpstr>
      <vt:lpstr>Courier New</vt:lpstr>
      <vt:lpstr>Gill Sans SemiBold</vt:lpstr>
      <vt:lpstr>Symbol</vt:lpstr>
      <vt:lpstr>Times New Roman</vt:lpstr>
      <vt:lpstr>Tw Cen MT</vt:lpstr>
      <vt:lpstr>Office Theme</vt:lpstr>
      <vt:lpstr>Battle of neighborhoods</vt:lpstr>
      <vt:lpstr>Introduction</vt:lpstr>
      <vt:lpstr>Problem description</vt:lpstr>
      <vt:lpstr>Find a suitable location</vt:lpstr>
      <vt:lpstr>Data</vt:lpstr>
      <vt:lpstr>Methodology Exploratory Data Analysis</vt:lpstr>
      <vt:lpstr>EDA</vt:lpstr>
      <vt:lpstr>EDA</vt:lpstr>
      <vt:lpstr>Kmeans Clustering</vt:lpstr>
      <vt:lpstr>Results &amp; Discussions</vt:lpstr>
      <vt:lpstr>Results &amp; Discussions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neighborhoods</dc:title>
  <dc:creator>frido sj</dc:creator>
  <cp:lastModifiedBy>frido sj</cp:lastModifiedBy>
  <cp:revision>4</cp:revision>
  <dcterms:created xsi:type="dcterms:W3CDTF">2021-06-24T17:40:30Z</dcterms:created>
  <dcterms:modified xsi:type="dcterms:W3CDTF">2021-06-24T18:00:07Z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