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7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381E-D65B-FB88-4995-F1EE18B8C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24EE0-4888-8122-4BA6-7D07B2F90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5393D-A8A2-EFC9-82AB-C4DCA035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4A1F-E981-4EFC-ABEE-A157FF6D8073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7C261-3F21-1DD7-3E55-B1471AC8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654AE-B524-1CA0-C6DC-000284C5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9944-D57D-4E1F-82DB-0B43701272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88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3EF85-C4B1-30F4-CB9D-701DF058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43C2C-720D-8E4A-C028-71075ADA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9ADAD-D7A0-8994-0143-61C465CF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4A1F-E981-4EFC-ABEE-A157FF6D8073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657C1-CCD7-C0A1-5080-1EF3C793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398D2-3C55-B698-FD9D-6B43385D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9944-D57D-4E1F-82DB-0B43701272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666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DD723-9E05-4796-BCE2-ABFE0F92A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1ED25-B2C6-9718-7C00-46BCF90F8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94C1E-AC53-60A0-626A-94A35409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4A1F-E981-4EFC-ABEE-A157FF6D8073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C463B-5401-7667-E743-F5DD4110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3F29A-77ED-87EB-CF83-FD402B37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9944-D57D-4E1F-82DB-0B43701272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557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1948-9B1B-0943-ED07-44B66BFB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FC07A-9783-EF04-A911-643DFE71D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B6D50-F24B-B6E6-500D-5DC43EB5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4A1F-E981-4EFC-ABEE-A157FF6D8073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E81D5-8138-0BF3-89A5-FAEBC8BC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9F067-37F6-D904-B439-F6560C90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9944-D57D-4E1F-82DB-0B43701272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782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1122-0EAF-D981-1EEB-55E45F2B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0CE34-D54D-65BE-4981-CD3F380C4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0A406-B01E-67E8-537C-6A3BD3E9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4A1F-E981-4EFC-ABEE-A157FF6D8073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D7C2-869E-809C-9C56-DF6DDEEA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E05DA-1695-1969-962A-C01B7999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9944-D57D-4E1F-82DB-0B43701272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777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9FF6-95A5-8B4B-917F-9304D50E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BF948-2003-FEFF-403F-D508255C7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A83-F7BE-F028-C9FD-7CD488844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D8852-ED55-A265-DF7C-BE447328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4A1F-E981-4EFC-ABEE-A157FF6D8073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8856B-54B2-B2BB-BE45-6E5595E7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B931A-26D7-0128-BB86-A57AA5BD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9944-D57D-4E1F-82DB-0B43701272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859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731E-56CA-BCAE-1572-7326C056E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E855B-65B7-50F2-89A2-B52130F00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55F36-5F30-C74D-F45D-F962B71D8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B1AF2-0888-57E3-110A-41408ECE7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59C50-0787-798F-EEFA-71580DA01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BCB73F-E2CC-3477-CEAD-3D1BF67B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4A1F-E981-4EFC-ABEE-A157FF6D8073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65A17-8C75-B5B3-759D-0F32CFB1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11D4A-B82F-235F-24E7-12167702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9944-D57D-4E1F-82DB-0B43701272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039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8E78-A9B2-D345-DDAD-E84D526E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58C02-DAE1-4460-6EBE-14E5FA7B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4A1F-E981-4EFC-ABEE-A157FF6D8073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E07A5-65F4-744F-78DE-3E4D7286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14D2B-1D48-D102-0062-3A728503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9944-D57D-4E1F-82DB-0B43701272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085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4D661-D69E-E815-6DE8-0EDFBC79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4A1F-E981-4EFC-ABEE-A157FF6D8073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96286-3B20-6CEF-EC02-1C65571A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DBA76-3BB3-AD36-4447-6294CB28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9944-D57D-4E1F-82DB-0B43701272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003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B83A-5CF8-4252-7015-E4EE8A22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77FFE-26FF-8990-793C-EC49852A4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E75DF-8D1F-7EA6-3E62-D28B16E98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CE887-960C-2B39-BE07-2624718A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4A1F-E981-4EFC-ABEE-A157FF6D8073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57DEF-B35C-4AB7-E763-BF48C3A1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CA637-BFB7-168D-5F11-B6EF3955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9944-D57D-4E1F-82DB-0B43701272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765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E119-EA82-7CB7-4143-105897CD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6DA5A-AA0A-39A9-B38A-9DFF0AE92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01CDF-D522-FB4D-7004-E03BAB120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08C3D-282A-02BA-E1CC-F8ABBD4A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4A1F-E981-4EFC-ABEE-A157FF6D8073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8EAB2-ABD6-5759-69A7-3DD0A0BB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8DB27-67FA-D01A-AA66-49CCDE69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E9944-D57D-4E1F-82DB-0B43701272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03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EFB70-8605-DC3A-88FD-48DC5729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69B36-F5BC-9104-5CE6-B4622D2D3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BBB87-13F0-F0A1-569D-E81AC3D7C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F4A1F-E981-4EFC-ABEE-A157FF6D8073}" type="datetimeFigureOut">
              <a:rPr lang="cs-CZ" smtClean="0"/>
              <a:t>14.01.2024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DA4AF-9101-830A-7BE3-7870B45CB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FD807-136F-3C30-16DD-95E655732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E9944-D57D-4E1F-82DB-0B43701272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882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F427FA-BE27-1ABA-FA55-F14F1723EB3A}"/>
              </a:ext>
            </a:extLst>
          </p:cNvPr>
          <p:cNvSpPr/>
          <p:nvPr/>
        </p:nvSpPr>
        <p:spPr>
          <a:xfrm>
            <a:off x="0" y="0"/>
            <a:ext cx="12192000" cy="952014"/>
          </a:xfrm>
          <a:prstGeom prst="rect">
            <a:avLst/>
          </a:prstGeom>
          <a:solidFill>
            <a:srgbClr val="2073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F4805-6313-B981-767E-03E6ED2F6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3" b="2743"/>
          <a:stretch/>
        </p:blipFill>
        <p:spPr>
          <a:xfrm>
            <a:off x="488018" y="0"/>
            <a:ext cx="1882586" cy="9520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E1D24B-8DFC-9411-5754-6D5B3F9CC485}"/>
              </a:ext>
            </a:extLst>
          </p:cNvPr>
          <p:cNvSpPr txBox="1"/>
          <p:nvPr/>
        </p:nvSpPr>
        <p:spPr>
          <a:xfrm>
            <a:off x="0" y="1009164"/>
            <a:ext cx="12192000" cy="369332"/>
          </a:xfrm>
          <a:prstGeom prst="rect">
            <a:avLst/>
          </a:prstGeom>
          <a:noFill/>
        </p:spPr>
        <p:txBody>
          <a:bodyPr wrap="square" lIns="540000" rtlCol="0">
            <a:spAutoFit/>
          </a:bodyPr>
          <a:lstStyle/>
          <a:p>
            <a:r>
              <a:rPr lang="cs-CZ" b="1" dirty="0">
                <a:solidFill>
                  <a:srgbClr val="207345"/>
                </a:solidFill>
              </a:rPr>
              <a:t>Pouze určitá část textu – přidání sloupce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08AEBC-92CF-B704-D12B-A5C1A239FBB1}"/>
              </a:ext>
            </a:extLst>
          </p:cNvPr>
          <p:cNvCxnSpPr>
            <a:cxnSpLocks/>
          </p:cNvCxnSpPr>
          <p:nvPr/>
        </p:nvCxnSpPr>
        <p:spPr>
          <a:xfrm flipV="1">
            <a:off x="85725" y="1368971"/>
            <a:ext cx="12020550" cy="57150"/>
          </a:xfrm>
          <a:prstGeom prst="line">
            <a:avLst/>
          </a:prstGeom>
          <a:ln w="19050">
            <a:solidFill>
              <a:srgbClr val="207345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Obrázek 1">
            <a:extLst>
              <a:ext uri="{FF2B5EF4-FFF2-40B4-BE49-F238E27FC236}">
                <a16:creationId xmlns:a16="http://schemas.microsoft.com/office/drawing/2014/main" id="{E3634C2F-5B7E-7F51-65B8-D2B33FFEB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18" y="1955800"/>
            <a:ext cx="3262980" cy="14414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7F044A-DD9A-001C-5FDC-3023DF632B17}"/>
              </a:ext>
            </a:extLst>
          </p:cNvPr>
          <p:cNvSpPr txBox="1"/>
          <p:nvPr/>
        </p:nvSpPr>
        <p:spPr>
          <a:xfrm>
            <a:off x="0" y="1620312"/>
            <a:ext cx="6819900" cy="307777"/>
          </a:xfrm>
          <a:prstGeom prst="rect">
            <a:avLst/>
          </a:prstGeom>
          <a:noFill/>
        </p:spPr>
        <p:txBody>
          <a:bodyPr wrap="square" lIns="540000" rtlCol="0">
            <a:spAutoFit/>
          </a:bodyPr>
          <a:lstStyle/>
          <a:p>
            <a:r>
              <a:rPr lang="cs-CZ" sz="1400" b="1" dirty="0"/>
              <a:t>1. Přidej sloupec: karta Přidání sloupce – tlačítko Vlastní sloupec (</a:t>
            </a:r>
            <a:r>
              <a:rPr lang="cs-CZ" sz="1400" b="1" u="sng" dirty="0">
                <a:solidFill>
                  <a:schemeClr val="accent6">
                    <a:lumMod val="75000"/>
                  </a:schemeClr>
                </a:solidFill>
              </a:rPr>
              <a:t>Excel</a:t>
            </a:r>
            <a:r>
              <a:rPr lang="cs-CZ" sz="1400" b="1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FD199-CCEB-E9F6-96B8-85CB326622BD}"/>
              </a:ext>
            </a:extLst>
          </p:cNvPr>
          <p:cNvSpPr txBox="1"/>
          <p:nvPr/>
        </p:nvSpPr>
        <p:spPr>
          <a:xfrm>
            <a:off x="-1" y="3523734"/>
            <a:ext cx="6819897" cy="954107"/>
          </a:xfrm>
          <a:prstGeom prst="rect">
            <a:avLst/>
          </a:prstGeom>
          <a:noFill/>
        </p:spPr>
        <p:txBody>
          <a:bodyPr wrap="square" lIns="540000" rtlCol="0">
            <a:spAutoFit/>
          </a:bodyPr>
          <a:lstStyle/>
          <a:p>
            <a:r>
              <a:rPr lang="cs-CZ" sz="1400" b="1" dirty="0"/>
              <a:t>2. Zadej název nového sloupce a do pole Vlastní vzorec sloupce vyplň vzorec</a:t>
            </a:r>
          </a:p>
          <a:p>
            <a:endParaRPr lang="cs-CZ" sz="1400" b="1" dirty="0"/>
          </a:p>
          <a:p>
            <a:r>
              <a:rPr lang="cs-CZ" sz="1400" b="1" dirty="0"/>
              <a:t>=</a:t>
            </a:r>
            <a:r>
              <a:rPr lang="cs-CZ" sz="1400" b="1" dirty="0" err="1">
                <a:solidFill>
                  <a:srgbClr val="0070C0"/>
                </a:solidFill>
              </a:rPr>
              <a:t>Text.Start</a:t>
            </a:r>
            <a:r>
              <a:rPr lang="cs-CZ" sz="1400" b="1" kern="0" dirty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([text],</a:t>
            </a:r>
            <a:r>
              <a:rPr lang="cs-CZ" sz="1400" b="1" kern="0" dirty="0">
                <a:solidFill>
                  <a:srgbClr val="00B050"/>
                </a:solidFill>
                <a:effectLst/>
                <a:ea typeface="Times New Roman" panose="02020603050405020304" pitchFamily="18" charset="0"/>
              </a:rPr>
              <a:t>10</a:t>
            </a:r>
            <a:r>
              <a:rPr lang="cs-CZ" sz="1400" b="1" kern="0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)</a:t>
            </a:r>
            <a:endParaRPr lang="cs-CZ" sz="1400" b="1" dirty="0">
              <a:solidFill>
                <a:srgbClr val="0070C0"/>
              </a:solidFill>
            </a:endParaRPr>
          </a:p>
          <a:p>
            <a:r>
              <a:rPr lang="cs-CZ" sz="1400" b="1" dirty="0"/>
              <a:t>= </a:t>
            </a:r>
            <a:r>
              <a:rPr lang="cs-CZ" sz="1400" b="1" dirty="0">
                <a:solidFill>
                  <a:srgbClr val="0070C0"/>
                </a:solidFill>
              </a:rPr>
              <a:t>funkce(</a:t>
            </a:r>
            <a:r>
              <a:rPr lang="cs-CZ" sz="1400" b="1" dirty="0">
                <a:solidFill>
                  <a:srgbClr val="C00000"/>
                </a:solidFill>
              </a:rPr>
              <a:t>[název sloupce s textem]</a:t>
            </a:r>
            <a:r>
              <a:rPr lang="cs-CZ" sz="1400" b="1" dirty="0">
                <a:solidFill>
                  <a:srgbClr val="0070C0"/>
                </a:solidFill>
              </a:rPr>
              <a:t>,</a:t>
            </a:r>
            <a:r>
              <a:rPr lang="cs-CZ" sz="1400" b="1" dirty="0">
                <a:solidFill>
                  <a:srgbClr val="00B050"/>
                </a:solidFill>
              </a:rPr>
              <a:t>počet písmen, které chceme zobrazit zleva</a:t>
            </a:r>
            <a:r>
              <a:rPr lang="cs-CZ" sz="14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EF3008-D9D6-D0EB-3D96-D71C28C5F914}"/>
              </a:ext>
            </a:extLst>
          </p:cNvPr>
          <p:cNvSpPr txBox="1"/>
          <p:nvPr/>
        </p:nvSpPr>
        <p:spPr>
          <a:xfrm>
            <a:off x="0" y="4775485"/>
            <a:ext cx="6636697" cy="954107"/>
          </a:xfrm>
          <a:prstGeom prst="rect">
            <a:avLst/>
          </a:prstGeom>
          <a:noFill/>
        </p:spPr>
        <p:txBody>
          <a:bodyPr wrap="square" lIns="540000" rtlCol="0">
            <a:spAutoFit/>
          </a:bodyPr>
          <a:lstStyle/>
          <a:p>
            <a:r>
              <a:rPr lang="cs-CZ" sz="14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Syntaxe: =</a:t>
            </a:r>
            <a:r>
              <a:rPr lang="cs-CZ" sz="1400" b="1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Text.Start</a:t>
            </a:r>
            <a:r>
              <a:rPr lang="cs-CZ" sz="14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cs-CZ" sz="1400" b="1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text,číslo</a:t>
            </a:r>
            <a:r>
              <a:rPr lang="cs-CZ" sz="14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cs-CZ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cs-CZ" sz="1400" b="1" u="sng" dirty="0"/>
          </a:p>
          <a:p>
            <a:r>
              <a:rPr lang="cs-CZ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 přeskočení prvních znaků je funkce </a:t>
            </a:r>
            <a:r>
              <a:rPr lang="cs-CZ" sz="1400" b="1" kern="10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Text.Range</a:t>
            </a:r>
            <a:endParaRPr lang="cs-CZ" sz="14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7E572E-738D-B204-6B4B-5FFDB9A3D197}"/>
              </a:ext>
            </a:extLst>
          </p:cNvPr>
          <p:cNvCxnSpPr>
            <a:cxnSpLocks/>
          </p:cNvCxnSpPr>
          <p:nvPr/>
        </p:nvCxnSpPr>
        <p:spPr>
          <a:xfrm>
            <a:off x="6648450" y="1504980"/>
            <a:ext cx="0" cy="5218638"/>
          </a:xfrm>
          <a:prstGeom prst="line">
            <a:avLst/>
          </a:prstGeom>
          <a:ln w="19050">
            <a:solidFill>
              <a:srgbClr val="207345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9D29446C-9252-E033-3966-DD14D0EB4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6859" y="218847"/>
            <a:ext cx="1031310" cy="54910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44C06CE-1CD4-0EEE-4413-BCDBB9DCD8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06"/>
          <a:stretch/>
        </p:blipFill>
        <p:spPr>
          <a:xfrm>
            <a:off x="8953500" y="219631"/>
            <a:ext cx="1621238" cy="5491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19D46E-5C8F-B13E-7600-19D722233FBA}"/>
              </a:ext>
            </a:extLst>
          </p:cNvPr>
          <p:cNvSpPr txBox="1"/>
          <p:nvPr/>
        </p:nvSpPr>
        <p:spPr>
          <a:xfrm>
            <a:off x="6858003" y="1552605"/>
            <a:ext cx="4076698" cy="1815882"/>
          </a:xfrm>
          <a:prstGeom prst="rect">
            <a:avLst/>
          </a:prstGeom>
          <a:noFill/>
        </p:spPr>
        <p:txBody>
          <a:bodyPr wrap="square" lIns="360000" rIns="180000" rtlCol="0">
            <a:spAutoFit/>
          </a:bodyPr>
          <a:lstStyle/>
          <a:p>
            <a:r>
              <a:rPr lang="cs-CZ" sz="1400" b="1" u="sng" dirty="0"/>
              <a:t>Poznámky:</a:t>
            </a:r>
          </a:p>
          <a:p>
            <a:r>
              <a:rPr lang="cs-CZ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cs-CZ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cs-CZ" sz="14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Příklad:</a:t>
            </a:r>
          </a:p>
          <a:p>
            <a:r>
              <a:rPr lang="cs-CZ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cs-CZ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 sloupci: bydlím doma</a:t>
            </a:r>
          </a:p>
          <a:p>
            <a:endParaRPr lang="cs-CZ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cs-CZ" sz="1400" b="1" dirty="0"/>
              <a:t>=</a:t>
            </a:r>
            <a:r>
              <a:rPr lang="cs-CZ" sz="1400" b="1" dirty="0" err="1">
                <a:solidFill>
                  <a:srgbClr val="0070C0"/>
                </a:solidFill>
              </a:rPr>
              <a:t>Text.Start</a:t>
            </a:r>
            <a:r>
              <a:rPr lang="cs-CZ" sz="1400" b="1" kern="0" dirty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([text],</a:t>
            </a:r>
            <a:r>
              <a:rPr lang="cs-CZ" sz="1400" b="1" kern="0" dirty="0">
                <a:solidFill>
                  <a:srgbClr val="00B050"/>
                </a:solidFill>
                <a:ea typeface="Times New Roman" panose="02020603050405020304" pitchFamily="18" charset="0"/>
              </a:rPr>
              <a:t>6</a:t>
            </a:r>
            <a:r>
              <a:rPr lang="cs-CZ" sz="1400" b="1" kern="0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)	</a:t>
            </a:r>
            <a:r>
              <a:rPr lang="cs-CZ" sz="1400" kern="0" dirty="0">
                <a:ea typeface="Times New Roman" panose="02020603050405020304" pitchFamily="18" charset="0"/>
              </a:rPr>
              <a:t>výsledek: </a:t>
            </a:r>
            <a:r>
              <a:rPr lang="cs-CZ" sz="1400" b="1" kern="0" dirty="0">
                <a:effectLst/>
                <a:ea typeface="Times New Roman" panose="02020603050405020304" pitchFamily="18" charset="0"/>
              </a:rPr>
              <a:t>bydlím</a:t>
            </a:r>
          </a:p>
          <a:p>
            <a:r>
              <a:rPr lang="cs-CZ" sz="1400" b="1" kern="0" dirty="0">
                <a:solidFill>
                  <a:srgbClr val="0070C0"/>
                </a:solidFill>
              </a:rPr>
              <a:t>			</a:t>
            </a:r>
            <a:endParaRPr lang="cs-CZ" sz="1400" b="1" dirty="0">
              <a:solidFill>
                <a:srgbClr val="0070C0"/>
              </a:solidFill>
            </a:endParaRPr>
          </a:p>
          <a:p>
            <a:r>
              <a:rPr lang="cs-CZ" sz="1400" b="1" dirty="0"/>
              <a:t>=</a:t>
            </a:r>
            <a:r>
              <a:rPr lang="cs-CZ" sz="1400" b="1" dirty="0" err="1">
                <a:solidFill>
                  <a:srgbClr val="0070C0"/>
                </a:solidFill>
              </a:rPr>
              <a:t>Text.Range</a:t>
            </a:r>
            <a:r>
              <a:rPr lang="cs-CZ" sz="1400" b="1" kern="0" dirty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([text],</a:t>
            </a:r>
            <a:r>
              <a:rPr lang="cs-CZ" sz="1400" b="1" kern="0" dirty="0">
                <a:solidFill>
                  <a:srgbClr val="00B050"/>
                </a:solidFill>
                <a:ea typeface="Times New Roman" panose="02020603050405020304" pitchFamily="18" charset="0"/>
              </a:rPr>
              <a:t>8</a:t>
            </a:r>
            <a:r>
              <a:rPr lang="cs-CZ" sz="1400" b="1" kern="0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)	</a:t>
            </a:r>
            <a:r>
              <a:rPr lang="cs-CZ" sz="1400" kern="0" dirty="0">
                <a:ea typeface="Times New Roman" panose="02020603050405020304" pitchFamily="18" charset="0"/>
              </a:rPr>
              <a:t> výsledek: </a:t>
            </a:r>
            <a:r>
              <a:rPr lang="cs-CZ" sz="1400" b="1" kern="0" dirty="0">
                <a:ea typeface="Times New Roman" panose="02020603050405020304" pitchFamily="18" charset="0"/>
              </a:rPr>
              <a:t>doma</a:t>
            </a:r>
            <a:endParaRPr lang="cs-CZ" sz="14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44C708-75D8-50DC-02FC-FC53EA0EAF66}"/>
              </a:ext>
            </a:extLst>
          </p:cNvPr>
          <p:cNvSpPr txBox="1"/>
          <p:nvPr/>
        </p:nvSpPr>
        <p:spPr>
          <a:xfrm>
            <a:off x="6858003" y="3479155"/>
            <a:ext cx="4924421" cy="1600438"/>
          </a:xfrm>
          <a:prstGeom prst="rect">
            <a:avLst/>
          </a:prstGeom>
          <a:noFill/>
        </p:spPr>
        <p:txBody>
          <a:bodyPr wrap="square" lIns="360000" rIns="180000" rtlCol="0">
            <a:spAutoFit/>
          </a:bodyPr>
          <a:lstStyle/>
          <a:p>
            <a:r>
              <a:rPr lang="cs-CZ" sz="1400" b="1" u="sng" dirty="0">
                <a:solidFill>
                  <a:schemeClr val="accent4">
                    <a:lumMod val="75000"/>
                  </a:schemeClr>
                </a:solidFill>
              </a:rPr>
              <a:t>!!! v </a:t>
            </a:r>
            <a:r>
              <a:rPr lang="cs-CZ" sz="1400" b="1" u="sng" dirty="0" err="1">
                <a:solidFill>
                  <a:schemeClr val="accent4">
                    <a:lumMod val="75000"/>
                  </a:schemeClr>
                </a:solidFill>
              </a:rPr>
              <a:t>PowerBI</a:t>
            </a:r>
            <a:r>
              <a:rPr lang="cs-CZ" sz="1400" b="1" u="sng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r>
              <a:rPr lang="cs-CZ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cs-CZ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 sloupci: bydlím doma</a:t>
            </a:r>
          </a:p>
          <a:p>
            <a:endParaRPr lang="cs-CZ" sz="1400" u="sng" dirty="0"/>
          </a:p>
          <a:p>
            <a:r>
              <a:rPr lang="cs-CZ" sz="1400" kern="0" dirty="0">
                <a:solidFill>
                  <a:srgbClr val="3165BB"/>
                </a:solidFill>
                <a:cs typeface="Times New Roman" panose="02020603050405020304" pitchFamily="18" charset="0"/>
              </a:rPr>
              <a:t>= LEFT(tabulka[sloupec],10)	</a:t>
            </a:r>
            <a:r>
              <a:rPr lang="cs-CZ" sz="1400" kern="0" dirty="0">
                <a:cs typeface="Times New Roman" panose="02020603050405020304" pitchFamily="18" charset="0"/>
              </a:rPr>
              <a:t>výsledek: </a:t>
            </a:r>
            <a:r>
              <a:rPr lang="cs-CZ" sz="1400" b="1" kern="0" dirty="0">
                <a:cs typeface="Times New Roman" panose="02020603050405020304" pitchFamily="18" charset="0"/>
              </a:rPr>
              <a:t>bydlím dom</a:t>
            </a:r>
          </a:p>
          <a:p>
            <a:endParaRPr lang="cs-CZ" sz="1400" b="1" kern="0" dirty="0">
              <a:cs typeface="Times New Roman" panose="02020603050405020304" pitchFamily="18" charset="0"/>
            </a:endParaRPr>
          </a:p>
          <a:p>
            <a:endParaRPr lang="cs-CZ" sz="1400" b="1" kern="0" dirty="0">
              <a:cs typeface="Times New Roman" panose="02020603050405020304" pitchFamily="18" charset="0"/>
            </a:endParaRPr>
          </a:p>
          <a:p>
            <a:r>
              <a:rPr lang="cs-CZ" sz="1400" kern="0" dirty="0">
                <a:solidFill>
                  <a:srgbClr val="3165BB"/>
                </a:solidFill>
                <a:cs typeface="Times New Roman" panose="02020603050405020304" pitchFamily="18" charset="0"/>
              </a:rPr>
              <a:t>=RIGHT(tabulka[sloupec],8)	</a:t>
            </a:r>
            <a:r>
              <a:rPr lang="cs-CZ" sz="1400" kern="0" dirty="0">
                <a:cs typeface="Times New Roman" panose="02020603050405020304" pitchFamily="18" charset="0"/>
              </a:rPr>
              <a:t>výsledek: </a:t>
            </a:r>
            <a:r>
              <a:rPr lang="cs-CZ" sz="1400" b="1" kern="0" dirty="0" err="1">
                <a:cs typeface="Times New Roman" panose="02020603050405020304" pitchFamily="18" charset="0"/>
              </a:rPr>
              <a:t>lím</a:t>
            </a:r>
            <a:r>
              <a:rPr lang="cs-CZ" sz="1400" b="1" kern="0" dirty="0">
                <a:cs typeface="Times New Roman" panose="02020603050405020304" pitchFamily="18" charset="0"/>
              </a:rPr>
              <a:t> doma</a:t>
            </a:r>
            <a:endParaRPr lang="cs-CZ" sz="14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0E8C69-C3C0-3241-05AA-650A60065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6048" y="2633191"/>
            <a:ext cx="1036410" cy="3657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AAAAAE4-700C-6DF5-EF8C-634575C525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692" b="1"/>
          <a:stretch/>
        </p:blipFill>
        <p:spPr>
          <a:xfrm>
            <a:off x="10626048" y="3166887"/>
            <a:ext cx="1089754" cy="36579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1177958-45E0-DE02-BD29-AA2C224168D2}"/>
              </a:ext>
            </a:extLst>
          </p:cNvPr>
          <p:cNvSpPr txBox="1"/>
          <p:nvPr/>
        </p:nvSpPr>
        <p:spPr>
          <a:xfrm>
            <a:off x="6858003" y="5546695"/>
            <a:ext cx="4924421" cy="1015663"/>
          </a:xfrm>
          <a:prstGeom prst="rect">
            <a:avLst/>
          </a:prstGeom>
          <a:noFill/>
        </p:spPr>
        <p:txBody>
          <a:bodyPr wrap="square" lIns="360000" rIns="180000" rtlCol="0">
            <a:spAutoFit/>
          </a:bodyPr>
          <a:lstStyle/>
          <a:p>
            <a:r>
              <a:rPr lang="cs-CZ" sz="1400" u="sng" dirty="0"/>
              <a:t>Odečtení od konce pomocí </a:t>
            </a:r>
            <a:r>
              <a:rPr lang="cs-CZ" sz="1400" b="1" u="sng" dirty="0">
                <a:solidFill>
                  <a:srgbClr val="FF0000"/>
                </a:solidFill>
              </a:rPr>
              <a:t>LEN</a:t>
            </a:r>
            <a:r>
              <a:rPr lang="cs-CZ" sz="1400" u="sng" dirty="0"/>
              <a:t> </a:t>
            </a:r>
            <a:r>
              <a:rPr lang="cs-CZ" sz="1400" dirty="0"/>
              <a:t>(začátek textu je rozdílný)</a:t>
            </a:r>
          </a:p>
          <a:p>
            <a:r>
              <a:rPr lang="cs-CZ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cs-CZ" sz="1400" kern="0" dirty="0">
                <a:solidFill>
                  <a:srgbClr val="3165BB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cs-CZ" sz="14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cs-CZ" sz="1400" kern="0" dirty="0">
                <a:solidFill>
                  <a:srgbClr val="00108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tabulka[sloupec]</a:t>
            </a:r>
            <a:r>
              <a:rPr lang="cs-CZ" sz="14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cs-CZ" sz="1400" kern="0" dirty="0">
                <a:solidFill>
                  <a:srgbClr val="3165BB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cs-CZ" sz="14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cs-CZ" sz="1400" kern="0" dirty="0">
                <a:solidFill>
                  <a:srgbClr val="00108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tabulka[sloupec]</a:t>
            </a:r>
            <a:r>
              <a:rPr lang="cs-CZ" sz="14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cs-CZ" sz="1400" b="1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cs-CZ" sz="1400" b="1" kern="0" dirty="0">
                <a:solidFill>
                  <a:srgbClr val="098658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cs-CZ" sz="14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cs-CZ" sz="1400" kern="0" dirty="0">
                <a:cs typeface="Times New Roman" panose="02020603050405020304" pitchFamily="18" charset="0"/>
              </a:rPr>
              <a:t>1</a:t>
            </a:r>
            <a:r>
              <a:rPr lang="cs-CZ" sz="1400" b="1" kern="0" dirty="0">
                <a:solidFill>
                  <a:srgbClr val="00B050"/>
                </a:solidFill>
                <a:cs typeface="Times New Roman" panose="02020603050405020304" pitchFamily="18" charset="0"/>
              </a:rPr>
              <a:t>_(doma)</a:t>
            </a:r>
            <a:r>
              <a:rPr lang="cs-CZ" sz="1400" kern="0" dirty="0">
                <a:cs typeface="Times New Roman" panose="02020603050405020304" pitchFamily="18" charset="0"/>
              </a:rPr>
              <a:t>		výsledek: </a:t>
            </a:r>
            <a:r>
              <a:rPr lang="cs-CZ" sz="1400" b="1" kern="0" dirty="0">
                <a:cs typeface="Times New Roman" panose="02020603050405020304" pitchFamily="18" charset="0"/>
              </a:rPr>
              <a:t>1</a:t>
            </a:r>
          </a:p>
          <a:p>
            <a:r>
              <a:rPr lang="cs-CZ" sz="1400" kern="0" dirty="0">
                <a:cs typeface="Times New Roman" panose="02020603050405020304" pitchFamily="18" charset="0"/>
              </a:rPr>
              <a:t>12</a:t>
            </a:r>
            <a:r>
              <a:rPr lang="cs-CZ" sz="1400" b="1" kern="0" dirty="0">
                <a:solidFill>
                  <a:srgbClr val="00B050"/>
                </a:solidFill>
                <a:cs typeface="Times New Roman" panose="02020603050405020304" pitchFamily="18" charset="0"/>
              </a:rPr>
              <a:t>_(doma)</a:t>
            </a:r>
            <a:r>
              <a:rPr lang="cs-CZ" sz="1400" kern="0" dirty="0">
                <a:cs typeface="Times New Roman" panose="02020603050405020304" pitchFamily="18" charset="0"/>
              </a:rPr>
              <a:t>		výsledek: </a:t>
            </a:r>
            <a:r>
              <a:rPr lang="cs-CZ" sz="1400" b="1" kern="0" dirty="0">
                <a:cs typeface="Times New Roman" panose="02020603050405020304" pitchFamily="18" charset="0"/>
              </a:rPr>
              <a:t>12</a:t>
            </a:r>
            <a:endParaRPr lang="cs-CZ" sz="14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37935FC-82C7-75C1-A7B2-D268FECFF0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2900" y="4409693"/>
            <a:ext cx="990686" cy="36579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62EF9BE-92F4-E098-0C1D-006A4F859B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7015" y="5021098"/>
            <a:ext cx="1036410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205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Lucie Fridrichová</dc:creator>
  <cp:lastModifiedBy>Lucie Fridrichová</cp:lastModifiedBy>
  <cp:revision>16</cp:revision>
  <dcterms:created xsi:type="dcterms:W3CDTF">2024-01-13T18:46:43Z</dcterms:created>
  <dcterms:modified xsi:type="dcterms:W3CDTF">2024-01-14T17:56:53Z</dcterms:modified>
</cp:coreProperties>
</file>