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64" r:id="rId5"/>
    <p:sldId id="268" r:id="rId6"/>
    <p:sldId id="269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AC0093"/>
    <a:srgbClr val="FF31FA"/>
    <a:srgbClr val="3E0035"/>
    <a:srgbClr val="044364"/>
    <a:srgbClr val="8DC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8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E7EE-F1B4-4241-9A2A-9CEC5ABF36C5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5DB4C-30C6-46C3-877A-AA9FC55EB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70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E7EE-F1B4-4241-9A2A-9CEC5ABF36C5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5DB4C-30C6-46C3-877A-AA9FC55EB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58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E7EE-F1B4-4241-9A2A-9CEC5ABF36C5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5DB4C-30C6-46C3-877A-AA9FC55EB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57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E7EE-F1B4-4241-9A2A-9CEC5ABF36C5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5DB4C-30C6-46C3-877A-AA9FC55EB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610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E7EE-F1B4-4241-9A2A-9CEC5ABF36C5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5DB4C-30C6-46C3-877A-AA9FC55EB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48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E7EE-F1B4-4241-9A2A-9CEC5ABF36C5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5DB4C-30C6-46C3-877A-AA9FC55EB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99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E7EE-F1B4-4241-9A2A-9CEC5ABF36C5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5DB4C-30C6-46C3-877A-AA9FC55EB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44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E7EE-F1B4-4241-9A2A-9CEC5ABF36C5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5DB4C-30C6-46C3-877A-AA9FC55EB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24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E7EE-F1B4-4241-9A2A-9CEC5ABF36C5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5DB4C-30C6-46C3-877A-AA9FC55EB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91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E7EE-F1B4-4241-9A2A-9CEC5ABF36C5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5DB4C-30C6-46C3-877A-AA9FC55EB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16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E7EE-F1B4-4241-9A2A-9CEC5ABF36C5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5DB4C-30C6-46C3-877A-AA9FC55EB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75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DE7EE-F1B4-4241-9A2A-9CEC5ABF36C5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5DB4C-30C6-46C3-877A-AA9FC55EB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77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 rot="21136583" flipH="1">
            <a:off x="-6591636" y="-173071"/>
            <a:ext cx="20749773" cy="11300317"/>
            <a:chOff x="-2274278" y="-1031631"/>
            <a:chExt cx="20749773" cy="11300317"/>
          </a:xfrm>
          <a:solidFill>
            <a:srgbClr val="CC66FF">
              <a:alpha val="22000"/>
            </a:srgbClr>
          </a:solidFill>
        </p:grpSpPr>
        <p:sp>
          <p:nvSpPr>
            <p:cNvPr id="5" name="Шестиугольник 4"/>
            <p:cNvSpPr/>
            <p:nvPr/>
          </p:nvSpPr>
          <p:spPr>
            <a:xfrm rot="1379952">
              <a:off x="7996874" y="1496064"/>
              <a:ext cx="10478621" cy="8772622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 rot="19970213">
              <a:off x="-2274278" y="-1031631"/>
              <a:ext cx="4548554" cy="32590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 rot="19970213">
              <a:off x="9259957" y="2095514"/>
              <a:ext cx="6520578" cy="5359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8" y="187713"/>
            <a:ext cx="2434224" cy="2691043"/>
          </a:xfrm>
          <a:prstGeom prst="rect">
            <a:avLst/>
          </a:prstGeom>
        </p:spPr>
      </p:pic>
      <p:sp>
        <p:nvSpPr>
          <p:cNvPr id="9" name="TextBox 6"/>
          <p:cNvSpPr txBox="1"/>
          <p:nvPr/>
        </p:nvSpPr>
        <p:spPr>
          <a:xfrm>
            <a:off x="2529284" y="618786"/>
            <a:ext cx="89947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ru-RU" cap="al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МИНОБРНАУКИ РОССИИ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Федеральное государственное бюджетное образовательное учреждение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высшего образования</a:t>
            </a:r>
          </a:p>
          <a:p>
            <a:pPr algn="ctr">
              <a:spcAft>
                <a:spcPts val="0"/>
              </a:spcAft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«МИРЭА – Российский технологический университет»</a:t>
            </a:r>
          </a:p>
          <a:p>
            <a:pPr algn="ctr">
              <a:spcAft>
                <a:spcPts val="0"/>
              </a:spcAft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РТУ МИРЭА</a:t>
            </a: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Институт информационных технологий </a:t>
            </a: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Кафедра 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инструментального и прикладного программного обеспечения</a:t>
            </a:r>
            <a:endParaRPr lang="ru-R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2975997" y="3343773"/>
            <a:ext cx="8101344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Курсовая </a:t>
            </a:r>
            <a:r>
              <a:rPr 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на тему:</a:t>
            </a:r>
          </a:p>
          <a:p>
            <a:pPr algn="ctr"/>
            <a:r>
              <a:rPr lang="ru-RU" sz="2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Клиентская часть </a:t>
            </a:r>
            <a:r>
              <a:rPr lang="ru-RU" sz="2800" b="1" dirty="0" err="1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интернет-ресурса</a:t>
            </a:r>
            <a:r>
              <a:rPr lang="ru-RU" sz="2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«</a:t>
            </a:r>
            <a:r>
              <a:rPr lang="ru-RU" sz="2800" b="1" dirty="0" err="1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Нереляционные</a:t>
            </a:r>
            <a:r>
              <a:rPr lang="ru-RU" sz="2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СУБД»</a:t>
            </a:r>
            <a:endParaRPr lang="ru-RU" sz="2800" b="1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884376" y="5477088"/>
            <a:ext cx="78441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Студент группы </a:t>
            </a: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ИКБО-20-22 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А.В. Фридрих</a:t>
            </a:r>
          </a:p>
          <a:p>
            <a:pPr algn="r"/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Руководитель 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И.П. </a:t>
            </a:r>
            <a:r>
              <a:rPr lang="ru-RU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Дешко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05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 rot="236032">
            <a:off x="-252961" y="-348874"/>
            <a:ext cx="6663930" cy="1930656"/>
          </a:xfrm>
          <a:prstGeom prst="rect">
            <a:avLst/>
          </a:prstGeom>
          <a:solidFill>
            <a:srgbClr val="CC66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 rot="20919323">
            <a:off x="9251987" y="447490"/>
            <a:ext cx="10478621" cy="8772622"/>
            <a:chOff x="7881127" y="856894"/>
            <a:chExt cx="10478621" cy="8772622"/>
          </a:xfrm>
        </p:grpSpPr>
        <p:sp>
          <p:nvSpPr>
            <p:cNvPr id="19" name="Шестиугольник 18"/>
            <p:cNvSpPr/>
            <p:nvPr/>
          </p:nvSpPr>
          <p:spPr>
            <a:xfrm rot="1379952">
              <a:off x="7881127" y="856894"/>
              <a:ext cx="10478621" cy="8772622"/>
            </a:xfrm>
            <a:prstGeom prst="hexagon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/>
            <p:cNvSpPr/>
            <p:nvPr/>
          </p:nvSpPr>
          <p:spPr>
            <a:xfrm rot="19970213">
              <a:off x="9121871" y="1447149"/>
              <a:ext cx="6520578" cy="5359843"/>
            </a:xfrm>
            <a:prstGeom prst="rect">
              <a:avLst/>
            </a:prstGeom>
            <a:solidFill>
              <a:srgbClr val="CC66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Прямоугольник 21"/>
          <p:cNvSpPr/>
          <p:nvPr/>
        </p:nvSpPr>
        <p:spPr>
          <a:xfrm>
            <a:off x="196908" y="92999"/>
            <a:ext cx="54573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b="1" i="0" dirty="0" smtClean="0">
                <a:solidFill>
                  <a:schemeClr val="bg1"/>
                </a:solidFill>
                <a:effectLst/>
                <a:latin typeface="Bahnschrift SemiBold" panose="020B0502040204020203" pitchFamily="34" charset="0"/>
                <a:ea typeface="Yu Gothic Light" panose="020B0300000000000000" pitchFamily="34" charset="-128"/>
              </a:rPr>
              <a:t>Цели и задачи</a:t>
            </a:r>
            <a:endParaRPr lang="ru-RU" sz="6000" b="1" dirty="0">
              <a:solidFill>
                <a:schemeClr val="bg1"/>
              </a:solidFill>
              <a:latin typeface="Bahnschrift SemiBold" panose="020B0502040204020203" pitchFamily="34" charset="0"/>
              <a:ea typeface="Yu Gothic Light" panose="020B0300000000000000" pitchFamily="34" charset="-128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03749" y="1705521"/>
            <a:ext cx="515051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Цель: разработать сайт «</a:t>
            </a:r>
            <a:r>
              <a:rPr lang="ru-RU" sz="3200" dirty="0" smtClean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NOSQL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Learn</a:t>
            </a:r>
            <a:r>
              <a:rPr lang="ru-RU" sz="3200" dirty="0" smtClean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»</a:t>
            </a:r>
            <a:endParaRPr lang="ru-RU" sz="3200" dirty="0">
              <a:solidFill>
                <a:schemeClr val="bg2">
                  <a:lumMod val="50000"/>
                </a:schemeClr>
              </a:solidFill>
              <a:latin typeface="Bahnschrift SemiLight" panose="020B0502040204020203" pitchFamily="34" charset="0"/>
              <a:ea typeface="Yu Gothic Light" panose="020B0300000000000000" pitchFamily="34" charset="-128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03749" y="2890786"/>
            <a:ext cx="910605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Задачи:</a:t>
            </a:r>
          </a:p>
          <a:p>
            <a:pPr marL="457200" lvl="0" indent="-457200">
              <a:buBlip>
                <a:blip r:embed="rId2"/>
              </a:buBlip>
            </a:pPr>
            <a:r>
              <a:rPr lang="ru-RU" sz="32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провести анализ </a:t>
            </a:r>
            <a:r>
              <a:rPr lang="ru-RU" sz="3200" dirty="0" smtClean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аналогов;</a:t>
            </a:r>
            <a:endParaRPr lang="ru-RU" sz="3200" dirty="0">
              <a:solidFill>
                <a:schemeClr val="bg2">
                  <a:lumMod val="50000"/>
                </a:schemeClr>
              </a:solidFill>
              <a:latin typeface="Bahnschrift SemiLight" panose="020B0502040204020203" pitchFamily="34" charset="0"/>
              <a:ea typeface="Yu Gothic Light" panose="020B0300000000000000" pitchFamily="34" charset="-128"/>
            </a:endParaRPr>
          </a:p>
          <a:p>
            <a:pPr marL="457200" lvl="0" indent="-457200">
              <a:buBlip>
                <a:blip r:embed="rId2"/>
              </a:buBlip>
            </a:pPr>
            <a:r>
              <a:rPr lang="ru-RU" sz="32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определить потребностей </a:t>
            </a:r>
            <a:r>
              <a:rPr lang="ru-RU" sz="3200" dirty="0" smtClean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аудитории;</a:t>
            </a:r>
            <a:endParaRPr lang="ru-RU" sz="3200" dirty="0">
              <a:solidFill>
                <a:schemeClr val="bg2">
                  <a:lumMod val="50000"/>
                </a:schemeClr>
              </a:solidFill>
              <a:latin typeface="Bahnschrift SemiLight" panose="020B0502040204020203" pitchFamily="34" charset="0"/>
              <a:ea typeface="Yu Gothic Light" panose="020B0300000000000000" pitchFamily="34" charset="-128"/>
            </a:endParaRPr>
          </a:p>
          <a:p>
            <a:pPr marL="457200" lvl="0" indent="-457200">
              <a:buBlip>
                <a:blip r:embed="rId2"/>
              </a:buBlip>
            </a:pPr>
            <a:r>
              <a:rPr lang="ru-RU" sz="32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разработать структуру </a:t>
            </a:r>
            <a:r>
              <a:rPr lang="ru-RU" sz="3200" dirty="0" smtClean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сайта;</a:t>
            </a:r>
            <a:endParaRPr lang="ru-RU" sz="3200" dirty="0">
              <a:solidFill>
                <a:schemeClr val="bg2">
                  <a:lumMod val="50000"/>
                </a:schemeClr>
              </a:solidFill>
              <a:latin typeface="Bahnschrift SemiLight" panose="020B0502040204020203" pitchFamily="34" charset="0"/>
              <a:ea typeface="Yu Gothic Light" panose="020B0300000000000000" pitchFamily="34" charset="-128"/>
            </a:endParaRPr>
          </a:p>
          <a:p>
            <a:pPr marL="457200" lvl="0" indent="-457200">
              <a:buBlip>
                <a:blip r:embed="rId2"/>
              </a:buBlip>
            </a:pPr>
            <a:r>
              <a:rPr lang="ru-RU" sz="32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написать код и сверстать страницы;</a:t>
            </a:r>
          </a:p>
          <a:p>
            <a:pPr marL="457200" lvl="0" indent="-457200">
              <a:buBlip>
                <a:blip r:embed="rId2"/>
              </a:buBlip>
            </a:pPr>
            <a:r>
              <a:rPr lang="ru-RU" sz="32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обеспечить адаптивность </a:t>
            </a:r>
            <a:r>
              <a:rPr lang="ru-RU" sz="3200" dirty="0" smtClean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сайта;</a:t>
            </a:r>
            <a:endParaRPr lang="ru-RU" sz="3200" dirty="0">
              <a:solidFill>
                <a:schemeClr val="bg2">
                  <a:lumMod val="50000"/>
                </a:schemeClr>
              </a:solidFill>
              <a:latin typeface="Bahnschrift SemiLight" panose="020B0502040204020203" pitchFamily="34" charset="0"/>
              <a:ea typeface="Yu Gothic Light" panose="020B0300000000000000" pitchFamily="34" charset="-128"/>
            </a:endParaRPr>
          </a:p>
          <a:p>
            <a:pPr marL="457200" lvl="0" indent="-457200">
              <a:buBlip>
                <a:blip r:embed="rId2"/>
              </a:buBlip>
            </a:pPr>
            <a:r>
              <a:rPr lang="ru-RU" sz="32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протестировать сайта. </a:t>
            </a:r>
          </a:p>
          <a:p>
            <a:pPr algn="r"/>
            <a:endParaRPr lang="ru-RU" sz="3200" dirty="0">
              <a:solidFill>
                <a:schemeClr val="bg2">
                  <a:lumMod val="50000"/>
                </a:schemeClr>
              </a:solidFill>
              <a:latin typeface="Bahnschrift SemiLight" panose="020B0502040204020203" pitchFamily="34" charset="0"/>
              <a:ea typeface="Yu Gothic Light" panose="020B0300000000000000" pitchFamily="34" charset="-128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344710" y="254314"/>
            <a:ext cx="11570518" cy="6312705"/>
            <a:chOff x="344710" y="254314"/>
            <a:chExt cx="11570518" cy="6312705"/>
          </a:xfrm>
        </p:grpSpPr>
        <p:grpSp>
          <p:nvGrpSpPr>
            <p:cNvPr id="10" name="Группа 9"/>
            <p:cNvGrpSpPr/>
            <p:nvPr/>
          </p:nvGrpSpPr>
          <p:grpSpPr>
            <a:xfrm>
              <a:off x="344710" y="6016073"/>
              <a:ext cx="544550" cy="550946"/>
              <a:chOff x="266218" y="6067594"/>
              <a:chExt cx="555584" cy="567160"/>
            </a:xfrm>
          </p:grpSpPr>
          <p:cxnSp>
            <p:nvCxnSpPr>
              <p:cNvPr id="14" name="Прямая соединительная линия 13"/>
              <p:cNvCxnSpPr/>
              <p:nvPr/>
            </p:nvCxnSpPr>
            <p:spPr>
              <a:xfrm flipH="1" flipV="1">
                <a:off x="266218" y="6609145"/>
                <a:ext cx="555584" cy="11574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единительная линия 14"/>
              <p:cNvCxnSpPr/>
              <p:nvPr/>
            </p:nvCxnSpPr>
            <p:spPr>
              <a:xfrm>
                <a:off x="294793" y="6067594"/>
                <a:ext cx="0" cy="567160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Группа 10"/>
            <p:cNvGrpSpPr/>
            <p:nvPr/>
          </p:nvGrpSpPr>
          <p:grpSpPr>
            <a:xfrm rot="5400000" flipV="1">
              <a:off x="11367480" y="251116"/>
              <a:ext cx="544550" cy="550946"/>
              <a:chOff x="266218" y="6067594"/>
              <a:chExt cx="555584" cy="567160"/>
            </a:xfrm>
          </p:grpSpPr>
          <p:cxnSp>
            <p:nvCxnSpPr>
              <p:cNvPr id="12" name="Прямая соединительная линия 11"/>
              <p:cNvCxnSpPr/>
              <p:nvPr/>
            </p:nvCxnSpPr>
            <p:spPr>
              <a:xfrm flipH="1" flipV="1">
                <a:off x="266218" y="6609145"/>
                <a:ext cx="555584" cy="11574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единительная линия 12"/>
              <p:cNvCxnSpPr/>
              <p:nvPr/>
            </p:nvCxnSpPr>
            <p:spPr>
              <a:xfrm>
                <a:off x="294793" y="6067594"/>
                <a:ext cx="0" cy="567160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08901" y="332550"/>
            <a:ext cx="4838319" cy="483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9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 rot="21198349">
            <a:off x="-662830" y="-625917"/>
            <a:ext cx="10140758" cy="2185118"/>
          </a:xfrm>
          <a:prstGeom prst="rect">
            <a:avLst/>
          </a:prstGeom>
          <a:solidFill>
            <a:srgbClr val="CC66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 rot="639886">
            <a:off x="8554601" y="4025936"/>
            <a:ext cx="10478621" cy="8772622"/>
            <a:chOff x="7881127" y="856894"/>
            <a:chExt cx="10478621" cy="8772622"/>
          </a:xfrm>
        </p:grpSpPr>
        <p:sp>
          <p:nvSpPr>
            <p:cNvPr id="19" name="Шестиугольник 18"/>
            <p:cNvSpPr/>
            <p:nvPr/>
          </p:nvSpPr>
          <p:spPr>
            <a:xfrm rot="1379952">
              <a:off x="7881127" y="856894"/>
              <a:ext cx="10478621" cy="8772622"/>
            </a:xfrm>
            <a:prstGeom prst="hexagon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/>
            <p:cNvSpPr/>
            <p:nvPr/>
          </p:nvSpPr>
          <p:spPr>
            <a:xfrm rot="19970213">
              <a:off x="9121871" y="1447149"/>
              <a:ext cx="6520578" cy="5359843"/>
            </a:xfrm>
            <a:prstGeom prst="rect">
              <a:avLst/>
            </a:prstGeom>
            <a:solidFill>
              <a:srgbClr val="CC66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Прямоугольник 21"/>
          <p:cNvSpPr/>
          <p:nvPr/>
        </p:nvSpPr>
        <p:spPr>
          <a:xfrm>
            <a:off x="196908" y="92999"/>
            <a:ext cx="93738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b="1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Yu Gothic Light" panose="020B0300000000000000" pitchFamily="34" charset="-128"/>
              </a:rPr>
              <a:t>Технологии разработки</a:t>
            </a:r>
            <a:endParaRPr lang="ru-RU" sz="6000" b="1" dirty="0">
              <a:solidFill>
                <a:schemeClr val="bg1"/>
              </a:solidFill>
              <a:latin typeface="Bahnschrift SemiBold" panose="020B0502040204020203" pitchFamily="34" charset="0"/>
              <a:ea typeface="Yu Gothic Light" panose="020B0300000000000000" pitchFamily="34" charset="-128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6107" y="2147936"/>
            <a:ext cx="9352884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Для разработки сайта были использованы следующие технологии:</a:t>
            </a:r>
          </a:p>
          <a:p>
            <a:pPr marL="514350" indent="-514350">
              <a:buAutoNum type="arabicPeriod"/>
            </a:pPr>
            <a:r>
              <a:rPr lang="en-US" sz="30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HTML</a:t>
            </a:r>
          </a:p>
          <a:p>
            <a:pPr marL="514350" indent="-514350">
              <a:buAutoNum type="arabicPeriod"/>
            </a:pPr>
            <a:r>
              <a:rPr lang="en-US" sz="30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CSS</a:t>
            </a:r>
          </a:p>
          <a:p>
            <a:pPr marL="514350" indent="-514350">
              <a:buAutoNum type="arabicPeriod"/>
            </a:pPr>
            <a:r>
              <a:rPr lang="en-US" sz="30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JavaScript</a:t>
            </a:r>
            <a:endParaRPr lang="ru-RU" sz="3000" dirty="0">
              <a:solidFill>
                <a:schemeClr val="bg2">
                  <a:lumMod val="50000"/>
                </a:schemeClr>
              </a:solidFill>
              <a:latin typeface="Bahnschrift SemiLight" panose="020B0502040204020203" pitchFamily="34" charset="0"/>
              <a:ea typeface="Yu Gothic Light" panose="020B0300000000000000" pitchFamily="34" charset="-128"/>
            </a:endParaRPr>
          </a:p>
          <a:p>
            <a:pPr marL="514350" indent="-514350">
              <a:buAutoNum type="arabicPeriod"/>
            </a:pPr>
            <a:r>
              <a:rPr lang="en-US" sz="30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VS Code</a:t>
            </a:r>
          </a:p>
          <a:p>
            <a:pPr marL="514350" indent="-514350">
              <a:buAutoNum type="arabicPeriod"/>
            </a:pPr>
            <a:r>
              <a:rPr lang="ru-RU" sz="30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Браузеры: </a:t>
            </a:r>
            <a:r>
              <a:rPr lang="en-US" sz="30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Google Chrome</a:t>
            </a:r>
            <a:r>
              <a:rPr lang="ru-RU" sz="30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, </a:t>
            </a:r>
            <a:r>
              <a:rPr lang="en-US" sz="3000" dirty="0" err="1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Yandex</a:t>
            </a:r>
            <a:r>
              <a:rPr lang="ru-RU" sz="30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, </a:t>
            </a:r>
            <a:r>
              <a:rPr lang="en-US" sz="30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MS Edge</a:t>
            </a:r>
            <a:endParaRPr lang="ru-RU" sz="3000" dirty="0">
              <a:solidFill>
                <a:schemeClr val="bg2">
                  <a:lumMod val="50000"/>
                </a:schemeClr>
              </a:solidFill>
              <a:latin typeface="Bahnschrift SemiLight" panose="020B0502040204020203" pitchFamily="34" charset="0"/>
              <a:ea typeface="Yu Gothic Light" panose="020B0300000000000000" pitchFamily="34" charset="-128"/>
            </a:endParaRPr>
          </a:p>
          <a:p>
            <a:pPr marL="514350" indent="-514350">
              <a:buAutoNum type="arabicPeriod"/>
            </a:pPr>
            <a:r>
              <a:rPr lang="ru-RU" sz="30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Устройства: Ноутбук </a:t>
            </a:r>
            <a:r>
              <a:rPr lang="en-US" sz="3000" dirty="0" err="1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huawei</a:t>
            </a:r>
            <a:r>
              <a:rPr lang="en-US" sz="30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 </a:t>
            </a:r>
            <a:r>
              <a:rPr lang="en-US" sz="3000" dirty="0" err="1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matebook</a:t>
            </a:r>
            <a:r>
              <a:rPr lang="en-US" sz="30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 d15</a:t>
            </a:r>
            <a:r>
              <a:rPr lang="ru-RU" sz="3000" dirty="0" smtClean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, </a:t>
            </a:r>
            <a:r>
              <a:rPr lang="ru-RU" sz="30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телефон </a:t>
            </a:r>
            <a:r>
              <a:rPr lang="en-US" sz="3000" dirty="0" err="1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redmi</a:t>
            </a:r>
            <a:r>
              <a:rPr lang="en-US" sz="30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 note 7</a:t>
            </a:r>
            <a:endParaRPr lang="ru-RU" sz="3000" dirty="0">
              <a:solidFill>
                <a:schemeClr val="bg2">
                  <a:lumMod val="50000"/>
                </a:schemeClr>
              </a:solidFill>
              <a:latin typeface="Bahnschrift SemiLight" panose="020B0502040204020203" pitchFamily="34" charset="0"/>
              <a:ea typeface="Yu Gothic Light" panose="020B0300000000000000" pitchFamily="34" charset="-128"/>
            </a:endParaRPr>
          </a:p>
          <a:p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  <a:latin typeface="Bahnschrift SemiLight" panose="020B0502040204020203" pitchFamily="34" charset="0"/>
              <a:ea typeface="Yu Gothic Light" panose="020B0300000000000000" pitchFamily="34" charset="-128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344710" y="254314"/>
            <a:ext cx="11570518" cy="6312705"/>
            <a:chOff x="344710" y="254314"/>
            <a:chExt cx="11570518" cy="6312705"/>
          </a:xfrm>
        </p:grpSpPr>
        <p:grpSp>
          <p:nvGrpSpPr>
            <p:cNvPr id="10" name="Группа 9"/>
            <p:cNvGrpSpPr/>
            <p:nvPr/>
          </p:nvGrpSpPr>
          <p:grpSpPr>
            <a:xfrm>
              <a:off x="344710" y="6016073"/>
              <a:ext cx="544550" cy="550946"/>
              <a:chOff x="266218" y="6067594"/>
              <a:chExt cx="555584" cy="567160"/>
            </a:xfrm>
          </p:grpSpPr>
          <p:cxnSp>
            <p:nvCxnSpPr>
              <p:cNvPr id="14" name="Прямая соединительная линия 13"/>
              <p:cNvCxnSpPr/>
              <p:nvPr/>
            </p:nvCxnSpPr>
            <p:spPr>
              <a:xfrm flipH="1" flipV="1">
                <a:off x="266218" y="6609145"/>
                <a:ext cx="555584" cy="11574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единительная линия 14"/>
              <p:cNvCxnSpPr/>
              <p:nvPr/>
            </p:nvCxnSpPr>
            <p:spPr>
              <a:xfrm>
                <a:off x="294793" y="6067594"/>
                <a:ext cx="0" cy="567160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Группа 10"/>
            <p:cNvGrpSpPr/>
            <p:nvPr/>
          </p:nvGrpSpPr>
          <p:grpSpPr>
            <a:xfrm rot="5400000" flipV="1">
              <a:off x="11367480" y="251116"/>
              <a:ext cx="544550" cy="550946"/>
              <a:chOff x="266218" y="6067594"/>
              <a:chExt cx="555584" cy="567160"/>
            </a:xfrm>
          </p:grpSpPr>
          <p:cxnSp>
            <p:nvCxnSpPr>
              <p:cNvPr id="12" name="Прямая соединительная линия 11"/>
              <p:cNvCxnSpPr/>
              <p:nvPr/>
            </p:nvCxnSpPr>
            <p:spPr>
              <a:xfrm flipH="1" flipV="1">
                <a:off x="266218" y="6609145"/>
                <a:ext cx="555584" cy="11574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единительная линия 12"/>
              <p:cNvCxnSpPr/>
              <p:nvPr/>
            </p:nvCxnSpPr>
            <p:spPr>
              <a:xfrm>
                <a:off x="294793" y="6067594"/>
                <a:ext cx="0" cy="567160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82"/>
          <a:stretch/>
        </p:blipFill>
        <p:spPr>
          <a:xfrm>
            <a:off x="7695276" y="3061815"/>
            <a:ext cx="1559346" cy="1721132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63" r="34924"/>
          <a:stretch/>
        </p:blipFill>
        <p:spPr>
          <a:xfrm>
            <a:off x="9288368" y="3922381"/>
            <a:ext cx="1565311" cy="1899649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54"/>
          <a:stretch/>
        </p:blipFill>
        <p:spPr>
          <a:xfrm>
            <a:off x="8630550" y="1298429"/>
            <a:ext cx="1514539" cy="1795834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722" y="2542564"/>
            <a:ext cx="1506817" cy="150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3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 rot="20532401">
            <a:off x="-2065644" y="-1114984"/>
            <a:ext cx="9418598" cy="5024686"/>
          </a:xfrm>
          <a:prstGeom prst="rect">
            <a:avLst/>
          </a:prstGeom>
          <a:solidFill>
            <a:srgbClr val="CC66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 rot="639886">
            <a:off x="8554601" y="4025936"/>
            <a:ext cx="10478621" cy="8772622"/>
            <a:chOff x="7881127" y="856894"/>
            <a:chExt cx="10478621" cy="8772622"/>
          </a:xfrm>
        </p:grpSpPr>
        <p:sp>
          <p:nvSpPr>
            <p:cNvPr id="19" name="Шестиугольник 18"/>
            <p:cNvSpPr/>
            <p:nvPr/>
          </p:nvSpPr>
          <p:spPr>
            <a:xfrm rot="1379952">
              <a:off x="7881127" y="856894"/>
              <a:ext cx="10478621" cy="8772622"/>
            </a:xfrm>
            <a:prstGeom prst="hexagon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/>
            <p:cNvSpPr/>
            <p:nvPr/>
          </p:nvSpPr>
          <p:spPr>
            <a:xfrm rot="19970213">
              <a:off x="9121871" y="1447149"/>
              <a:ext cx="6520578" cy="5359843"/>
            </a:xfrm>
            <a:prstGeom prst="rect">
              <a:avLst/>
            </a:prstGeom>
            <a:solidFill>
              <a:srgbClr val="CC66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Прямоугольник 21"/>
          <p:cNvSpPr/>
          <p:nvPr/>
        </p:nvSpPr>
        <p:spPr>
          <a:xfrm>
            <a:off x="196908" y="92999"/>
            <a:ext cx="74383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b="1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Yu Gothic Light" panose="020B0300000000000000" pitchFamily="34" charset="-128"/>
              </a:rPr>
              <a:t>Страница «Статья»</a:t>
            </a:r>
            <a:endParaRPr lang="ru-RU" sz="6000" b="1" dirty="0">
              <a:solidFill>
                <a:schemeClr val="bg1"/>
              </a:solidFill>
              <a:latin typeface="Bahnschrift SemiBold" panose="020B0502040204020203" pitchFamily="34" charset="0"/>
              <a:ea typeface="Yu Gothic Light" panose="020B0300000000000000" pitchFamily="34" charset="-128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4114" y="1108662"/>
            <a:ext cx="707536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На </a:t>
            </a:r>
            <a:r>
              <a:rPr lang="ru-RU" sz="2000" dirty="0">
                <a:solidFill>
                  <a:schemeClr val="bg1"/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странице </a:t>
            </a:r>
            <a:r>
              <a:rPr lang="ru-RU" sz="2000" dirty="0" smtClean="0">
                <a:solidFill>
                  <a:schemeClr val="bg1"/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расположена </a:t>
            </a:r>
            <a:r>
              <a:rPr lang="ru-RU" sz="2000" dirty="0">
                <a:solidFill>
                  <a:schemeClr val="bg1"/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информация по теме </a:t>
            </a:r>
            <a:r>
              <a:rPr lang="ru-RU" sz="2000" dirty="0" smtClean="0">
                <a:solidFill>
                  <a:schemeClr val="bg1"/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курса. Адаптивность </a:t>
            </a:r>
            <a:r>
              <a:rPr lang="ru-RU" sz="2000" dirty="0">
                <a:solidFill>
                  <a:schemeClr val="bg1"/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страницы статья была достигнута благодаря вертикальному расположению элементов содержания и статьи, а также увеличению размеров шрифтов и изменению отступов.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344710" y="254314"/>
            <a:ext cx="11570518" cy="6312705"/>
            <a:chOff x="344710" y="254314"/>
            <a:chExt cx="11570518" cy="6312705"/>
          </a:xfrm>
        </p:grpSpPr>
        <p:grpSp>
          <p:nvGrpSpPr>
            <p:cNvPr id="10" name="Группа 9"/>
            <p:cNvGrpSpPr/>
            <p:nvPr/>
          </p:nvGrpSpPr>
          <p:grpSpPr>
            <a:xfrm>
              <a:off x="344710" y="6016073"/>
              <a:ext cx="544550" cy="550946"/>
              <a:chOff x="266218" y="6067594"/>
              <a:chExt cx="555584" cy="567160"/>
            </a:xfrm>
          </p:grpSpPr>
          <p:cxnSp>
            <p:nvCxnSpPr>
              <p:cNvPr id="14" name="Прямая соединительная линия 13"/>
              <p:cNvCxnSpPr/>
              <p:nvPr/>
            </p:nvCxnSpPr>
            <p:spPr>
              <a:xfrm flipH="1" flipV="1">
                <a:off x="266218" y="6609145"/>
                <a:ext cx="555584" cy="11574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единительная линия 14"/>
              <p:cNvCxnSpPr/>
              <p:nvPr/>
            </p:nvCxnSpPr>
            <p:spPr>
              <a:xfrm>
                <a:off x="294793" y="6067594"/>
                <a:ext cx="0" cy="567160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Группа 10"/>
            <p:cNvGrpSpPr/>
            <p:nvPr/>
          </p:nvGrpSpPr>
          <p:grpSpPr>
            <a:xfrm rot="5400000" flipV="1">
              <a:off x="11367480" y="251116"/>
              <a:ext cx="544550" cy="550946"/>
              <a:chOff x="266218" y="6067594"/>
              <a:chExt cx="555584" cy="567160"/>
            </a:xfrm>
          </p:grpSpPr>
          <p:cxnSp>
            <p:nvCxnSpPr>
              <p:cNvPr id="12" name="Прямая соединительная линия 11"/>
              <p:cNvCxnSpPr/>
              <p:nvPr/>
            </p:nvCxnSpPr>
            <p:spPr>
              <a:xfrm flipH="1" flipV="1">
                <a:off x="266218" y="6609145"/>
                <a:ext cx="555584" cy="11574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единительная линия 12"/>
              <p:cNvCxnSpPr/>
              <p:nvPr/>
            </p:nvCxnSpPr>
            <p:spPr>
              <a:xfrm>
                <a:off x="294793" y="6067594"/>
                <a:ext cx="0" cy="567160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0" name="Рисунок 19"/>
          <p:cNvPicPr/>
          <p:nvPr/>
        </p:nvPicPr>
        <p:blipFill>
          <a:blip r:embed="rId2"/>
          <a:stretch>
            <a:fillRect/>
          </a:stretch>
        </p:blipFill>
        <p:spPr>
          <a:xfrm>
            <a:off x="2529563" y="2872152"/>
            <a:ext cx="5365854" cy="3479717"/>
          </a:xfrm>
          <a:prstGeom prst="rect">
            <a:avLst/>
          </a:prstGeom>
        </p:spPr>
      </p:pic>
      <p:pic>
        <p:nvPicPr>
          <p:cNvPr id="18" name="Рисунок 17"/>
          <p:cNvPicPr/>
          <p:nvPr/>
        </p:nvPicPr>
        <p:blipFill>
          <a:blip r:embed="rId3"/>
          <a:stretch>
            <a:fillRect/>
          </a:stretch>
        </p:blipFill>
        <p:spPr>
          <a:xfrm>
            <a:off x="8161309" y="565078"/>
            <a:ext cx="3463150" cy="574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7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 rot="21055435">
            <a:off x="-1182513" y="-2666080"/>
            <a:ext cx="8933263" cy="6782210"/>
          </a:xfrm>
          <a:prstGeom prst="rect">
            <a:avLst/>
          </a:prstGeom>
          <a:solidFill>
            <a:srgbClr val="CC66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" name="Группа 5"/>
          <p:cNvGrpSpPr/>
          <p:nvPr/>
        </p:nvGrpSpPr>
        <p:grpSpPr>
          <a:xfrm rot="702282">
            <a:off x="7508010" y="4680389"/>
            <a:ext cx="10478621" cy="8772622"/>
            <a:chOff x="7869951" y="834267"/>
            <a:chExt cx="10478621" cy="8772622"/>
          </a:xfrm>
        </p:grpSpPr>
        <p:sp>
          <p:nvSpPr>
            <p:cNvPr id="19" name="Шестиугольник 18"/>
            <p:cNvSpPr/>
            <p:nvPr/>
          </p:nvSpPr>
          <p:spPr>
            <a:xfrm rot="1379952">
              <a:off x="7869951" y="834267"/>
              <a:ext cx="10478621" cy="8772622"/>
            </a:xfrm>
            <a:prstGeom prst="hexagon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/>
            <p:cNvSpPr/>
            <p:nvPr/>
          </p:nvSpPr>
          <p:spPr>
            <a:xfrm rot="19970213">
              <a:off x="9126045" y="1421620"/>
              <a:ext cx="6520578" cy="5359843"/>
            </a:xfrm>
            <a:prstGeom prst="rect">
              <a:avLst/>
            </a:prstGeom>
            <a:solidFill>
              <a:srgbClr val="CC66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Прямоугольник 21"/>
          <p:cNvSpPr/>
          <p:nvPr/>
        </p:nvSpPr>
        <p:spPr>
          <a:xfrm>
            <a:off x="372716" y="144910"/>
            <a:ext cx="65888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b="1" i="0" dirty="0" smtClean="0">
                <a:solidFill>
                  <a:schemeClr val="bg1"/>
                </a:solidFill>
                <a:effectLst/>
                <a:latin typeface="Bahnschrift SemiBold" panose="020B0502040204020203" pitchFamily="34" charset="0"/>
                <a:ea typeface="Yu Gothic Light" panose="020B0300000000000000" pitchFamily="34" charset="-128"/>
              </a:rPr>
              <a:t>И</a:t>
            </a:r>
            <a:r>
              <a:rPr lang="ru-RU" sz="6000" b="1" dirty="0">
                <a:solidFill>
                  <a:schemeClr val="bg1"/>
                </a:solidFill>
                <a:latin typeface="Bahnschrift SemiBold" panose="020B0502040204020203" pitchFamily="34" charset="0"/>
                <a:ea typeface="Yu Gothic Light" panose="020B0300000000000000" pitchFamily="34" charset="-128"/>
              </a:rPr>
              <a:t>н</a:t>
            </a:r>
            <a:r>
              <a:rPr lang="ru-RU" sz="6000" b="1" i="0" dirty="0" smtClean="0">
                <a:solidFill>
                  <a:schemeClr val="bg1"/>
                </a:solidFill>
                <a:effectLst/>
                <a:latin typeface="Bahnschrift SemiBold" panose="020B0502040204020203" pitchFamily="34" charset="0"/>
                <a:ea typeface="Yu Gothic Light" panose="020B0300000000000000" pitchFamily="34" charset="-128"/>
              </a:rPr>
              <a:t>терактивность страниц</a:t>
            </a:r>
            <a:endParaRPr lang="ru-RU" sz="6000" b="1" dirty="0">
              <a:solidFill>
                <a:schemeClr val="bg1"/>
              </a:solidFill>
              <a:latin typeface="Bahnschrift SemiBold" panose="020B0502040204020203" pitchFamily="34" charset="0"/>
              <a:ea typeface="Yu Gothic Light" panose="020B0300000000000000" pitchFamily="34" charset="-128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02379" y="2077495"/>
            <a:ext cx="767699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Благодаря </a:t>
            </a:r>
            <a:r>
              <a:rPr lang="ru-RU" sz="2000" dirty="0" err="1">
                <a:solidFill>
                  <a:schemeClr val="bg1"/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JavaScri</a:t>
            </a:r>
            <a:r>
              <a:rPr lang="en-US" sz="2000" dirty="0">
                <a:solidFill>
                  <a:schemeClr val="bg1"/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p</a:t>
            </a:r>
            <a:r>
              <a:rPr lang="ru-RU" sz="2000" dirty="0">
                <a:solidFill>
                  <a:schemeClr val="bg1"/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t, удалось улучшить интерактивность взаимодействия с сайтом.</a:t>
            </a:r>
          </a:p>
          <a:p>
            <a:r>
              <a:rPr lang="ru-RU" sz="2000" dirty="0">
                <a:solidFill>
                  <a:schemeClr val="bg1"/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Так </a:t>
            </a:r>
            <a:r>
              <a:rPr lang="ru-RU" sz="2000" dirty="0" smtClean="0">
                <a:solidFill>
                  <a:schemeClr val="bg1"/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была добавлена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функция решения 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упражнения.</a:t>
            </a:r>
            <a:endParaRPr lang="ru-RU" sz="2000" dirty="0">
              <a:solidFill>
                <a:schemeClr val="bg1"/>
              </a:solidFill>
              <a:latin typeface="Bahnschrift SemiLight" panose="020B0502040204020203" pitchFamily="34" charset="0"/>
              <a:ea typeface="Yu Gothic Light" panose="020B0300000000000000" pitchFamily="34" charset="-128"/>
            </a:endParaRPr>
          </a:p>
        </p:txBody>
      </p:sp>
      <p:grpSp>
        <p:nvGrpSpPr>
          <p:cNvPr id="41" name="Группа 40"/>
          <p:cNvGrpSpPr/>
          <p:nvPr/>
        </p:nvGrpSpPr>
        <p:grpSpPr>
          <a:xfrm>
            <a:off x="344710" y="254314"/>
            <a:ext cx="11570518" cy="6312705"/>
            <a:chOff x="344710" y="254314"/>
            <a:chExt cx="11570518" cy="6312705"/>
          </a:xfrm>
        </p:grpSpPr>
        <p:grpSp>
          <p:nvGrpSpPr>
            <p:cNvPr id="33" name="Группа 32"/>
            <p:cNvGrpSpPr/>
            <p:nvPr/>
          </p:nvGrpSpPr>
          <p:grpSpPr>
            <a:xfrm>
              <a:off x="344710" y="6016073"/>
              <a:ext cx="544550" cy="550946"/>
              <a:chOff x="266218" y="6067594"/>
              <a:chExt cx="555584" cy="567160"/>
            </a:xfrm>
          </p:grpSpPr>
          <p:cxnSp>
            <p:nvCxnSpPr>
              <p:cNvPr id="25" name="Прямая соединительная линия 24"/>
              <p:cNvCxnSpPr/>
              <p:nvPr/>
            </p:nvCxnSpPr>
            <p:spPr>
              <a:xfrm flipH="1" flipV="1">
                <a:off x="266218" y="6609145"/>
                <a:ext cx="555584" cy="11574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>
              <a:xfrm>
                <a:off x="294793" y="6067594"/>
                <a:ext cx="0" cy="567160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Группа 36"/>
            <p:cNvGrpSpPr/>
            <p:nvPr/>
          </p:nvGrpSpPr>
          <p:grpSpPr>
            <a:xfrm rot="5400000" flipV="1">
              <a:off x="11367480" y="251116"/>
              <a:ext cx="544550" cy="550946"/>
              <a:chOff x="266218" y="6067594"/>
              <a:chExt cx="555584" cy="567160"/>
            </a:xfrm>
          </p:grpSpPr>
          <p:cxnSp>
            <p:nvCxnSpPr>
              <p:cNvPr id="38" name="Прямая соединительная линия 37"/>
              <p:cNvCxnSpPr/>
              <p:nvPr/>
            </p:nvCxnSpPr>
            <p:spPr>
              <a:xfrm flipH="1" flipV="1">
                <a:off x="266218" y="6609145"/>
                <a:ext cx="555584" cy="11574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единительная линия 38"/>
              <p:cNvCxnSpPr/>
              <p:nvPr/>
            </p:nvCxnSpPr>
            <p:spPr>
              <a:xfrm>
                <a:off x="294793" y="6067594"/>
                <a:ext cx="0" cy="567160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18" name="Рисунок 17"/>
          <p:cNvPicPr/>
          <p:nvPr/>
        </p:nvPicPr>
        <p:blipFill>
          <a:blip r:embed="rId2"/>
          <a:stretch>
            <a:fillRect/>
          </a:stretch>
        </p:blipFill>
        <p:spPr>
          <a:xfrm>
            <a:off x="2745496" y="3092291"/>
            <a:ext cx="5512271" cy="3371949"/>
          </a:xfrm>
          <a:prstGeom prst="rect">
            <a:avLst/>
          </a:prstGeom>
        </p:spPr>
      </p:pic>
      <p:pic>
        <p:nvPicPr>
          <p:cNvPr id="20" name="Рисунок 19"/>
          <p:cNvPicPr/>
          <p:nvPr/>
        </p:nvPicPr>
        <p:blipFill>
          <a:blip r:embed="rId3"/>
          <a:stretch>
            <a:fillRect/>
          </a:stretch>
        </p:blipFill>
        <p:spPr>
          <a:xfrm>
            <a:off x="8342406" y="410152"/>
            <a:ext cx="3438222" cy="596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1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 rot="21164961">
            <a:off x="-367009" y="-726370"/>
            <a:ext cx="6663930" cy="2057927"/>
          </a:xfrm>
          <a:prstGeom prst="rect">
            <a:avLst/>
          </a:prstGeom>
          <a:solidFill>
            <a:srgbClr val="CC66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 rot="17381374">
            <a:off x="5760365" y="-10018012"/>
            <a:ext cx="10478621" cy="8772622"/>
            <a:chOff x="7881127" y="856894"/>
            <a:chExt cx="10478621" cy="8772622"/>
          </a:xfrm>
        </p:grpSpPr>
        <p:sp>
          <p:nvSpPr>
            <p:cNvPr id="19" name="Шестиугольник 18"/>
            <p:cNvSpPr/>
            <p:nvPr/>
          </p:nvSpPr>
          <p:spPr>
            <a:xfrm rot="1379952">
              <a:off x="7881127" y="856894"/>
              <a:ext cx="10478621" cy="8772622"/>
            </a:xfrm>
            <a:prstGeom prst="hexagon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/>
            <p:cNvSpPr/>
            <p:nvPr/>
          </p:nvSpPr>
          <p:spPr>
            <a:xfrm rot="19970213">
              <a:off x="9121871" y="1447149"/>
              <a:ext cx="6520578" cy="5359843"/>
            </a:xfrm>
            <a:prstGeom prst="rect">
              <a:avLst/>
            </a:prstGeom>
            <a:solidFill>
              <a:srgbClr val="CC66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Прямоугольник 21"/>
          <p:cNvSpPr/>
          <p:nvPr/>
        </p:nvSpPr>
        <p:spPr>
          <a:xfrm>
            <a:off x="196908" y="92999"/>
            <a:ext cx="54573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b="1" i="0" dirty="0" smtClean="0">
                <a:solidFill>
                  <a:schemeClr val="bg1"/>
                </a:solidFill>
                <a:effectLst/>
                <a:latin typeface="Bahnschrift SemiBold" panose="020B0502040204020203" pitchFamily="34" charset="0"/>
                <a:ea typeface="Yu Gothic Light" panose="020B0300000000000000" pitchFamily="34" charset="-128"/>
              </a:rPr>
              <a:t>Результаты</a:t>
            </a:r>
            <a:endParaRPr lang="ru-RU" sz="6000" b="1" dirty="0">
              <a:solidFill>
                <a:schemeClr val="bg1"/>
              </a:solidFill>
              <a:latin typeface="Bahnschrift SemiBold" panose="020B0502040204020203" pitchFamily="34" charset="0"/>
              <a:ea typeface="Yu Gothic Light" panose="020B0300000000000000" pitchFamily="34" charset="-128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08020" y="1786589"/>
            <a:ext cx="62334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Разработано 5 страниц сайта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Написано строк </a:t>
            </a:r>
            <a:r>
              <a:rPr lang="ru-RU" sz="2800" dirty="0" smtClean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1583 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кода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Обеспечена межстраничная навигация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Обеспечена адаптация к </a:t>
            </a:r>
            <a:r>
              <a:rPr lang="ru-RU" sz="2800" dirty="0" smtClean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устройству</a:t>
            </a:r>
            <a:endParaRPr lang="ru-RU" sz="2800" dirty="0">
              <a:solidFill>
                <a:schemeClr val="bg2">
                  <a:lumMod val="50000"/>
                </a:schemeClr>
              </a:solidFill>
              <a:latin typeface="Bahnschrift SemiLight" panose="020B0502040204020203" pitchFamily="34" charset="0"/>
              <a:ea typeface="Yu Gothic Light" panose="020B0300000000000000" pitchFamily="34" charset="-128"/>
            </a:endParaRPr>
          </a:p>
          <a:p>
            <a:r>
              <a:rPr lang="ru-RU" sz="2800" dirty="0" smtClean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Веб-сайт 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имеет потенциал для развития посредством добавления статей и упражнений и может конкурировать с аналогами</a:t>
            </a:r>
            <a:r>
              <a:rPr lang="ru-RU" sz="2800" dirty="0" smtClean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.</a:t>
            </a:r>
            <a:endParaRPr lang="ru-RU" sz="2800" dirty="0">
              <a:solidFill>
                <a:schemeClr val="bg2">
                  <a:lumMod val="50000"/>
                </a:schemeClr>
              </a:solidFill>
              <a:latin typeface="Bahnschrift SemiLight" panose="020B0502040204020203" pitchFamily="34" charset="0"/>
              <a:ea typeface="Yu Gothic Light" panose="020B0300000000000000" pitchFamily="34" charset="-128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344710" y="254314"/>
            <a:ext cx="11570518" cy="6312705"/>
            <a:chOff x="344710" y="254314"/>
            <a:chExt cx="11570518" cy="6312705"/>
          </a:xfrm>
        </p:grpSpPr>
        <p:grpSp>
          <p:nvGrpSpPr>
            <p:cNvPr id="10" name="Группа 9"/>
            <p:cNvGrpSpPr/>
            <p:nvPr/>
          </p:nvGrpSpPr>
          <p:grpSpPr>
            <a:xfrm>
              <a:off x="344710" y="6016073"/>
              <a:ext cx="544550" cy="550946"/>
              <a:chOff x="266218" y="6067594"/>
              <a:chExt cx="555584" cy="567160"/>
            </a:xfrm>
          </p:grpSpPr>
          <p:cxnSp>
            <p:nvCxnSpPr>
              <p:cNvPr id="14" name="Прямая соединительная линия 13"/>
              <p:cNvCxnSpPr/>
              <p:nvPr/>
            </p:nvCxnSpPr>
            <p:spPr>
              <a:xfrm flipH="1" flipV="1">
                <a:off x="266218" y="6609145"/>
                <a:ext cx="555584" cy="11574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единительная линия 14"/>
              <p:cNvCxnSpPr/>
              <p:nvPr/>
            </p:nvCxnSpPr>
            <p:spPr>
              <a:xfrm>
                <a:off x="294793" y="6067594"/>
                <a:ext cx="0" cy="567160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Группа 10"/>
            <p:cNvGrpSpPr/>
            <p:nvPr/>
          </p:nvGrpSpPr>
          <p:grpSpPr>
            <a:xfrm rot="5400000" flipV="1">
              <a:off x="11367480" y="251116"/>
              <a:ext cx="544550" cy="550946"/>
              <a:chOff x="266218" y="6067594"/>
              <a:chExt cx="555584" cy="567160"/>
            </a:xfrm>
          </p:grpSpPr>
          <p:cxnSp>
            <p:nvCxnSpPr>
              <p:cNvPr id="12" name="Прямая соединительная линия 11"/>
              <p:cNvCxnSpPr/>
              <p:nvPr/>
            </p:nvCxnSpPr>
            <p:spPr>
              <a:xfrm flipH="1" flipV="1">
                <a:off x="266218" y="6609145"/>
                <a:ext cx="555584" cy="11574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единительная линия 12"/>
              <p:cNvCxnSpPr/>
              <p:nvPr/>
            </p:nvCxnSpPr>
            <p:spPr>
              <a:xfrm>
                <a:off x="294793" y="6067594"/>
                <a:ext cx="0" cy="567160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Прямоугольник 17"/>
          <p:cNvSpPr/>
          <p:nvPr/>
        </p:nvSpPr>
        <p:spPr>
          <a:xfrm>
            <a:off x="6400143" y="716375"/>
            <a:ext cx="52219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URL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 сайта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https://fridrock.github.io/</a:t>
            </a:r>
            <a:endParaRPr lang="ru-RU" sz="2400" dirty="0">
              <a:solidFill>
                <a:schemeClr val="bg2">
                  <a:lumMod val="50000"/>
                </a:schemeClr>
              </a:solidFill>
              <a:latin typeface="Bahnschrift SemiLight" panose="020B0502040204020203" pitchFamily="34" charset="0"/>
              <a:ea typeface="Yu Gothic Light" panose="020B0300000000000000" pitchFamily="34" charset="-128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6400143" y="3187467"/>
            <a:ext cx="52219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URL 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хранилища с кодом –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ea typeface="Yu Gothic Light" panose="020B0300000000000000" pitchFamily="34" charset="-128"/>
              </a:rPr>
              <a:t>https://github.com/fridrock/fridrock.github.io</a:t>
            </a:r>
            <a:endParaRPr lang="ru-RU" sz="2400" u="sng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22158" b="1109"/>
          <a:stretch/>
        </p:blipFill>
        <p:spPr>
          <a:xfrm>
            <a:off x="6741460" y="4387796"/>
            <a:ext cx="4787576" cy="226158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401" y="1268336"/>
            <a:ext cx="4909692" cy="190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4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 rot="21136583" flipH="1">
            <a:off x="-6591636" y="-173071"/>
            <a:ext cx="20749773" cy="11300317"/>
            <a:chOff x="-2274278" y="-1031631"/>
            <a:chExt cx="20749773" cy="11300317"/>
          </a:xfrm>
          <a:solidFill>
            <a:srgbClr val="CC66FF">
              <a:alpha val="22000"/>
            </a:srgbClr>
          </a:solidFill>
        </p:grpSpPr>
        <p:sp>
          <p:nvSpPr>
            <p:cNvPr id="5" name="Шестиугольник 4"/>
            <p:cNvSpPr/>
            <p:nvPr/>
          </p:nvSpPr>
          <p:spPr>
            <a:xfrm rot="1379952">
              <a:off x="7996874" y="1496064"/>
              <a:ext cx="10478621" cy="8772622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 rot="19970213">
              <a:off x="-2274278" y="-1031631"/>
              <a:ext cx="4548554" cy="32590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 rot="19970213">
              <a:off x="9259957" y="2095514"/>
              <a:ext cx="6520578" cy="5359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8" y="187713"/>
            <a:ext cx="2434224" cy="2691043"/>
          </a:xfrm>
          <a:prstGeom prst="rect">
            <a:avLst/>
          </a:prstGeom>
        </p:spPr>
      </p:pic>
      <p:sp>
        <p:nvSpPr>
          <p:cNvPr id="9" name="TextBox 6"/>
          <p:cNvSpPr txBox="1"/>
          <p:nvPr/>
        </p:nvSpPr>
        <p:spPr>
          <a:xfrm>
            <a:off x="2529284" y="618786"/>
            <a:ext cx="89947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ru-RU" cap="al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МИНОБРНАУКИ РОССИИ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Федеральное государственное бюджетное образовательное учреждение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высшего образования</a:t>
            </a:r>
          </a:p>
          <a:p>
            <a:pPr algn="ctr">
              <a:spcAft>
                <a:spcPts val="0"/>
              </a:spcAft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«МИРЭА – Российский технологический университет»</a:t>
            </a:r>
          </a:p>
          <a:p>
            <a:pPr algn="ctr">
              <a:spcAft>
                <a:spcPts val="0"/>
              </a:spcAft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РТУ МИРЭА</a:t>
            </a: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Институт информационных технологий </a:t>
            </a: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Кафедра 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инструментального и прикладного программного обеспечения</a:t>
            </a:r>
            <a:endParaRPr lang="ru-R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2975997" y="3343773"/>
            <a:ext cx="8101344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Курсовая </a:t>
            </a:r>
            <a:r>
              <a:rPr 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на тему:</a:t>
            </a:r>
          </a:p>
          <a:p>
            <a:pPr algn="ctr"/>
            <a:r>
              <a:rPr lang="ru-RU" sz="2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Клиентская часть </a:t>
            </a:r>
            <a:r>
              <a:rPr lang="ru-RU" sz="2800" b="1" dirty="0" err="1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интернет-ресурса</a:t>
            </a:r>
            <a:r>
              <a:rPr lang="ru-RU" sz="2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«</a:t>
            </a:r>
            <a:r>
              <a:rPr lang="ru-RU" sz="2800" b="1" dirty="0" err="1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Нереляционные</a:t>
            </a:r>
            <a:r>
              <a:rPr lang="ru-RU" sz="2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СУБД»</a:t>
            </a:r>
            <a:endParaRPr lang="ru-RU" sz="2800" b="1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8"/>
          <p:cNvSpPr txBox="1"/>
          <p:nvPr/>
        </p:nvSpPr>
        <p:spPr>
          <a:xfrm>
            <a:off x="3884376" y="5477088"/>
            <a:ext cx="78441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Студент группы </a:t>
            </a:r>
            <a:r>
              <a:rPr lang="ru-RU" sz="2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ИКБО-20-22 </a:t>
            </a:r>
            <a:r>
              <a:rPr lang="ru-RU" sz="2800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А.В. 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Фридрих</a:t>
            </a:r>
          </a:p>
          <a:p>
            <a:pPr algn="r"/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Руководитель 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И.П. </a:t>
            </a:r>
            <a:r>
              <a:rPr lang="ru-RU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Дешко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67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272</Words>
  <Application>Microsoft Office PowerPoint</Application>
  <PresentationFormat>Широкоэкранный</PresentationFormat>
  <Paragraphs>56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Yu Gothic Light</vt:lpstr>
      <vt:lpstr>Arial</vt:lpstr>
      <vt:lpstr>Bahnschrift SemiBold</vt:lpstr>
      <vt:lpstr>Bahnschrift SemiLight</vt:lpstr>
      <vt:lpstr>Calibri</vt:lpstr>
      <vt:lpstr>Calibri Light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Frid Rock</cp:lastModifiedBy>
  <cp:revision>28</cp:revision>
  <dcterms:created xsi:type="dcterms:W3CDTF">2023-12-04T15:20:16Z</dcterms:created>
  <dcterms:modified xsi:type="dcterms:W3CDTF">2023-12-20T19:11:53Z</dcterms:modified>
</cp:coreProperties>
</file>