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8" r:id="rId2"/>
    <p:sldId id="262" r:id="rId3"/>
    <p:sldId id="263" r:id="rId4"/>
    <p:sldId id="264" r:id="rId5"/>
    <p:sldId id="290" r:id="rId6"/>
    <p:sldId id="265" r:id="rId7"/>
    <p:sldId id="271" r:id="rId8"/>
    <p:sldId id="266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5" r:id="rId33"/>
    <p:sldId id="316" r:id="rId34"/>
    <p:sldId id="321" r:id="rId35"/>
    <p:sldId id="322" r:id="rId36"/>
    <p:sldId id="317" r:id="rId37"/>
    <p:sldId id="318" r:id="rId38"/>
    <p:sldId id="319" r:id="rId39"/>
    <p:sldId id="320" r:id="rId40"/>
    <p:sldId id="323" r:id="rId41"/>
    <p:sldId id="324" r:id="rId42"/>
    <p:sldId id="325" r:id="rId43"/>
    <p:sldId id="327" r:id="rId44"/>
    <p:sldId id="328" r:id="rId45"/>
    <p:sldId id="329" r:id="rId46"/>
    <p:sldId id="330" r:id="rId47"/>
    <p:sldId id="331" r:id="rId48"/>
    <p:sldId id="332" r:id="rId49"/>
    <p:sldId id="333" r:id="rId50"/>
    <p:sldId id="334" r:id="rId51"/>
    <p:sldId id="335" r:id="rId52"/>
    <p:sldId id="336" r:id="rId53"/>
    <p:sldId id="337" r:id="rId54"/>
    <p:sldId id="339" r:id="rId55"/>
    <p:sldId id="340" r:id="rId56"/>
    <p:sldId id="341" r:id="rId57"/>
    <p:sldId id="342" r:id="rId58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065" autoAdjust="0"/>
  </p:normalViewPr>
  <p:slideViewPr>
    <p:cSldViewPr snapToGrid="0">
      <p:cViewPr varScale="1">
        <p:scale>
          <a:sx n="115" d="100"/>
          <a:sy n="115" d="100"/>
        </p:scale>
        <p:origin x="-38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B0A7287-9511-4FF7-ADEA-7C454973239C}" type="datetimeFigureOut">
              <a:rPr lang="zh-CN" altLang="en-US"/>
              <a:pPr>
                <a:defRPr/>
              </a:pPr>
              <a:t>2018/6/19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7374FFB-C04F-45E7-A807-D40DA24597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26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D7564D0-C210-4F3B-BB17-29D142B453A9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0800" y="1122363"/>
            <a:ext cx="9474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0800" y="3602038"/>
            <a:ext cx="9474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6"/>
          <p:cNvSpPr txBox="1"/>
          <p:nvPr userDrawn="1"/>
        </p:nvSpPr>
        <p:spPr>
          <a:xfrm>
            <a:off x="622300" y="1847850"/>
            <a:ext cx="1109980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latin typeface="+mn-lt"/>
                <a:ea typeface="+mn-ea"/>
              </a:rPr>
              <a:t>实战微课，</a:t>
            </a:r>
            <a:r>
              <a:rPr lang="en-US" altLang="zh-CN" sz="4000" dirty="0">
                <a:latin typeface="+mn-lt"/>
                <a:ea typeface="+mn-ea"/>
              </a:rPr>
              <a:t>5</a:t>
            </a:r>
            <a:r>
              <a:rPr lang="zh-CN" altLang="en-US" sz="4000" dirty="0">
                <a:latin typeface="+mn-lt"/>
                <a:ea typeface="+mn-ea"/>
              </a:rPr>
              <a:t>分钟学</a:t>
            </a:r>
            <a:r>
              <a:rPr lang="en-US" altLang="zh-CN" sz="4000" dirty="0">
                <a:latin typeface="+mn-lt"/>
                <a:ea typeface="+mn-ea"/>
              </a:rPr>
              <a:t>IT</a:t>
            </a:r>
            <a:endParaRPr lang="zh-CN" altLang="en-US" sz="4000" dirty="0">
              <a:latin typeface="+mn-lt"/>
              <a:ea typeface="+mn-ea"/>
            </a:endParaRPr>
          </a:p>
        </p:txBody>
      </p:sp>
      <p:sp>
        <p:nvSpPr>
          <p:cNvPr id="3" name="文本框 8"/>
          <p:cNvSpPr txBox="1"/>
          <p:nvPr userDrawn="1"/>
        </p:nvSpPr>
        <p:spPr>
          <a:xfrm>
            <a:off x="4841875" y="3076575"/>
            <a:ext cx="2660650" cy="522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51CTO</a:t>
            </a:r>
            <a:r>
              <a:rPr lang="zh-CN" altLang="en-US" sz="2800" dirty="0">
                <a:latin typeface="+mn-lt"/>
                <a:ea typeface="+mn-ea"/>
              </a:rPr>
              <a:t>学院出品</a:t>
            </a:r>
          </a:p>
        </p:txBody>
      </p:sp>
      <p:pic>
        <p:nvPicPr>
          <p:cNvPr id="4" name="图片 5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520363" y="5165725"/>
            <a:ext cx="139700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>
          <a:xfrm>
            <a:off x="723900" y="5634038"/>
            <a:ext cx="2743200" cy="461962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50000">
              <a:srgbClr val="FBFBFB"/>
            </a:gs>
            <a:gs pos="100000">
              <a:srgbClr val="D0D0D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97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实战微课（</a:t>
            </a:r>
            <a:r>
              <a:rPr lang="en-US" altLang="zh-CN"/>
              <a:t>5</a:t>
            </a:r>
            <a:r>
              <a:rPr lang="zh-CN" altLang="en-US"/>
              <a:t>分钟学</a:t>
            </a:r>
            <a:r>
              <a:rPr lang="en-US" altLang="zh-CN"/>
              <a:t>IT</a:t>
            </a:r>
            <a:r>
              <a:rPr lang="zh-CN" altLang="en-US"/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1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edu.51cto.com</a:t>
            </a:r>
            <a:fld id="{A1B4E48C-265D-4EE7-B1B8-5186DAB7200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0" name="图片 7"/>
          <p:cNvPicPr>
            <a:picLocks noChangeAspect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054100" y="5735638"/>
            <a:ext cx="1789113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w Cen MT"/>
          <a:ea typeface="微软雅黑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w Cen MT"/>
          <a:ea typeface="微软雅黑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w Cen MT"/>
          <a:ea typeface="微软雅黑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w Cen MT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w Cen MT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w Cen MT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w Cen MT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w Cen MT"/>
          <a:ea typeface="微软雅黑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《JavaScript </a:t>
            </a:r>
            <a:r>
              <a:rPr lang="zh-CN" altLang="en-US" smtClean="0"/>
              <a:t>秘密花园</a:t>
            </a:r>
            <a:r>
              <a:rPr lang="en-US" altLang="zh-CN" smtClean="0"/>
              <a:t>》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数据类型</a:t>
            </a:r>
          </a:p>
        </p:txBody>
      </p:sp>
      <p:sp>
        <p:nvSpPr>
          <p:cNvPr id="19458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mtClean="0"/>
              <a:t>如何获取数据类型</a:t>
            </a:r>
          </a:p>
          <a:p>
            <a:r>
              <a:rPr lang="en-US" altLang="zh-CN" smtClean="0"/>
              <a:t>typeof(</a:t>
            </a:r>
            <a:r>
              <a:rPr lang="zh-CN" altLang="en-US" smtClean="0"/>
              <a:t>变量名</a:t>
            </a:r>
            <a:r>
              <a:rPr lang="en-US" altLang="zh-CN" smtClean="0"/>
              <a:t>)</a:t>
            </a:r>
          </a:p>
          <a:p>
            <a:r>
              <a:rPr lang="zh-CN" altLang="en-US" smtClean="0"/>
              <a:t>注意点：</a:t>
            </a:r>
          </a:p>
          <a:p>
            <a:r>
              <a:rPr lang="en-US" altLang="zh-CN" smtClean="0"/>
              <a:t>Number</a:t>
            </a:r>
            <a:r>
              <a:rPr lang="zh-CN" altLang="en-US" smtClean="0"/>
              <a:t>类型注意 </a:t>
            </a:r>
            <a:r>
              <a:rPr lang="en-US" altLang="zh-CN" smtClean="0"/>
              <a:t>NaN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String</a:t>
            </a:r>
            <a:r>
              <a:rPr lang="zh-CN" altLang="en-US" smtClean="0"/>
              <a:t>类型</a:t>
            </a:r>
          </a:p>
        </p:txBody>
      </p:sp>
      <p:sp>
        <p:nvSpPr>
          <p:cNvPr id="20482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mtClean="0"/>
              <a:t>String</a:t>
            </a:r>
            <a:r>
              <a:rPr lang="zh-CN" altLang="en-US" smtClean="0"/>
              <a:t>类型使用单引号或者双引号</a:t>
            </a:r>
          </a:p>
          <a:p>
            <a:r>
              <a:rPr lang="zh-CN" altLang="en-US" smtClean="0"/>
              <a:t>获取字符串的长度（ </a:t>
            </a:r>
            <a:r>
              <a:rPr lang="en-US" altLang="zh-CN" smtClean="0"/>
              <a:t>.length</a:t>
            </a:r>
            <a:r>
              <a:rPr lang="zh-CN" altLang="en-US" smtClean="0"/>
              <a:t> ）</a:t>
            </a:r>
            <a:endParaRPr lang="en-US" altLang="zh-CN" smtClean="0"/>
          </a:p>
          <a:p>
            <a:r>
              <a:rPr lang="zh-CN" altLang="en-US" smtClean="0"/>
              <a:t>常用转义字符</a:t>
            </a:r>
          </a:p>
          <a:p>
            <a:r>
              <a:rPr lang="zh-CN" altLang="en-US" smtClean="0"/>
              <a:t>字符串拼接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Boolean</a:t>
            </a:r>
            <a:r>
              <a:rPr lang="zh-CN" altLang="en-US" smtClean="0"/>
              <a:t>类型</a:t>
            </a:r>
          </a:p>
        </p:txBody>
      </p:sp>
      <p:sp>
        <p:nvSpPr>
          <p:cNvPr id="21506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mtClean="0"/>
              <a:t>布尔类型有两个值</a:t>
            </a:r>
            <a:r>
              <a:rPr lang="en-US" altLang="zh-CN" smtClean="0"/>
              <a:t>true</a:t>
            </a:r>
            <a:r>
              <a:rPr lang="zh-CN" altLang="en-US" smtClean="0"/>
              <a:t>、</a:t>
            </a:r>
            <a:r>
              <a:rPr lang="en-US" altLang="zh-CN" smtClean="0"/>
              <a:t>false</a:t>
            </a:r>
            <a:r>
              <a:rPr lang="zh-CN" altLang="en-US" smtClean="0"/>
              <a:t>（</a:t>
            </a:r>
            <a:r>
              <a:rPr lang="en-US" altLang="zh-CN" smtClean="0"/>
              <a:t>true</a:t>
            </a:r>
            <a:r>
              <a:rPr lang="zh-CN" altLang="en-US" smtClean="0"/>
              <a:t>为</a:t>
            </a:r>
            <a:r>
              <a:rPr lang="en-US" altLang="zh-CN" smtClean="0"/>
              <a:t>1</a:t>
            </a:r>
            <a:r>
              <a:rPr lang="zh-CN" altLang="en-US" smtClean="0"/>
              <a:t>，</a:t>
            </a:r>
            <a:r>
              <a:rPr lang="en-US" altLang="zh-CN" smtClean="0"/>
              <a:t>false</a:t>
            </a:r>
            <a:r>
              <a:rPr lang="zh-CN" altLang="en-US" smtClean="0"/>
              <a:t>为</a:t>
            </a:r>
            <a:r>
              <a:rPr lang="en-US" altLang="zh-CN" smtClean="0"/>
              <a:t>0 </a:t>
            </a:r>
            <a:r>
              <a:rPr lang="zh-CN" altLang="en-US" smtClean="0"/>
              <a:t>）</a:t>
            </a:r>
          </a:p>
          <a:p>
            <a:r>
              <a:rPr lang="en-US" altLang="zh-CN" smtClean="0"/>
              <a:t>Undefined</a:t>
            </a:r>
            <a:r>
              <a:rPr lang="zh-CN" altLang="en-US" smtClean="0"/>
              <a:t>表示声明变量没有赋值</a:t>
            </a:r>
          </a:p>
          <a:p>
            <a:r>
              <a:rPr lang="en-US" altLang="zh-CN" smtClean="0"/>
              <a:t>Null</a:t>
            </a:r>
            <a:r>
              <a:rPr lang="zh-CN" altLang="en-US" smtClean="0"/>
              <a:t>表示空</a:t>
            </a:r>
          </a:p>
          <a:p>
            <a:endParaRPr lang="zh-CN" altLang="en-US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/>
          </p:cNvSpPr>
          <p:nvPr>
            <p:ph type="title" idx="4294967295"/>
          </p:nvPr>
        </p:nvSpPr>
        <p:spPr>
          <a:xfrm>
            <a:off x="838200" y="174625"/>
            <a:ext cx="10515600" cy="1325563"/>
          </a:xfrm>
        </p:spPr>
        <p:txBody>
          <a:bodyPr/>
          <a:lstStyle/>
          <a:p>
            <a:r>
              <a:rPr lang="zh-CN" altLang="en-US" smtClean="0"/>
              <a:t>类型转换</a:t>
            </a:r>
          </a:p>
        </p:txBody>
      </p:sp>
      <p:sp>
        <p:nvSpPr>
          <p:cNvPr id="22530" name="Rectangle 3"/>
          <p:cNvSpPr>
            <a:spLocks noGrp="1"/>
          </p:cNvSpPr>
          <p:nvPr>
            <p:ph type="body" idx="4294967295"/>
          </p:nvPr>
        </p:nvSpPr>
        <p:spPr>
          <a:xfrm>
            <a:off x="838200" y="1463675"/>
            <a:ext cx="10515600" cy="4351338"/>
          </a:xfrm>
        </p:spPr>
        <p:txBody>
          <a:bodyPr/>
          <a:lstStyle/>
          <a:p>
            <a:r>
              <a:rPr lang="zh-CN" altLang="en-US" smtClean="0"/>
              <a:t>转换成字符串类型</a:t>
            </a:r>
          </a:p>
          <a:p>
            <a:r>
              <a:rPr lang="en-US" altLang="zh-CN" smtClean="0"/>
              <a:t>.toString()</a:t>
            </a:r>
            <a:r>
              <a:rPr lang="zh-CN" altLang="en-US" smtClean="0"/>
              <a:t>，</a:t>
            </a:r>
            <a:r>
              <a:rPr lang="en-US" altLang="zh-CN" smtClean="0"/>
              <a:t>String();</a:t>
            </a:r>
          </a:p>
          <a:p>
            <a:r>
              <a:rPr lang="zh-CN" altLang="en-US" smtClean="0"/>
              <a:t>转换成数值类型</a:t>
            </a:r>
          </a:p>
          <a:p>
            <a:r>
              <a:rPr lang="en-US" altLang="zh-CN" smtClean="0"/>
              <a:t>Number() </a:t>
            </a:r>
            <a:r>
              <a:rPr lang="zh-CN" altLang="en-US" smtClean="0"/>
              <a:t>注：如果有一个字符串不是数值则返回</a:t>
            </a:r>
            <a:r>
              <a:rPr lang="en-US" altLang="zh-CN" smtClean="0"/>
              <a:t>NaN</a:t>
            </a:r>
          </a:p>
          <a:p>
            <a:r>
              <a:rPr lang="en-US" altLang="zh-CN" smtClean="0"/>
              <a:t>parseInt() </a:t>
            </a:r>
            <a:r>
              <a:rPr lang="zh-CN" altLang="en-US" smtClean="0"/>
              <a:t>转整数</a:t>
            </a:r>
          </a:p>
          <a:p>
            <a:r>
              <a:rPr lang="en-US" altLang="zh-CN" smtClean="0"/>
              <a:t>parseFloat() </a:t>
            </a:r>
            <a:r>
              <a:rPr lang="zh-CN" altLang="en-US" smtClean="0"/>
              <a:t>转小数</a:t>
            </a:r>
          </a:p>
          <a:p>
            <a:r>
              <a:rPr lang="zh-CN" altLang="en-US" smtClean="0"/>
              <a:t>转换成布尔类型</a:t>
            </a:r>
          </a:p>
          <a:p>
            <a:r>
              <a:rPr lang="en-US" altLang="zh-CN" smtClean="0"/>
              <a:t>Boolean(</a:t>
            </a:r>
            <a:r>
              <a:rPr lang="zh-CN" altLang="en-US" smtClean="0"/>
              <a:t>值</a:t>
            </a:r>
            <a:r>
              <a:rPr lang="en-US" altLang="zh-CN" smtClean="0"/>
              <a:t>);</a:t>
            </a:r>
            <a:endParaRPr lang="zh-CN" altLang="en-US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操作符</a:t>
            </a:r>
          </a:p>
        </p:txBody>
      </p:sp>
      <p:sp>
        <p:nvSpPr>
          <p:cNvPr id="2355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mtClean="0"/>
              <a:t>算术运算符 </a:t>
            </a:r>
            <a:r>
              <a:rPr lang="en-US" altLang="zh-CN" smtClean="0"/>
              <a:t>+  -  * /  %</a:t>
            </a:r>
            <a:endParaRPr lang="zh-CN" altLang="en-US" smtClean="0"/>
          </a:p>
          <a:p>
            <a:r>
              <a:rPr lang="zh-CN" altLang="en-US" smtClean="0"/>
              <a:t>复合运算符 </a:t>
            </a:r>
            <a:r>
              <a:rPr lang="en-US" altLang="zh-CN" smtClean="0"/>
              <a:t> +=  -=  *= /= %=</a:t>
            </a:r>
          </a:p>
          <a:p>
            <a:r>
              <a:rPr lang="zh-CN" altLang="en-US" smtClean="0"/>
              <a:t>关系运算符 </a:t>
            </a:r>
            <a:r>
              <a:rPr lang="en-US" altLang="zh-CN" smtClean="0"/>
              <a:t> &gt;  &lt;  &gt;=  &lt;=  ==  ===  !=  !==  </a:t>
            </a:r>
            <a:r>
              <a:rPr lang="zh-CN" altLang="en-US" smtClean="0"/>
              <a:t>返回值是布尔类型</a:t>
            </a:r>
          </a:p>
          <a:p>
            <a:r>
              <a:rPr lang="zh-CN" altLang="en-US" smtClean="0"/>
              <a:t>逻辑运算符  </a:t>
            </a:r>
            <a:r>
              <a:rPr lang="en-US" altLang="zh-CN" smtClean="0"/>
              <a:t>&amp;  ||  !  </a:t>
            </a:r>
          </a:p>
          <a:p>
            <a:endParaRPr lang="en-US" altLang="zh-CN" smtClean="0"/>
          </a:p>
          <a:p>
            <a:r>
              <a:rPr lang="zh-CN" altLang="en-US" smtClean="0">
                <a:solidFill>
                  <a:srgbClr val="FF0000"/>
                </a:solidFill>
              </a:rPr>
              <a:t>一元运算符</a:t>
            </a:r>
            <a:r>
              <a:rPr lang="en-US" altLang="zh-CN" smtClean="0">
                <a:solidFill>
                  <a:srgbClr val="FF0000"/>
                </a:solidFill>
              </a:rPr>
              <a:t>:  ++  --</a:t>
            </a:r>
          </a:p>
          <a:p>
            <a:endParaRPr lang="zh-CN" altLang="en-US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Js</a:t>
            </a:r>
            <a:r>
              <a:rPr lang="zh-CN" altLang="en-US" smtClean="0"/>
              <a:t>语句</a:t>
            </a:r>
          </a:p>
        </p:txBody>
      </p:sp>
      <p:sp>
        <p:nvSpPr>
          <p:cNvPr id="24578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mtClean="0"/>
              <a:t>语句就是代码，例如</a:t>
            </a:r>
            <a:r>
              <a:rPr lang="en-US" altLang="zh-CN" smtClean="0"/>
              <a:t>if</a:t>
            </a:r>
            <a:r>
              <a:rPr lang="zh-CN" altLang="en-US" smtClean="0"/>
              <a:t>语句，循环语句等等，多个语句组成一个程序</a:t>
            </a:r>
            <a:endParaRPr lang="en-US" altLang="zh-CN" smtClean="0"/>
          </a:p>
          <a:p>
            <a:r>
              <a:rPr lang="en-US" altLang="zh-CN" smtClean="0"/>
              <a:t>If</a:t>
            </a:r>
            <a:r>
              <a:rPr lang="zh-CN" altLang="en-US" smtClean="0"/>
              <a:t>语句（判断）</a:t>
            </a:r>
            <a:endParaRPr lang="en-US" altLang="zh-CN" smtClean="0"/>
          </a:p>
          <a:p>
            <a:r>
              <a:rPr lang="en-US" altLang="zh-CN" smtClean="0"/>
              <a:t>If(</a:t>
            </a:r>
            <a:r>
              <a:rPr lang="zh-CN" altLang="en-US" smtClean="0"/>
              <a:t>表达式</a:t>
            </a:r>
            <a:r>
              <a:rPr lang="en-US" altLang="zh-CN" smtClean="0"/>
              <a:t>){</a:t>
            </a:r>
          </a:p>
          <a:p>
            <a:r>
              <a:rPr lang="zh-CN" altLang="en-US" smtClean="0"/>
              <a:t>  执行代码</a:t>
            </a:r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分支语句 </a:t>
            </a:r>
            <a:r>
              <a:rPr lang="en-US" altLang="zh-CN" smtClean="0"/>
              <a:t>if else</a:t>
            </a:r>
            <a:endParaRPr lang="zh-CN" altLang="en-US" smtClean="0"/>
          </a:p>
        </p:txBody>
      </p:sp>
      <p:sp>
        <p:nvSpPr>
          <p:cNvPr id="25602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mtClean="0"/>
              <a:t>if else </a:t>
            </a:r>
            <a:r>
              <a:rPr lang="zh-CN" altLang="en-US" smtClean="0"/>
              <a:t>（分支判断）</a:t>
            </a:r>
            <a:endParaRPr lang="en-US" altLang="zh-CN" smtClean="0"/>
          </a:p>
          <a:p>
            <a:r>
              <a:rPr lang="en-US" altLang="zh-CN" smtClean="0"/>
              <a:t>if(</a:t>
            </a:r>
            <a:r>
              <a:rPr lang="zh-CN" altLang="en-US" smtClean="0"/>
              <a:t>表达式</a:t>
            </a:r>
            <a:r>
              <a:rPr lang="en-US" altLang="zh-CN" smtClean="0"/>
              <a:t>){</a:t>
            </a:r>
          </a:p>
          <a:p>
            <a:r>
              <a:rPr lang="zh-CN" altLang="en-US" smtClean="0"/>
              <a:t>         执行代码</a:t>
            </a:r>
            <a:r>
              <a:rPr lang="en-US" altLang="zh-CN" smtClean="0"/>
              <a:t>1</a:t>
            </a:r>
          </a:p>
          <a:p>
            <a:r>
              <a:rPr lang="en-US" altLang="zh-CN" smtClean="0"/>
              <a:t>     }else{</a:t>
            </a:r>
          </a:p>
          <a:p>
            <a:r>
              <a:rPr lang="zh-CN" altLang="en-US" smtClean="0"/>
              <a:t>          执行代码</a:t>
            </a:r>
            <a:r>
              <a:rPr lang="en-US" altLang="zh-CN" smtClean="0"/>
              <a:t>2</a:t>
            </a:r>
          </a:p>
          <a:p>
            <a:r>
              <a:rPr lang="zh-CN" altLang="en-US" smtClean="0"/>
              <a:t>     </a:t>
            </a:r>
            <a:r>
              <a:rPr lang="en-US" altLang="zh-CN" smtClean="0"/>
              <a:t>}</a:t>
            </a:r>
            <a:endParaRPr lang="zh-CN" altLang="en-US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三元表达式</a:t>
            </a:r>
          </a:p>
        </p:txBody>
      </p:sp>
      <p:sp>
        <p:nvSpPr>
          <p:cNvPr id="26626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mtClean="0"/>
              <a:t>var </a:t>
            </a:r>
            <a:r>
              <a:rPr lang="zh-CN" altLang="en-US" smtClean="0"/>
              <a:t>变量</a:t>
            </a:r>
            <a:r>
              <a:rPr lang="en-US" altLang="zh-CN" smtClean="0"/>
              <a:t>=</a:t>
            </a:r>
            <a:r>
              <a:rPr lang="zh-CN" altLang="en-US" smtClean="0"/>
              <a:t>表达式</a:t>
            </a:r>
            <a:r>
              <a:rPr lang="en-US" altLang="zh-CN" smtClean="0"/>
              <a:t>1?</a:t>
            </a:r>
            <a:r>
              <a:rPr lang="zh-CN" altLang="en-US" smtClean="0"/>
              <a:t>表达式</a:t>
            </a:r>
            <a:r>
              <a:rPr lang="en-US" altLang="zh-CN" smtClean="0"/>
              <a:t>2:</a:t>
            </a:r>
            <a:r>
              <a:rPr lang="zh-CN" altLang="en-US" smtClean="0"/>
              <a:t>表达式</a:t>
            </a:r>
            <a:r>
              <a:rPr lang="en-US" altLang="zh-CN" smtClean="0"/>
              <a:t>3;</a:t>
            </a:r>
          </a:p>
          <a:p>
            <a:endParaRPr lang="zh-CN" altLang="en-US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多分支语句（</a:t>
            </a:r>
            <a:r>
              <a:rPr lang="en-US" altLang="zh-CN" smtClean="0"/>
              <a:t>if </a:t>
            </a:r>
            <a:r>
              <a:rPr lang="zh-CN" altLang="en-US" smtClean="0"/>
              <a:t>、</a:t>
            </a:r>
            <a:r>
              <a:rPr lang="en-US" altLang="zh-CN" smtClean="0"/>
              <a:t>else if</a:t>
            </a:r>
            <a:r>
              <a:rPr lang="zh-CN" altLang="en-US" smtClean="0"/>
              <a:t>、、、</a:t>
            </a:r>
            <a:r>
              <a:rPr lang="en-US" altLang="zh-CN" smtClean="0"/>
              <a:t>else</a:t>
            </a:r>
            <a:r>
              <a:rPr lang="zh-CN" altLang="en-US" smtClean="0"/>
              <a:t>）</a:t>
            </a:r>
          </a:p>
        </p:txBody>
      </p:sp>
      <p:sp>
        <p:nvSpPr>
          <p:cNvPr id="27650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mtClean="0"/>
              <a:t> if(</a:t>
            </a:r>
            <a:r>
              <a:rPr lang="zh-CN" altLang="en-US" smtClean="0"/>
              <a:t>表达式</a:t>
            </a:r>
            <a:r>
              <a:rPr lang="en-US" altLang="zh-CN" smtClean="0"/>
              <a:t>1){</a:t>
            </a:r>
          </a:p>
          <a:p>
            <a:r>
              <a:rPr lang="zh-CN" altLang="en-US" smtClean="0"/>
              <a:t>        执行代码</a:t>
            </a:r>
            <a:r>
              <a:rPr lang="en-US" altLang="zh-CN" smtClean="0"/>
              <a:t>1</a:t>
            </a:r>
          </a:p>
          <a:p>
            <a:r>
              <a:rPr lang="en-US" altLang="zh-CN" smtClean="0"/>
              <a:t>      }else if(</a:t>
            </a:r>
            <a:r>
              <a:rPr lang="zh-CN" altLang="en-US" smtClean="0"/>
              <a:t>表达式</a:t>
            </a:r>
            <a:r>
              <a:rPr lang="en-US" altLang="zh-CN" smtClean="0"/>
              <a:t>2){</a:t>
            </a:r>
          </a:p>
          <a:p>
            <a:r>
              <a:rPr lang="zh-CN" altLang="en-US" smtClean="0"/>
              <a:t>        执行代码</a:t>
            </a:r>
            <a:r>
              <a:rPr lang="en-US" altLang="zh-CN" smtClean="0"/>
              <a:t>2</a:t>
            </a:r>
          </a:p>
          <a:p>
            <a:r>
              <a:rPr lang="en-US" altLang="zh-CN" smtClean="0"/>
              <a:t>      } else{</a:t>
            </a:r>
          </a:p>
          <a:p>
            <a:r>
              <a:rPr lang="zh-CN" altLang="en-US" smtClean="0"/>
              <a:t>         执行代码</a:t>
            </a:r>
            <a:r>
              <a:rPr lang="en-US" altLang="zh-CN" smtClean="0"/>
              <a:t>3</a:t>
            </a:r>
          </a:p>
          <a:p>
            <a:r>
              <a:rPr lang="zh-CN" altLang="en-US" smtClean="0"/>
              <a:t>      </a:t>
            </a:r>
            <a:r>
              <a:rPr lang="en-US" altLang="zh-CN" smtClean="0"/>
              <a:t>}</a:t>
            </a:r>
            <a:endParaRPr lang="zh-CN" altLang="en-US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switch</a:t>
            </a:r>
            <a:r>
              <a:rPr lang="zh-CN" altLang="en-US" smtClean="0"/>
              <a:t>语句</a:t>
            </a:r>
          </a:p>
        </p:txBody>
      </p:sp>
      <p:sp>
        <p:nvSpPr>
          <p:cNvPr id="2867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Switch case</a:t>
            </a:r>
            <a:r>
              <a:rPr lang="zh-CN" altLang="en-US" smtClean="0"/>
              <a:t>语句（分支语句）</a:t>
            </a:r>
            <a:endParaRPr lang="en-US" altLang="zh-CN" smtClean="0"/>
          </a:p>
          <a:p>
            <a:r>
              <a:rPr lang="en-US" altLang="zh-CN" smtClean="0"/>
              <a:t>switch(</a:t>
            </a:r>
            <a:r>
              <a:rPr lang="zh-CN" altLang="en-US" smtClean="0"/>
              <a:t>表达式</a:t>
            </a:r>
            <a:r>
              <a:rPr lang="en-US" altLang="zh-CN" smtClean="0"/>
              <a:t>){</a:t>
            </a:r>
          </a:p>
          <a:p>
            <a:r>
              <a:rPr lang="en-US" altLang="zh-CN" smtClean="0"/>
              <a:t>      case </a:t>
            </a:r>
            <a:r>
              <a:rPr lang="zh-CN" altLang="en-US" smtClean="0"/>
              <a:t>值</a:t>
            </a:r>
            <a:r>
              <a:rPr lang="en-US" altLang="zh-CN" smtClean="0"/>
              <a:t>1:</a:t>
            </a:r>
            <a:r>
              <a:rPr lang="zh-CN" altLang="en-US" smtClean="0"/>
              <a:t>执行代码</a:t>
            </a:r>
            <a:r>
              <a:rPr lang="en-US" altLang="zh-CN" smtClean="0"/>
              <a:t>1;</a:t>
            </a:r>
            <a:r>
              <a:rPr lang="en-US" altLang="zh-CN" smtClean="0">
                <a:solidFill>
                  <a:srgbClr val="FF0000"/>
                </a:solidFill>
              </a:rPr>
              <a:t>break</a:t>
            </a:r>
            <a:r>
              <a:rPr lang="en-US" altLang="zh-CN" smtClean="0"/>
              <a:t>;</a:t>
            </a:r>
          </a:p>
          <a:p>
            <a:r>
              <a:rPr lang="en-US" altLang="zh-CN" smtClean="0"/>
              <a:t>      case </a:t>
            </a:r>
            <a:r>
              <a:rPr lang="zh-CN" altLang="en-US" smtClean="0"/>
              <a:t>值</a:t>
            </a:r>
            <a:r>
              <a:rPr lang="en-US" altLang="zh-CN" smtClean="0"/>
              <a:t>2:</a:t>
            </a:r>
            <a:r>
              <a:rPr lang="zh-CN" altLang="en-US" smtClean="0"/>
              <a:t>执行代码</a:t>
            </a:r>
            <a:r>
              <a:rPr lang="en-US" altLang="zh-CN" smtClean="0"/>
              <a:t>2;</a:t>
            </a:r>
            <a:r>
              <a:rPr lang="en-US" altLang="zh-CN" smtClean="0">
                <a:solidFill>
                  <a:srgbClr val="FF0000"/>
                </a:solidFill>
              </a:rPr>
              <a:t>break</a:t>
            </a:r>
            <a:r>
              <a:rPr lang="en-US" altLang="zh-CN" smtClean="0"/>
              <a:t>;</a:t>
            </a:r>
          </a:p>
          <a:p>
            <a:r>
              <a:rPr lang="en-US" altLang="zh-CN" smtClean="0"/>
              <a:t>      case </a:t>
            </a:r>
            <a:r>
              <a:rPr lang="zh-CN" altLang="en-US" smtClean="0"/>
              <a:t>值</a:t>
            </a:r>
            <a:r>
              <a:rPr lang="en-US" altLang="zh-CN" smtClean="0"/>
              <a:t>3:</a:t>
            </a:r>
            <a:r>
              <a:rPr lang="zh-CN" altLang="en-US" smtClean="0"/>
              <a:t>执行代码</a:t>
            </a:r>
            <a:r>
              <a:rPr lang="en-US" altLang="zh-CN" smtClean="0"/>
              <a:t>3;</a:t>
            </a:r>
            <a:r>
              <a:rPr lang="en-US" altLang="zh-CN" smtClean="0">
                <a:solidFill>
                  <a:srgbClr val="FF0000"/>
                </a:solidFill>
              </a:rPr>
              <a:t>break</a:t>
            </a:r>
            <a:r>
              <a:rPr lang="en-US" altLang="zh-CN" smtClean="0"/>
              <a:t>;</a:t>
            </a:r>
          </a:p>
          <a:p>
            <a:r>
              <a:rPr lang="en-US" altLang="zh-CN" smtClean="0"/>
              <a:t>      default:</a:t>
            </a:r>
            <a:r>
              <a:rPr lang="zh-CN" altLang="en-US" smtClean="0"/>
              <a:t>代码</a:t>
            </a:r>
            <a:r>
              <a:rPr lang="en-US" altLang="zh-CN" smtClean="0"/>
              <a:t>4;</a:t>
            </a:r>
            <a:endParaRPr lang="zh-CN" altLang="en-US" smtClean="0"/>
          </a:p>
          <a:p>
            <a:r>
              <a:rPr lang="zh-CN" altLang="en-US" smtClean="0"/>
              <a:t>     </a:t>
            </a:r>
            <a:r>
              <a:rPr lang="en-US" altLang="zh-CN" smtClean="0"/>
              <a:t>}</a:t>
            </a:r>
            <a:endParaRPr lang="zh-CN" altLang="en-US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目标</a:t>
            </a:r>
          </a:p>
        </p:txBody>
      </p:sp>
      <p:sp>
        <p:nvSpPr>
          <p:cNvPr id="1024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掌握</a:t>
            </a:r>
            <a:r>
              <a:rPr lang="en-US" altLang="zh-CN" smtClean="0"/>
              <a:t>JavaScript</a:t>
            </a:r>
            <a:r>
              <a:rPr lang="zh-CN" altLang="en-US" smtClean="0"/>
              <a:t>的语法使用，学会编程思路，能独立开发</a:t>
            </a:r>
            <a:r>
              <a:rPr lang="en-US" altLang="zh-CN" smtClean="0"/>
              <a:t>js</a:t>
            </a:r>
            <a:r>
              <a:rPr lang="zh-CN" altLang="en-US" smtClean="0"/>
              <a:t>插件，根据实际情况编写</a:t>
            </a:r>
            <a:r>
              <a:rPr lang="en-US" altLang="zh-CN" smtClean="0"/>
              <a:t>js</a:t>
            </a:r>
            <a:r>
              <a:rPr lang="zh-CN" altLang="en-US" smtClean="0"/>
              <a:t>代码</a:t>
            </a:r>
            <a:endParaRPr lang="zh-CN" altLang="en-US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循环语句</a:t>
            </a:r>
          </a:p>
        </p:txBody>
      </p:sp>
      <p:sp>
        <p:nvSpPr>
          <p:cNvPr id="2969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While</a:t>
            </a:r>
            <a:r>
              <a:rPr lang="zh-CN" altLang="en-US" smtClean="0"/>
              <a:t>循环语句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变量</a:t>
            </a:r>
          </a:p>
          <a:p>
            <a:r>
              <a:rPr lang="en-US" altLang="zh-CN" smtClean="0"/>
              <a:t> while(</a:t>
            </a:r>
            <a:r>
              <a:rPr lang="zh-CN" altLang="en-US" smtClean="0"/>
              <a:t>表达式</a:t>
            </a:r>
            <a:r>
              <a:rPr lang="en-US" altLang="zh-CN" smtClean="0"/>
              <a:t>){</a:t>
            </a:r>
          </a:p>
          <a:p>
            <a:r>
              <a:rPr lang="zh-CN" altLang="en-US" smtClean="0"/>
              <a:t>      执行循环代码</a:t>
            </a:r>
            <a:r>
              <a:rPr lang="en-US" altLang="zh-CN" smtClean="0"/>
              <a:t>;</a:t>
            </a:r>
          </a:p>
          <a:p>
            <a:r>
              <a:rPr lang="zh-CN" altLang="en-US" smtClean="0"/>
              <a:t>      </a:t>
            </a:r>
            <a:r>
              <a:rPr lang="en-US" altLang="zh-CN" smtClean="0"/>
              <a:t>i++;</a:t>
            </a:r>
            <a:r>
              <a:rPr lang="zh-CN" altLang="en-US" smtClean="0"/>
              <a:t>  （递增）  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}</a:t>
            </a:r>
            <a:endParaRPr lang="zh-CN" altLang="en-US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do...while</a:t>
            </a:r>
            <a:r>
              <a:rPr lang="zh-CN" altLang="en-US" smtClean="0"/>
              <a:t>循环语句</a:t>
            </a:r>
          </a:p>
        </p:txBody>
      </p:sp>
      <p:sp>
        <p:nvSpPr>
          <p:cNvPr id="3072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计数器</a:t>
            </a:r>
            <a:endParaRPr lang="en-US" altLang="zh-CN" smtClean="0"/>
          </a:p>
          <a:p>
            <a:r>
              <a:rPr lang="en-US" altLang="zh-CN" smtClean="0"/>
              <a:t>do{</a:t>
            </a:r>
          </a:p>
          <a:p>
            <a:r>
              <a:rPr lang="zh-CN" altLang="en-US" smtClean="0"/>
              <a:t>        执行代码</a:t>
            </a:r>
            <a:endParaRPr lang="en-US" altLang="zh-CN" smtClean="0"/>
          </a:p>
          <a:p>
            <a:r>
              <a:rPr lang="en-US" altLang="zh-CN" smtClean="0"/>
              <a:t>        </a:t>
            </a:r>
            <a:r>
              <a:rPr lang="zh-CN" altLang="en-US" smtClean="0"/>
              <a:t>计数器</a:t>
            </a:r>
            <a:r>
              <a:rPr lang="en-US" altLang="zh-CN" smtClean="0"/>
              <a:t>++</a:t>
            </a:r>
            <a:endParaRPr lang="zh-CN" altLang="en-US" smtClean="0"/>
          </a:p>
          <a:p>
            <a:r>
              <a:rPr lang="en-US" altLang="zh-CN" smtClean="0"/>
              <a:t>     }while(</a:t>
            </a:r>
            <a:r>
              <a:rPr lang="zh-CN" altLang="en-US" smtClean="0"/>
              <a:t>条件</a:t>
            </a:r>
            <a:r>
              <a:rPr lang="en-US" altLang="zh-CN" smtClean="0"/>
              <a:t>);</a:t>
            </a:r>
            <a:endParaRPr lang="zh-CN" altLang="en-US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for</a:t>
            </a:r>
            <a:r>
              <a:rPr lang="zh-CN" altLang="en-US" smtClean="0"/>
              <a:t>循环语句</a:t>
            </a:r>
          </a:p>
        </p:txBody>
      </p:sp>
      <p:sp>
        <p:nvSpPr>
          <p:cNvPr id="3174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for(</a:t>
            </a:r>
            <a:r>
              <a:rPr lang="zh-CN" altLang="en-US" smtClean="0"/>
              <a:t>表达式</a:t>
            </a:r>
            <a:r>
              <a:rPr lang="en-US" altLang="zh-CN" smtClean="0"/>
              <a:t>1;</a:t>
            </a:r>
            <a:r>
              <a:rPr lang="zh-CN" altLang="en-US" smtClean="0"/>
              <a:t>表达式</a:t>
            </a:r>
            <a:r>
              <a:rPr lang="en-US" altLang="zh-CN" smtClean="0"/>
              <a:t>2;</a:t>
            </a:r>
            <a:r>
              <a:rPr lang="zh-CN" altLang="en-US" smtClean="0"/>
              <a:t>表达式</a:t>
            </a:r>
            <a:r>
              <a:rPr lang="en-US" altLang="zh-CN" smtClean="0"/>
              <a:t>3){</a:t>
            </a:r>
          </a:p>
          <a:p>
            <a:r>
              <a:rPr lang="zh-CN" altLang="en-US" smtClean="0"/>
              <a:t>     执行代码</a:t>
            </a:r>
            <a:r>
              <a:rPr lang="en-US" altLang="zh-CN" smtClean="0"/>
              <a:t>;</a:t>
            </a:r>
          </a:p>
          <a:p>
            <a:r>
              <a:rPr lang="zh-CN" altLang="en-US" smtClean="0"/>
              <a:t>     </a:t>
            </a:r>
            <a:r>
              <a:rPr lang="en-US" altLang="zh-CN" smtClean="0"/>
              <a:t>}</a:t>
            </a:r>
            <a:endParaRPr lang="zh-CN" altLang="en-US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continue</a:t>
            </a:r>
            <a:r>
              <a:rPr lang="zh-CN" altLang="en-US" smtClean="0"/>
              <a:t>和</a:t>
            </a:r>
            <a:r>
              <a:rPr lang="en-US" altLang="zh-CN" smtClean="0"/>
              <a:t>break</a:t>
            </a:r>
            <a:r>
              <a:rPr lang="zh-CN" altLang="en-US" smtClean="0"/>
              <a:t>的使用</a:t>
            </a:r>
          </a:p>
        </p:txBody>
      </p:sp>
      <p:sp>
        <p:nvSpPr>
          <p:cNvPr id="3277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Continue</a:t>
            </a:r>
            <a:r>
              <a:rPr lang="zh-CN" altLang="en-US" smtClean="0"/>
              <a:t>是直接开始下一次循环</a:t>
            </a:r>
            <a:endParaRPr lang="en-US" altLang="zh-CN" smtClean="0"/>
          </a:p>
          <a:p>
            <a:r>
              <a:rPr lang="en-US" altLang="zh-CN" smtClean="0"/>
              <a:t>Break</a:t>
            </a:r>
            <a:r>
              <a:rPr lang="zh-CN" altLang="en-US" smtClean="0"/>
              <a:t>立即跳出当前循环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数组</a:t>
            </a:r>
          </a:p>
        </p:txBody>
      </p:sp>
      <p:sp>
        <p:nvSpPr>
          <p:cNvPr id="3379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什么是数组</a:t>
            </a:r>
            <a:endParaRPr lang="en-US" altLang="zh-CN" smtClean="0"/>
          </a:p>
          <a:p>
            <a:r>
              <a:rPr lang="zh-CN" altLang="en-US" smtClean="0"/>
              <a:t>可以存储多个数据的组合。</a:t>
            </a:r>
            <a:endParaRPr lang="en-US" altLang="zh-CN" smtClean="0"/>
          </a:p>
          <a:p>
            <a:r>
              <a:rPr lang="zh-CN" altLang="en-US" smtClean="0"/>
              <a:t>怎么样创建数组</a:t>
            </a:r>
            <a:endParaRPr lang="en-US" altLang="zh-CN" smtClean="0"/>
          </a:p>
          <a:p>
            <a:r>
              <a:rPr lang="zh-CN" altLang="en-US" smtClean="0"/>
              <a:t>通过构造函数创造数组  </a:t>
            </a:r>
            <a:r>
              <a:rPr lang="en-US" altLang="zh-CN" smtClean="0"/>
              <a:t>var </a:t>
            </a:r>
            <a:r>
              <a:rPr lang="zh-CN" altLang="en-US" smtClean="0"/>
              <a:t>数组名</a:t>
            </a:r>
            <a:r>
              <a:rPr lang="en-US" altLang="zh-CN" smtClean="0"/>
              <a:t>=new Array()</a:t>
            </a:r>
          </a:p>
          <a:p>
            <a:r>
              <a:rPr lang="zh-CN" altLang="en-US" smtClean="0"/>
              <a:t>基本类型创建数组  </a:t>
            </a:r>
            <a:r>
              <a:rPr lang="en-US" altLang="zh-CN" smtClean="0"/>
              <a:t>var </a:t>
            </a:r>
            <a:r>
              <a:rPr lang="zh-CN" altLang="en-US" smtClean="0"/>
              <a:t>数组名</a:t>
            </a:r>
            <a:r>
              <a:rPr lang="en-US" altLang="zh-CN" smtClean="0"/>
              <a:t>=[];</a:t>
            </a:r>
          </a:p>
          <a:p>
            <a:r>
              <a:rPr lang="zh-CN" altLang="en-US" smtClean="0"/>
              <a:t>注意数组长度、数组元素、数组下标。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数组案例</a:t>
            </a:r>
          </a:p>
        </p:txBody>
      </p:sp>
      <p:sp>
        <p:nvSpPr>
          <p:cNvPr id="3481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使用</a:t>
            </a:r>
            <a:r>
              <a:rPr lang="en-US" altLang="zh-CN" smtClean="0"/>
              <a:t>for</a:t>
            </a:r>
            <a:r>
              <a:rPr lang="zh-CN" altLang="en-US" smtClean="0"/>
              <a:t>循环遍历数组</a:t>
            </a:r>
            <a:endParaRPr lang="en-US" altLang="zh-CN" smtClean="0"/>
          </a:p>
          <a:p>
            <a:r>
              <a:rPr lang="zh-CN" altLang="en-US" smtClean="0"/>
              <a:t>求数组中的最大值、最小值</a:t>
            </a:r>
            <a:endParaRPr lang="en-US" altLang="zh-CN" smtClean="0"/>
          </a:p>
          <a:p>
            <a:r>
              <a:rPr lang="zh-CN" altLang="en-US" smtClean="0"/>
              <a:t>求数组所有元素的和</a:t>
            </a:r>
            <a:endParaRPr lang="en-US" altLang="zh-CN" smtClean="0"/>
          </a:p>
          <a:p>
            <a:r>
              <a:rPr lang="zh-CN" altLang="en-US" smtClean="0"/>
              <a:t>将数组中各元素位置调换例如 </a:t>
            </a:r>
            <a:r>
              <a:rPr lang="en-US" altLang="zh-CN" smtClean="0"/>
              <a:t>[1,2,3,4,5] </a:t>
            </a:r>
            <a:r>
              <a:rPr lang="zh-CN" altLang="en-US" smtClean="0"/>
              <a:t>换成 </a:t>
            </a:r>
            <a:r>
              <a:rPr lang="en-US" altLang="zh-CN" smtClean="0"/>
              <a:t>[5,4,3,2,1]</a:t>
            </a:r>
          </a:p>
          <a:p>
            <a:r>
              <a:rPr lang="zh-CN" altLang="en-US" smtClean="0"/>
              <a:t>将数组中的元素用 </a:t>
            </a:r>
            <a:r>
              <a:rPr lang="en-US" altLang="zh-CN" smtClean="0"/>
              <a:t>| </a:t>
            </a:r>
            <a:r>
              <a:rPr lang="zh-CN" altLang="en-US" smtClean="0"/>
              <a:t>线拼接成字符串，再输出字符串</a:t>
            </a:r>
            <a:endParaRPr lang="en-US" altLang="zh-CN" smtClean="0"/>
          </a:p>
          <a:p>
            <a:r>
              <a:rPr lang="zh-CN" altLang="en-US" smtClean="0"/>
              <a:t>冒泡排序  将数据按照顺序进行排序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函数</a:t>
            </a:r>
          </a:p>
        </p:txBody>
      </p:sp>
      <p:sp>
        <p:nvSpPr>
          <p:cNvPr id="3584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概念：函数就是将重复的代码存放起来，使用的时候直接调用函数名。</a:t>
            </a:r>
            <a:endParaRPr lang="en-US" altLang="zh-CN" smtClean="0"/>
          </a:p>
          <a:p>
            <a:r>
              <a:rPr lang="zh-CN" altLang="en-US" smtClean="0"/>
              <a:t>三种方式可以声明函数</a:t>
            </a:r>
            <a:endParaRPr lang="en-US" altLang="zh-CN" smtClean="0"/>
          </a:p>
          <a:p>
            <a:r>
              <a:rPr lang="en-US" altLang="zh-CN" smtClean="0"/>
              <a:t>1</a:t>
            </a:r>
            <a:r>
              <a:rPr lang="zh-CN" altLang="en-US" smtClean="0"/>
              <a:t>、声明式</a:t>
            </a:r>
            <a:r>
              <a:rPr lang="en-US" altLang="zh-CN" smtClean="0"/>
              <a:t>/</a:t>
            </a:r>
            <a:r>
              <a:rPr lang="zh-CN" altLang="en-US" smtClean="0"/>
              <a:t>静态</a:t>
            </a:r>
            <a:endParaRPr lang="en-US" altLang="zh-CN" smtClean="0"/>
          </a:p>
          <a:p>
            <a:r>
              <a:rPr lang="en-US" altLang="zh-CN" smtClean="0"/>
              <a:t>function </a:t>
            </a:r>
            <a:r>
              <a:rPr lang="zh-CN" altLang="en-US" smtClean="0"/>
              <a:t>函数名字</a:t>
            </a:r>
            <a:r>
              <a:rPr lang="en-US" altLang="zh-CN" smtClean="0"/>
              <a:t>(){</a:t>
            </a:r>
          </a:p>
          <a:p>
            <a:r>
              <a:rPr lang="en-US" altLang="zh-CN" smtClean="0"/>
              <a:t>         </a:t>
            </a:r>
            <a:r>
              <a:rPr lang="zh-CN" altLang="en-US" smtClean="0"/>
              <a:t>函数体</a:t>
            </a:r>
          </a:p>
          <a:p>
            <a:r>
              <a:rPr lang="zh-CN" altLang="en-US" smtClean="0"/>
              <a:t>     </a:t>
            </a:r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zh-CN" altLang="en-US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函数</a:t>
            </a:r>
          </a:p>
        </p:txBody>
      </p:sp>
      <p:sp>
        <p:nvSpPr>
          <p:cNvPr id="3686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function sayHello() {</a:t>
            </a:r>
          </a:p>
          <a:p>
            <a:r>
              <a:rPr lang="en-US" altLang="zh-CN" smtClean="0"/>
              <a:t>   console.log("Hello Word");</a:t>
            </a:r>
          </a:p>
          <a:p>
            <a:r>
              <a:rPr lang="en-US" altLang="zh-CN" smtClean="0"/>
              <a:t> }</a:t>
            </a:r>
          </a:p>
          <a:p>
            <a:r>
              <a:rPr lang="zh-CN" altLang="en-US" smtClean="0"/>
              <a:t>求</a:t>
            </a:r>
            <a:r>
              <a:rPr lang="en-US" altLang="zh-CN" smtClean="0"/>
              <a:t>10+20</a:t>
            </a:r>
            <a:r>
              <a:rPr lang="zh-CN" altLang="en-US" smtClean="0"/>
              <a:t>的和</a:t>
            </a:r>
            <a:endParaRPr lang="en-US" altLang="zh-CN" smtClean="0"/>
          </a:p>
          <a:p>
            <a:r>
              <a:rPr lang="zh-CN" altLang="en-US" smtClean="0"/>
              <a:t>求</a:t>
            </a:r>
            <a:r>
              <a:rPr lang="en-US" altLang="zh-CN" smtClean="0"/>
              <a:t>1-100</a:t>
            </a:r>
            <a:r>
              <a:rPr lang="zh-CN" altLang="en-US" smtClean="0"/>
              <a:t>所有数字和</a:t>
            </a:r>
            <a:endParaRPr lang="en-US" altLang="zh-CN" smtClean="0"/>
          </a:p>
          <a:p>
            <a:r>
              <a:rPr lang="zh-CN" altLang="en-US" smtClean="0"/>
              <a:t>求一个数组的和</a:t>
            </a:r>
            <a:endParaRPr lang="en-US" altLang="zh-CN" smtClean="0"/>
          </a:p>
          <a:p>
            <a:endParaRPr lang="en-US" altLang="zh-CN" smtClean="0"/>
          </a:p>
          <a:p>
            <a:endParaRPr lang="zh-CN" altLang="en-US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1"/>
          <p:cNvSpPr>
            <a:spLocks noGrp="1"/>
          </p:cNvSpPr>
          <p:nvPr>
            <p:ph type="title"/>
          </p:nvPr>
        </p:nvSpPr>
        <p:spPr>
          <a:xfrm>
            <a:off x="838200" y="119063"/>
            <a:ext cx="10515600" cy="1325562"/>
          </a:xfrm>
        </p:spPr>
        <p:txBody>
          <a:bodyPr/>
          <a:lstStyle/>
          <a:p>
            <a:r>
              <a:rPr lang="zh-CN" altLang="en-US" smtClean="0"/>
              <a:t>函数的参数和返回值</a:t>
            </a:r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>
          <a:xfrm>
            <a:off x="838200" y="1606550"/>
            <a:ext cx="10515600" cy="4351338"/>
          </a:xfrm>
        </p:spPr>
        <p:txBody>
          <a:bodyPr/>
          <a:lstStyle/>
          <a:p>
            <a:r>
              <a:rPr lang="zh-CN" altLang="en-US" smtClean="0"/>
              <a:t>参数：声明函数的时候函数名后面小括号里面的内容就是参数</a:t>
            </a:r>
            <a:endParaRPr lang="en-US" altLang="zh-CN" smtClean="0"/>
          </a:p>
          <a:p>
            <a:r>
              <a:rPr lang="en-US" altLang="zh-CN" smtClean="0"/>
              <a:t> function sum(num1, num2) {</a:t>
            </a:r>
          </a:p>
          <a:p>
            <a:r>
              <a:rPr lang="en-US" altLang="zh-CN" smtClean="0"/>
              <a:t>      var sum = num1 + num2</a:t>
            </a:r>
            <a:endParaRPr lang="zh-CN" altLang="en-US" smtClean="0"/>
          </a:p>
          <a:p>
            <a:r>
              <a:rPr lang="zh-CN" altLang="en-US" smtClean="0"/>
              <a:t>      </a:t>
            </a:r>
            <a:r>
              <a:rPr lang="en-US" altLang="zh-CN" smtClean="0"/>
              <a:t>console.log(sum);</a:t>
            </a:r>
            <a:endParaRPr lang="zh-CN" altLang="en-US" smtClean="0"/>
          </a:p>
          <a:p>
            <a:r>
              <a:rPr lang="zh-CN" altLang="en-US" smtClean="0"/>
              <a:t>    </a:t>
            </a:r>
            <a:r>
              <a:rPr lang="en-US" altLang="zh-CN" smtClean="0"/>
              <a:t>}</a:t>
            </a:r>
          </a:p>
          <a:p>
            <a:r>
              <a:rPr lang="en-US" altLang="zh-CN" smtClean="0"/>
              <a:t>sum</a:t>
            </a:r>
            <a:r>
              <a:rPr lang="zh-CN" altLang="en-US" smtClean="0"/>
              <a:t>（</a:t>
            </a:r>
            <a:r>
              <a:rPr lang="en-US" altLang="zh-CN" smtClean="0"/>
              <a:t>10</a:t>
            </a:r>
            <a:r>
              <a:rPr lang="zh-CN" altLang="en-US" smtClean="0"/>
              <a:t>，</a:t>
            </a:r>
            <a:r>
              <a:rPr lang="en-US" altLang="zh-CN" smtClean="0"/>
              <a:t>20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zh-CN" altLang="en-US" smtClean="0"/>
              <a:t>参数的作用就是接收用户所传的数据。</a:t>
            </a:r>
            <a:endParaRPr lang="en-US" altLang="zh-CN" smtClean="0"/>
          </a:p>
          <a:p>
            <a:r>
              <a:rPr lang="en-US" altLang="zh-CN" smtClean="0"/>
              <a:t> </a:t>
            </a:r>
            <a:r>
              <a:rPr lang="zh-CN" altLang="en-US" smtClean="0"/>
              <a:t>注意形参和实参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返回值</a:t>
            </a:r>
          </a:p>
        </p:txBody>
      </p:sp>
      <p:sp>
        <p:nvSpPr>
          <p:cNvPr id="38914" name="内容占位符 2"/>
          <p:cNvSpPr>
            <a:spLocks noGrp="1"/>
          </p:cNvSpPr>
          <p:nvPr>
            <p:ph idx="1"/>
          </p:nvPr>
        </p:nvSpPr>
        <p:spPr>
          <a:xfrm>
            <a:off x="838200" y="1614488"/>
            <a:ext cx="10515600" cy="4351337"/>
          </a:xfrm>
        </p:spPr>
        <p:txBody>
          <a:bodyPr/>
          <a:lstStyle/>
          <a:p>
            <a:r>
              <a:rPr lang="zh-CN" altLang="en-US" smtClean="0"/>
              <a:t>函数可以返回一个值，也可以不返回，如果有返回值使用</a:t>
            </a:r>
            <a:r>
              <a:rPr lang="en-US" altLang="zh-CN" smtClean="0"/>
              <a:t>return</a:t>
            </a:r>
            <a:r>
              <a:rPr lang="zh-CN" altLang="en-US" smtClean="0"/>
              <a:t>关键字。</a:t>
            </a:r>
            <a:endParaRPr lang="en-US" altLang="zh-CN" smtClean="0"/>
          </a:p>
          <a:p>
            <a:r>
              <a:rPr lang="en-US" altLang="zh-CN" smtClean="0"/>
              <a:t> function sum(num1, num2) {</a:t>
            </a:r>
          </a:p>
          <a:p>
            <a:r>
              <a:rPr lang="en-US" altLang="zh-CN" smtClean="0"/>
              <a:t>      var sum = num1 + num2</a:t>
            </a:r>
            <a:endParaRPr lang="zh-CN" altLang="en-US" smtClean="0"/>
          </a:p>
          <a:p>
            <a:r>
              <a:rPr lang="zh-CN" altLang="en-US" smtClean="0"/>
              <a:t>      </a:t>
            </a:r>
            <a:r>
              <a:rPr lang="en-US" altLang="zh-CN" smtClean="0"/>
              <a:t>return sum;</a:t>
            </a:r>
            <a:endParaRPr lang="zh-CN" altLang="en-US" smtClean="0"/>
          </a:p>
          <a:p>
            <a:r>
              <a:rPr lang="zh-CN" altLang="en-US" smtClean="0"/>
              <a:t>    </a:t>
            </a:r>
            <a:r>
              <a:rPr lang="en-US" altLang="zh-CN" smtClean="0"/>
              <a:t>}</a:t>
            </a:r>
          </a:p>
          <a:p>
            <a:r>
              <a:rPr lang="en-US" altLang="zh-CN" smtClean="0"/>
              <a:t>var result=sum (10,20);</a:t>
            </a:r>
          </a:p>
          <a:p>
            <a:r>
              <a:rPr lang="en-US" altLang="zh-CN" smtClean="0"/>
              <a:t>console.log(result);</a:t>
            </a:r>
            <a:endParaRPr lang="zh-CN" altLang="en-US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/>
              <a:t>JavaScript</a:t>
            </a:r>
            <a:r>
              <a:rPr lang="zh-CN" altLang="en-US" b="1" smtClean="0"/>
              <a:t>简介</a:t>
            </a:r>
          </a:p>
        </p:txBody>
      </p:sp>
      <p:sp>
        <p:nvSpPr>
          <p:cNvPr id="12290" name="内容占位符 2"/>
          <p:cNvSpPr>
            <a:spLocks noGrp="1"/>
          </p:cNvSpPr>
          <p:nvPr>
            <p:ph idx="1"/>
          </p:nvPr>
        </p:nvSpPr>
        <p:spPr>
          <a:xfrm>
            <a:off x="838200" y="1323975"/>
            <a:ext cx="10515600" cy="4351338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mtClean="0"/>
              <a:t>1</a:t>
            </a:r>
            <a:r>
              <a:rPr lang="zh-CN" altLang="en-US" smtClean="0"/>
              <a:t>、什么是</a:t>
            </a:r>
            <a:r>
              <a:rPr lang="en-US" altLang="zh-CN" smtClean="0"/>
              <a:t>JavaScript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mtClean="0"/>
              <a:t>JavaScript</a:t>
            </a:r>
            <a:r>
              <a:rPr lang="zh-CN" altLang="en-US" smtClean="0"/>
              <a:t>是一种运行在客户端 的</a:t>
            </a:r>
            <a:r>
              <a:rPr lang="zh-CN" altLang="en-US" smtClean="0">
                <a:solidFill>
                  <a:srgbClr val="FF0000"/>
                </a:solidFill>
              </a:rPr>
              <a:t>脚本语言</a:t>
            </a:r>
            <a:r>
              <a:rPr lang="zh-CN" altLang="en-US" smtClean="0"/>
              <a:t>，给</a:t>
            </a:r>
            <a:r>
              <a:rPr lang="en-US" altLang="zh-CN" smtClean="0"/>
              <a:t>html</a:t>
            </a:r>
            <a:r>
              <a:rPr lang="zh-CN" altLang="en-US" smtClean="0"/>
              <a:t>增加动画，使网页更加生动。</a:t>
            </a:r>
            <a:endParaRPr lang="en-US" altLang="zh-CN" smtClean="0"/>
          </a:p>
          <a:p>
            <a:pPr eaLnBrk="1" hangingPunct="1">
              <a:lnSpc>
                <a:spcPct val="150000"/>
              </a:lnSpc>
            </a:pPr>
            <a:r>
              <a:rPr lang="en-US" altLang="zh-CN" smtClean="0"/>
              <a:t>2</a:t>
            </a:r>
            <a:r>
              <a:rPr lang="zh-CN" altLang="en-US" smtClean="0"/>
              <a:t>、</a:t>
            </a:r>
            <a:r>
              <a:rPr lang="en-US" altLang="zh-CN" smtClean="0"/>
              <a:t>js</a:t>
            </a:r>
            <a:r>
              <a:rPr lang="zh-CN" altLang="en-US" smtClean="0"/>
              <a:t>的组成</a:t>
            </a:r>
            <a:endParaRPr lang="en-US" altLang="zh-CN" smtClean="0"/>
          </a:p>
          <a:p>
            <a:pPr eaLnBrk="1" hangingPunct="1">
              <a:lnSpc>
                <a:spcPct val="150000"/>
              </a:lnSpc>
            </a:pPr>
            <a:r>
              <a:rPr lang="en-US" altLang="zh-CN" smtClean="0"/>
              <a:t>Js</a:t>
            </a:r>
            <a:r>
              <a:rPr lang="zh-CN" altLang="en-US" smtClean="0"/>
              <a:t>分</a:t>
            </a:r>
            <a:r>
              <a:rPr lang="en-US" altLang="zh-CN" smtClean="0"/>
              <a:t>3</a:t>
            </a:r>
            <a:r>
              <a:rPr lang="zh-CN" altLang="en-US" smtClean="0"/>
              <a:t>大模块分别是 </a:t>
            </a:r>
            <a:r>
              <a:rPr lang="en-US" altLang="zh-CN" smtClean="0"/>
              <a:t>ECMAScript</a:t>
            </a:r>
            <a:r>
              <a:rPr lang="zh-CN" altLang="en-US" smtClean="0"/>
              <a:t>、</a:t>
            </a:r>
            <a:r>
              <a:rPr lang="en-US" altLang="zh-CN" smtClean="0"/>
              <a:t>DOM</a:t>
            </a:r>
            <a:r>
              <a:rPr lang="zh-CN" altLang="en-US" smtClean="0"/>
              <a:t>（</a:t>
            </a:r>
            <a:r>
              <a:rPr lang="en-US" altLang="zh-CN" smtClean="0"/>
              <a:t> Document Object Model  </a:t>
            </a:r>
            <a:r>
              <a:rPr lang="zh-CN" altLang="en-US" smtClean="0"/>
              <a:t>文档对象模型）、</a:t>
            </a:r>
            <a:r>
              <a:rPr lang="en-US" altLang="zh-CN" smtClean="0"/>
              <a:t> BOM</a:t>
            </a:r>
            <a:r>
              <a:rPr lang="zh-CN" altLang="en-US" smtClean="0"/>
              <a:t>（</a:t>
            </a:r>
            <a:r>
              <a:rPr lang="en-US" altLang="zh-CN" smtClean="0"/>
              <a:t> Browser Object Model </a:t>
            </a:r>
            <a:r>
              <a:rPr lang="zh-CN" altLang="en-US" smtClean="0"/>
              <a:t>）</a:t>
            </a:r>
            <a:endParaRPr lang="en-US" altLang="zh-CN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函数案例</a:t>
            </a:r>
          </a:p>
        </p:txBody>
      </p:sp>
      <p:sp>
        <p:nvSpPr>
          <p:cNvPr id="3993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求</a:t>
            </a:r>
            <a:r>
              <a:rPr lang="en-US" altLang="zh-CN" smtClean="0"/>
              <a:t>1-N</a:t>
            </a:r>
            <a:r>
              <a:rPr lang="zh-CN" altLang="en-US" smtClean="0"/>
              <a:t>所有数字的和</a:t>
            </a:r>
            <a:endParaRPr lang="en-US" altLang="zh-CN" smtClean="0"/>
          </a:p>
          <a:p>
            <a:r>
              <a:rPr lang="zh-CN" altLang="en-US" smtClean="0"/>
              <a:t>求两个数的最大值、最小值。</a:t>
            </a:r>
            <a:endParaRPr lang="en-US" altLang="zh-CN" smtClean="0"/>
          </a:p>
          <a:p>
            <a:r>
              <a:rPr lang="zh-CN" altLang="en-US" smtClean="0"/>
              <a:t>求数组中的最大值、最小值</a:t>
            </a:r>
            <a:endParaRPr lang="en-US" altLang="zh-CN" smtClean="0"/>
          </a:p>
          <a:p>
            <a:r>
              <a:rPr lang="zh-CN" altLang="en-US" smtClean="0"/>
              <a:t>求一个数组的和</a:t>
            </a:r>
            <a:endParaRPr lang="en-US" altLang="zh-CN" smtClean="0"/>
          </a:p>
          <a:p>
            <a:r>
              <a:rPr lang="zh-CN" altLang="en-US" smtClean="0"/>
              <a:t>冒泡排序</a:t>
            </a:r>
            <a:endParaRPr lang="en-US" altLang="zh-CN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1"/>
          <p:cNvSpPr>
            <a:spLocks noGrp="1"/>
          </p:cNvSpPr>
          <p:nvPr>
            <p:ph type="title"/>
          </p:nvPr>
        </p:nvSpPr>
        <p:spPr>
          <a:xfrm>
            <a:off x="838200" y="-161925"/>
            <a:ext cx="10515600" cy="1325563"/>
          </a:xfrm>
        </p:spPr>
        <p:txBody>
          <a:bodyPr/>
          <a:lstStyle/>
          <a:p>
            <a:r>
              <a:rPr lang="zh-CN" altLang="en-US" smtClean="0"/>
              <a:t>匿名函数</a:t>
            </a:r>
            <a:r>
              <a:rPr lang="en-US" altLang="zh-CN" smtClean="0"/>
              <a:t>/</a:t>
            </a:r>
            <a:r>
              <a:rPr lang="zh-CN" altLang="en-US" smtClean="0"/>
              <a:t>动态的</a:t>
            </a:r>
          </a:p>
        </p:txBody>
      </p:sp>
      <p:sp>
        <p:nvSpPr>
          <p:cNvPr id="40962" name="内容占位符 2"/>
          <p:cNvSpPr>
            <a:spLocks noGrp="1"/>
          </p:cNvSpPr>
          <p:nvPr>
            <p:ph idx="1"/>
          </p:nvPr>
        </p:nvSpPr>
        <p:spPr>
          <a:xfrm>
            <a:off x="838200" y="1122363"/>
            <a:ext cx="10515600" cy="4351337"/>
          </a:xfrm>
        </p:spPr>
        <p:txBody>
          <a:bodyPr/>
          <a:lstStyle/>
          <a:p>
            <a:r>
              <a:rPr lang="zh-CN" altLang="en-US" smtClean="0"/>
              <a:t>通过变量直接接收函数的形式为匿名函数</a:t>
            </a:r>
            <a:endParaRPr lang="en-US" altLang="zh-CN" smtClean="0"/>
          </a:p>
          <a:p>
            <a:r>
              <a:rPr lang="en-US" altLang="zh-CN" smtClean="0"/>
              <a:t>var sayHi= function (){             </a:t>
            </a:r>
          </a:p>
          <a:p>
            <a:r>
              <a:rPr lang="en-US" altLang="zh-CN" smtClean="0"/>
              <a:t>      console.log(“Hello Word");</a:t>
            </a:r>
          </a:p>
          <a:p>
            <a:r>
              <a:rPr lang="en-US" altLang="zh-CN" smtClean="0"/>
              <a:t>     };</a:t>
            </a:r>
          </a:p>
          <a:p>
            <a:r>
              <a:rPr lang="en-US" altLang="zh-CN" smtClean="0"/>
              <a:t>sayHi()</a:t>
            </a:r>
            <a:endParaRPr lang="zh-CN" altLang="en-US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1"/>
          <p:cNvSpPr>
            <a:spLocks noGrp="1"/>
          </p:cNvSpPr>
          <p:nvPr>
            <p:ph type="title"/>
          </p:nvPr>
        </p:nvSpPr>
        <p:spPr>
          <a:xfrm>
            <a:off x="838200" y="-215900"/>
            <a:ext cx="10515600" cy="1325563"/>
          </a:xfrm>
        </p:spPr>
        <p:txBody>
          <a:bodyPr/>
          <a:lstStyle/>
          <a:p>
            <a:r>
              <a:rPr lang="zh-CN" altLang="en-US" smtClean="0"/>
              <a:t>函数可作为参数使用</a:t>
            </a:r>
          </a:p>
        </p:txBody>
      </p:sp>
      <p:sp>
        <p:nvSpPr>
          <p:cNvPr id="41986" name="内容占位符 2"/>
          <p:cNvSpPr>
            <a:spLocks noGrp="1"/>
          </p:cNvSpPr>
          <p:nvPr>
            <p:ph idx="1"/>
          </p:nvPr>
        </p:nvSpPr>
        <p:spPr>
          <a:xfrm>
            <a:off x="838200" y="920750"/>
            <a:ext cx="10515600" cy="4565650"/>
          </a:xfrm>
        </p:spPr>
        <p:txBody>
          <a:bodyPr/>
          <a:lstStyle/>
          <a:p>
            <a:r>
              <a:rPr lang="zh-CN" altLang="en-US" smtClean="0"/>
              <a:t>一个函数可以作为另一个函数的参数</a:t>
            </a:r>
            <a:endParaRPr lang="en-US" altLang="zh-CN" smtClean="0"/>
          </a:p>
          <a:p>
            <a:r>
              <a:rPr lang="en-US" altLang="zh-CN" smtClean="0"/>
              <a:t>function func(fn) {</a:t>
            </a:r>
          </a:p>
          <a:p>
            <a:r>
              <a:rPr lang="en-US" altLang="zh-CN" smtClean="0"/>
              <a:t>   fn();</a:t>
            </a:r>
            <a:endParaRPr lang="zh-CN" altLang="en-US" smtClean="0"/>
          </a:p>
          <a:p>
            <a:r>
              <a:rPr lang="zh-CN" altLang="en-US" smtClean="0"/>
              <a:t>   </a:t>
            </a:r>
            <a:r>
              <a:rPr lang="en-US" altLang="zh-CN" smtClean="0"/>
              <a:t>}</a:t>
            </a:r>
          </a:p>
          <a:p>
            <a:r>
              <a:rPr lang="en-US" altLang="zh-CN" smtClean="0"/>
              <a:t>function f1() {</a:t>
            </a:r>
          </a:p>
          <a:p>
            <a:r>
              <a:rPr lang="en-US" altLang="zh-CN" smtClean="0"/>
              <a:t>     console.log(“Hello Word");</a:t>
            </a:r>
          </a:p>
          <a:p>
            <a:r>
              <a:rPr lang="en-US" altLang="zh-CN" smtClean="0"/>
              <a:t>   }</a:t>
            </a:r>
          </a:p>
          <a:p>
            <a:r>
              <a:rPr lang="en-US" altLang="zh-CN" smtClean="0"/>
              <a:t>func(f1);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函数作用域</a:t>
            </a:r>
          </a:p>
        </p:txBody>
      </p:sp>
      <p:sp>
        <p:nvSpPr>
          <p:cNvPr id="4301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作用域：代码的使用范围</a:t>
            </a:r>
            <a:endParaRPr lang="en-US" altLang="zh-CN" smtClean="0"/>
          </a:p>
          <a:p>
            <a:r>
              <a:rPr lang="zh-CN" altLang="en-US" smtClean="0"/>
              <a:t>全局变量和局部变量</a:t>
            </a:r>
            <a:endParaRPr lang="en-US" altLang="zh-CN" smtClean="0"/>
          </a:p>
          <a:p>
            <a:r>
              <a:rPr lang="zh-CN" altLang="en-US" smtClean="0"/>
              <a:t>使用</a:t>
            </a:r>
            <a:r>
              <a:rPr lang="en-US" altLang="zh-CN" smtClean="0"/>
              <a:t>var </a:t>
            </a:r>
            <a:r>
              <a:rPr lang="zh-CN" altLang="en-US" smtClean="0"/>
              <a:t>声明的变量为全局变量</a:t>
            </a:r>
            <a:endParaRPr lang="en-US" altLang="zh-CN" smtClean="0"/>
          </a:p>
          <a:p>
            <a:r>
              <a:rPr lang="zh-CN" altLang="en-US" smtClean="0"/>
              <a:t>函数内部声明的变量为局部变量</a:t>
            </a:r>
            <a:endParaRPr lang="en-US" altLang="zh-CN" smtClean="0"/>
          </a:p>
          <a:p>
            <a:endParaRPr lang="zh-CN" altLang="en-US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隐式全局变量</a:t>
            </a:r>
            <a:r>
              <a:rPr lang="en-US" altLang="zh-CN" smtClean="0"/>
              <a:t/>
            </a:r>
            <a:br>
              <a:rPr lang="en-US" altLang="zh-CN" smtClean="0"/>
            </a:br>
            <a:endParaRPr lang="zh-CN" altLang="en-US" smtClean="0"/>
          </a:p>
        </p:txBody>
      </p:sp>
      <p:sp>
        <p:nvSpPr>
          <p:cNvPr id="4403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不用</a:t>
            </a:r>
            <a:r>
              <a:rPr lang="en-US" altLang="zh-CN" smtClean="0"/>
              <a:t>var</a:t>
            </a:r>
            <a:r>
              <a:rPr lang="zh-CN" altLang="en-US" smtClean="0"/>
              <a:t>声明的变量</a:t>
            </a:r>
            <a:endParaRPr lang="en-US" altLang="zh-CN" smtClean="0"/>
          </a:p>
          <a:p>
            <a:r>
              <a:rPr lang="en-US" altLang="zh-CN" smtClean="0"/>
              <a:t>function func() {</a:t>
            </a:r>
          </a:p>
          <a:p>
            <a:r>
              <a:rPr lang="en-US" altLang="zh-CN" smtClean="0"/>
              <a:t>num=10;</a:t>
            </a:r>
            <a:endParaRPr lang="zh-CN" altLang="en-US" smtClean="0"/>
          </a:p>
          <a:p>
            <a:r>
              <a:rPr lang="en-US" altLang="zh-CN" smtClean="0"/>
              <a:t>}</a:t>
            </a:r>
            <a:endParaRPr lang="zh-CN" altLang="en-US" smtClean="0"/>
          </a:p>
          <a:p>
            <a:r>
              <a:rPr lang="en-US" altLang="zh-CN" smtClean="0"/>
              <a:t>func();</a:t>
            </a:r>
          </a:p>
          <a:p>
            <a:r>
              <a:rPr lang="en-US" altLang="zh-CN" smtClean="0"/>
              <a:t>console.log(num);</a:t>
            </a:r>
            <a:endParaRPr lang="zh-CN" altLang="en-US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函数作用域链</a:t>
            </a:r>
          </a:p>
        </p:txBody>
      </p:sp>
      <p:sp>
        <p:nvSpPr>
          <p:cNvPr id="4505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多个函数的执行过程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预解析</a:t>
            </a:r>
          </a:p>
        </p:txBody>
      </p:sp>
      <p:sp>
        <p:nvSpPr>
          <p:cNvPr id="4608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可以使变量</a:t>
            </a:r>
            <a:r>
              <a:rPr lang="zh-CN" altLang="en-US" smtClean="0">
                <a:solidFill>
                  <a:srgbClr val="FF0000"/>
                </a:solidFill>
              </a:rPr>
              <a:t>声明</a:t>
            </a:r>
            <a:r>
              <a:rPr lang="zh-CN" altLang="en-US" smtClean="0"/>
              <a:t>提前</a:t>
            </a:r>
            <a:endParaRPr lang="en-US" altLang="zh-CN" smtClean="0"/>
          </a:p>
          <a:p>
            <a:r>
              <a:rPr lang="zh-CN" altLang="en-US" smtClean="0"/>
              <a:t>可以使声明的函数提前</a:t>
            </a:r>
            <a:endParaRPr lang="en-US" altLang="zh-CN" smtClean="0"/>
          </a:p>
          <a:p>
            <a:r>
              <a:rPr lang="en-US" altLang="zh-CN" smtClean="0"/>
              <a:t>func()</a:t>
            </a:r>
          </a:p>
          <a:p>
            <a:r>
              <a:rPr lang="en-US" altLang="zh-CN" smtClean="0"/>
              <a:t>function func() {</a:t>
            </a:r>
          </a:p>
          <a:p>
            <a:r>
              <a:rPr lang="en-US" altLang="zh-CN" smtClean="0"/>
              <a:t>      console.log(num);</a:t>
            </a:r>
          </a:p>
          <a:p>
            <a:r>
              <a:rPr lang="en-US" altLang="zh-CN" smtClean="0"/>
              <a:t>      var num=10;</a:t>
            </a:r>
          </a:p>
          <a:p>
            <a:r>
              <a:rPr lang="en-US" altLang="zh-CN" smtClean="0"/>
              <a:t>    }</a:t>
            </a:r>
            <a:endParaRPr lang="zh-CN" altLang="en-US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对象</a:t>
            </a:r>
          </a:p>
        </p:txBody>
      </p:sp>
      <p:sp>
        <p:nvSpPr>
          <p:cNvPr id="4710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JavaScript </a:t>
            </a:r>
            <a:r>
              <a:rPr lang="zh-CN" altLang="en-US" smtClean="0"/>
              <a:t>中的</a:t>
            </a:r>
            <a:r>
              <a:rPr lang="zh-CN" altLang="en-US" smtClean="0">
                <a:solidFill>
                  <a:srgbClr val="FF0000"/>
                </a:solidFill>
              </a:rPr>
              <a:t>所有事物</a:t>
            </a:r>
            <a:r>
              <a:rPr lang="zh-CN" altLang="en-US" smtClean="0"/>
              <a:t>都是对象：字符串、数值、数组、函数等等</a:t>
            </a:r>
            <a:endParaRPr lang="en-US" altLang="zh-CN" smtClean="0"/>
          </a:p>
          <a:p>
            <a:r>
              <a:rPr lang="zh-CN" altLang="en-US" smtClean="0"/>
              <a:t>对象有</a:t>
            </a:r>
            <a:r>
              <a:rPr lang="zh-CN" altLang="en-US" smtClean="0">
                <a:solidFill>
                  <a:srgbClr val="FF0000"/>
                </a:solidFill>
              </a:rPr>
              <a:t>属性</a:t>
            </a:r>
            <a:r>
              <a:rPr lang="zh-CN" altLang="en-US" smtClean="0"/>
              <a:t>和</a:t>
            </a:r>
            <a:r>
              <a:rPr lang="zh-CN" altLang="en-US" smtClean="0">
                <a:solidFill>
                  <a:srgbClr val="FF0000"/>
                </a:solidFill>
              </a:rPr>
              <a:t>方法</a:t>
            </a:r>
            <a:endParaRPr lang="en-US" altLang="zh-CN" smtClean="0"/>
          </a:p>
          <a:p>
            <a:r>
              <a:rPr lang="zh-CN" altLang="en-US" smtClean="0"/>
              <a:t>创建对象，创建对象可以有三种方法。</a:t>
            </a:r>
            <a:endParaRPr lang="en-US" altLang="zh-CN" smtClean="0"/>
          </a:p>
          <a:p>
            <a:r>
              <a:rPr lang="en-US" altLang="zh-CN" smtClean="0"/>
              <a:t>1</a:t>
            </a:r>
            <a:r>
              <a:rPr lang="zh-CN" altLang="en-US" smtClean="0"/>
              <a:t>、使用构造函数创建对象。</a:t>
            </a:r>
            <a:endParaRPr lang="en-US" altLang="zh-CN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、自定义构造函数创建对象。</a:t>
            </a:r>
            <a:endParaRPr lang="en-US" altLang="zh-CN" smtClean="0"/>
          </a:p>
          <a:p>
            <a:r>
              <a:rPr lang="en-US" altLang="zh-CN" smtClean="0"/>
              <a:t>3</a:t>
            </a:r>
            <a:r>
              <a:rPr lang="zh-CN" altLang="en-US" smtClean="0"/>
              <a:t>、字面量的方式创建对象。</a:t>
            </a:r>
            <a:r>
              <a:rPr lang="en-US" altLang="zh-CN" smtClean="0"/>
              <a:t> </a:t>
            </a:r>
            <a:endParaRPr lang="zh-CN" altLang="en-US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对象</a:t>
            </a:r>
          </a:p>
        </p:txBody>
      </p:sp>
      <p:sp>
        <p:nvSpPr>
          <p:cNvPr id="4813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判断一个对象属不属于某个类型。</a:t>
            </a:r>
            <a:endParaRPr lang="en-US" altLang="zh-CN" smtClean="0"/>
          </a:p>
          <a:p>
            <a:r>
              <a:rPr lang="en-US" altLang="zh-CN" smtClean="0"/>
              <a:t>instanceof </a:t>
            </a:r>
            <a:r>
              <a:rPr lang="zh-CN" altLang="en-US" smtClean="0"/>
              <a:t>对象名</a:t>
            </a:r>
            <a:endParaRPr lang="en-US" altLang="zh-CN" smtClean="0"/>
          </a:p>
          <a:p>
            <a:r>
              <a:rPr lang="zh-CN" altLang="en-US" smtClean="0"/>
              <a:t>对象点语法的使用</a:t>
            </a:r>
            <a:endParaRPr lang="en-US" altLang="zh-CN" smtClean="0"/>
          </a:p>
          <a:p>
            <a:r>
              <a:rPr lang="en-US" altLang="zh-CN" smtClean="0"/>
              <a:t>Json</a:t>
            </a:r>
            <a:r>
              <a:rPr lang="zh-CN" altLang="en-US" smtClean="0"/>
              <a:t>对象的使用</a:t>
            </a:r>
            <a:endParaRPr lang="en-US" altLang="zh-CN" smtClean="0"/>
          </a:p>
          <a:p>
            <a:r>
              <a:rPr lang="en-US" altLang="zh-CN" smtClean="0"/>
              <a:t>For</a:t>
            </a:r>
            <a:r>
              <a:rPr lang="zh-CN" altLang="en-US" smtClean="0"/>
              <a:t>循环遍历</a:t>
            </a:r>
            <a:r>
              <a:rPr lang="en-US" altLang="zh-CN" smtClean="0"/>
              <a:t>josn</a:t>
            </a:r>
            <a:r>
              <a:rPr lang="zh-CN" altLang="en-US" smtClean="0"/>
              <a:t>对象</a:t>
            </a:r>
            <a:endParaRPr lang="en-US" altLang="zh-CN" smtClean="0"/>
          </a:p>
          <a:p>
            <a:endParaRPr lang="zh-CN" altLang="en-US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内置对象</a:t>
            </a:r>
          </a:p>
        </p:txBody>
      </p:sp>
      <p:sp>
        <p:nvSpPr>
          <p:cNvPr id="4915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前几节我们练习的叫做自定义对象，因为是自己定义的构造函数创建的对象。</a:t>
            </a:r>
            <a:endParaRPr lang="en-US" altLang="zh-CN" smtClean="0"/>
          </a:p>
          <a:p>
            <a:r>
              <a:rPr lang="zh-CN" altLang="en-US" smtClean="0"/>
              <a:t>内置对象就是</a:t>
            </a:r>
            <a:r>
              <a:rPr lang="en-US" altLang="zh-CN" smtClean="0"/>
              <a:t>javascript</a:t>
            </a:r>
            <a:r>
              <a:rPr lang="zh-CN" altLang="en-US" smtClean="0"/>
              <a:t>中自带的对象</a:t>
            </a:r>
            <a:endParaRPr lang="en-US" altLang="zh-CN" smtClean="0"/>
          </a:p>
          <a:p>
            <a:r>
              <a:rPr lang="zh-CN" altLang="en-US" smtClean="0"/>
              <a:t>例如：</a:t>
            </a:r>
            <a:r>
              <a:rPr lang="en-US" altLang="zh-CN" smtClean="0"/>
              <a:t>Math  Date</a:t>
            </a:r>
            <a:r>
              <a:rPr lang="zh-CN" altLang="en-US" smtClean="0"/>
              <a:t>等等</a:t>
            </a:r>
            <a:endParaRPr lang="en-US" altLang="zh-CN" smtClean="0"/>
          </a:p>
          <a:p>
            <a:endParaRPr lang="zh-CN" alt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Js</a:t>
            </a:r>
            <a:r>
              <a:rPr lang="zh-CN" altLang="en-US" smtClean="0"/>
              <a:t>组成</a:t>
            </a:r>
          </a:p>
        </p:txBody>
      </p:sp>
      <p:sp>
        <p:nvSpPr>
          <p:cNvPr id="1331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DOM</a:t>
            </a:r>
            <a:r>
              <a:rPr lang="zh-CN" altLang="en-US" b="1" smtClean="0"/>
              <a:t>（文档对象模型）</a:t>
            </a:r>
            <a:endParaRPr lang="en-US" altLang="zh-CN" b="1" smtClean="0"/>
          </a:p>
          <a:p>
            <a:pPr eaLnBrk="1" hangingPunct="1"/>
            <a:r>
              <a:rPr lang="zh-CN" altLang="en-US" smtClean="0"/>
              <a:t>操作页面元素功能</a:t>
            </a:r>
            <a:endParaRPr lang="en-US" altLang="zh-CN" smtClean="0"/>
          </a:p>
          <a:p>
            <a:pPr eaLnBrk="1" hangingPunct="1"/>
            <a:r>
              <a:rPr lang="en-US" altLang="zh-CN" b="1" smtClean="0"/>
              <a:t>BOM </a:t>
            </a:r>
            <a:r>
              <a:rPr lang="zh-CN" altLang="en-US" b="1" smtClean="0"/>
              <a:t>（浏览器对象模型）</a:t>
            </a:r>
            <a:endParaRPr lang="en-US" altLang="zh-CN" b="1" smtClean="0"/>
          </a:p>
          <a:p>
            <a:pPr eaLnBrk="1" hangingPunct="1"/>
            <a:r>
              <a:rPr lang="zh-CN" altLang="en-US" smtClean="0"/>
              <a:t>操作浏览器功能</a:t>
            </a:r>
            <a:endParaRPr lang="en-US" altLang="zh-CN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Math</a:t>
            </a:r>
            <a:r>
              <a:rPr lang="zh-CN" altLang="en-US" smtClean="0"/>
              <a:t>对象</a:t>
            </a:r>
          </a:p>
        </p:txBody>
      </p:sp>
      <p:sp>
        <p:nvSpPr>
          <p:cNvPr id="5017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Math</a:t>
            </a:r>
            <a:r>
              <a:rPr lang="zh-CN" altLang="en-US" smtClean="0"/>
              <a:t>对象又叫做静态对象，不需要创建对象，通过对象名字直接调用</a:t>
            </a:r>
            <a:endParaRPr lang="en-US" altLang="zh-CN" smtClean="0"/>
          </a:p>
          <a:p>
            <a:r>
              <a:rPr lang="zh-CN" altLang="en-US" smtClean="0"/>
              <a:t>例如：</a:t>
            </a:r>
            <a:r>
              <a:rPr lang="en-US" altLang="zh-CN" smtClean="0"/>
              <a:t>Math.PI  Math.abs(</a:t>
            </a:r>
            <a:r>
              <a:rPr lang="zh-CN" altLang="en-US" smtClean="0"/>
              <a:t>值</a:t>
            </a:r>
            <a:r>
              <a:rPr lang="en-US" altLang="zh-CN" smtClean="0"/>
              <a:t>)  Math.max() Math.min() </a:t>
            </a:r>
          </a:p>
          <a:p>
            <a:r>
              <a:rPr lang="en-US" altLang="zh-CN" smtClean="0"/>
              <a:t>Math.random()  Math.sqrt()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Date</a:t>
            </a:r>
            <a:r>
              <a:rPr lang="zh-CN" altLang="en-US" smtClean="0"/>
              <a:t>对象</a:t>
            </a:r>
          </a:p>
        </p:txBody>
      </p:sp>
      <p:sp>
        <p:nvSpPr>
          <p:cNvPr id="5120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Date </a:t>
            </a:r>
            <a:r>
              <a:rPr lang="zh-CN" altLang="en-US" smtClean="0"/>
              <a:t>对象为时间对象</a:t>
            </a:r>
            <a:endParaRPr lang="en-US" altLang="zh-CN" smtClean="0"/>
          </a:p>
          <a:p>
            <a:r>
              <a:rPr lang="zh-CN" altLang="en-US" smtClean="0"/>
              <a:t>创建对象</a:t>
            </a:r>
            <a:r>
              <a:rPr lang="en-US" altLang="zh-CN" smtClean="0"/>
              <a:t>	var dt=new Date();</a:t>
            </a:r>
          </a:p>
          <a:p>
            <a:r>
              <a:rPr lang="zh-CN" altLang="en-US" smtClean="0"/>
              <a:t>年</a:t>
            </a:r>
            <a:r>
              <a:rPr lang="en-US" altLang="zh-CN" smtClean="0"/>
              <a:t>dt.getFullYear()  </a:t>
            </a:r>
            <a:r>
              <a:rPr lang="zh-CN" altLang="en-US" smtClean="0"/>
              <a:t>月</a:t>
            </a:r>
            <a:r>
              <a:rPr lang="en-US" altLang="zh-CN" smtClean="0"/>
              <a:t>dt.getMonth()+1  </a:t>
            </a:r>
            <a:r>
              <a:rPr lang="zh-CN" altLang="en-US" smtClean="0"/>
              <a:t>日</a:t>
            </a:r>
            <a:r>
              <a:rPr lang="en-US" altLang="zh-CN" smtClean="0"/>
              <a:t>dt.getDate()</a:t>
            </a:r>
          </a:p>
          <a:p>
            <a:r>
              <a:rPr lang="zh-CN" altLang="en-US" smtClean="0"/>
              <a:t>时</a:t>
            </a:r>
            <a:r>
              <a:rPr lang="en-US" altLang="zh-CN" smtClean="0"/>
              <a:t>dt.getHours()  </a:t>
            </a:r>
            <a:r>
              <a:rPr lang="zh-CN" altLang="en-US" smtClean="0"/>
              <a:t>分</a:t>
            </a:r>
            <a:r>
              <a:rPr lang="en-US" altLang="zh-CN" smtClean="0"/>
              <a:t>dt.getMinutes()  </a:t>
            </a:r>
            <a:r>
              <a:rPr lang="zh-CN" altLang="en-US" smtClean="0"/>
              <a:t>秒</a:t>
            </a:r>
            <a:r>
              <a:rPr lang="en-US" altLang="zh-CN" smtClean="0"/>
              <a:t>dt.getSeconds()</a:t>
            </a:r>
          </a:p>
          <a:p>
            <a:r>
              <a:rPr lang="zh-CN" altLang="en-US" smtClean="0"/>
              <a:t>毫秒</a:t>
            </a:r>
            <a:r>
              <a:rPr lang="en-US" altLang="zh-CN" smtClean="0"/>
              <a:t>dt.valueOf()</a:t>
            </a:r>
            <a:endParaRPr lang="zh-CN" altLang="en-US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String</a:t>
            </a:r>
            <a:r>
              <a:rPr lang="zh-CN" altLang="en-US" smtClean="0"/>
              <a:t>对象</a:t>
            </a:r>
          </a:p>
        </p:txBody>
      </p:sp>
      <p:sp>
        <p:nvSpPr>
          <p:cNvPr id="5222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把字符串看成一个数组对象</a:t>
            </a:r>
            <a:endParaRPr lang="en-US" altLang="zh-CN" smtClean="0"/>
          </a:p>
          <a:p>
            <a:r>
              <a:rPr lang="zh-CN" altLang="en-US" smtClean="0"/>
              <a:t>例如：</a:t>
            </a:r>
            <a:r>
              <a:rPr lang="en-US" altLang="zh-CN" smtClean="0"/>
              <a:t> var str=“Hello Word";console.log(str[0]);</a:t>
            </a:r>
          </a:p>
          <a:p>
            <a:r>
              <a:rPr lang="en-US" altLang="zh-CN" smtClean="0"/>
              <a:t>str[0]=“I”; console.log(str[0]);  </a:t>
            </a:r>
            <a:r>
              <a:rPr lang="zh-CN" altLang="en-US" smtClean="0"/>
              <a:t>注意：不能赋值</a:t>
            </a:r>
            <a:endParaRPr lang="en-US" altLang="zh-CN" smtClean="0"/>
          </a:p>
          <a:p>
            <a:r>
              <a:rPr lang="zh-CN" altLang="en-US" smtClean="0"/>
              <a:t>字符串方法：</a:t>
            </a:r>
            <a:r>
              <a:rPr lang="en-US" altLang="zh-CN" smtClean="0"/>
              <a:t> str.length  str.trim() str.toLowerCase() </a:t>
            </a:r>
          </a:p>
          <a:p>
            <a:r>
              <a:rPr lang="en-US" altLang="zh-CN" smtClean="0"/>
              <a:t>str.toUpperCase()   str.split()   str.slice() str.indexOf()</a:t>
            </a:r>
          </a:p>
          <a:p>
            <a:r>
              <a:rPr lang="en-US" altLang="zh-CN" smtClean="0"/>
              <a:t>str.lastIndexOf   str.replace()   str.substr() str.substring()</a:t>
            </a:r>
          </a:p>
          <a:p>
            <a:r>
              <a:rPr lang="en-US" altLang="zh-CN" smtClean="0"/>
              <a:t>str.Concat()</a:t>
            </a:r>
          </a:p>
          <a:p>
            <a:pPr lvl="1"/>
            <a:endParaRPr lang="en-US" altLang="zh-CN" smtClean="0"/>
          </a:p>
          <a:p>
            <a:endParaRPr lang="zh-CN" altLang="en-US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DOM</a:t>
            </a:r>
            <a:endParaRPr lang="zh-CN" altLang="en-US" smtClean="0"/>
          </a:p>
        </p:txBody>
      </p:sp>
      <p:sp>
        <p:nvSpPr>
          <p:cNvPr id="5325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文档对象模型（</a:t>
            </a:r>
            <a:r>
              <a:rPr lang="en-US" altLang="zh-CN" smtClean="0"/>
              <a:t>Document Object Model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DOM</a:t>
            </a:r>
            <a:r>
              <a:rPr lang="zh-CN" altLang="en-US" smtClean="0"/>
              <a:t>的作用：操作页面元素</a:t>
            </a:r>
            <a:endParaRPr lang="en-US" altLang="zh-CN" smtClean="0"/>
          </a:p>
          <a:p>
            <a:r>
              <a:rPr lang="zh-CN" altLang="en-US" smtClean="0"/>
              <a:t>概念：文档、元素、根元素、节点、事件。</a:t>
            </a:r>
            <a:endParaRPr lang="en-US" altLang="zh-CN" smtClean="0"/>
          </a:p>
          <a:p>
            <a:endParaRPr lang="en-US" altLang="zh-CN" smtClean="0"/>
          </a:p>
          <a:p>
            <a:endParaRPr lang="zh-CN" altLang="en-US" smtClean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DOM</a:t>
            </a:r>
            <a:endParaRPr lang="zh-CN" altLang="en-US" smtClean="0"/>
          </a:p>
        </p:txBody>
      </p:sp>
      <p:sp>
        <p:nvSpPr>
          <p:cNvPr id="5427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根据</a:t>
            </a:r>
            <a:r>
              <a:rPr lang="en-US" altLang="zh-CN" smtClean="0"/>
              <a:t>id</a:t>
            </a:r>
            <a:r>
              <a:rPr lang="zh-CN" altLang="en-US" smtClean="0"/>
              <a:t>获取标签元素</a:t>
            </a:r>
            <a:r>
              <a:rPr lang="en-US" altLang="zh-CN" smtClean="0"/>
              <a:t>document.getElementById(“</a:t>
            </a:r>
            <a:r>
              <a:rPr lang="zh-CN" altLang="en-US" smtClean="0"/>
              <a:t>属性值</a:t>
            </a:r>
            <a:r>
              <a:rPr lang="en-US" altLang="zh-CN" smtClean="0"/>
              <a:t>")</a:t>
            </a:r>
          </a:p>
          <a:p>
            <a:r>
              <a:rPr lang="zh-CN" altLang="en-US" smtClean="0"/>
              <a:t>返回值是元素对象。</a:t>
            </a:r>
            <a:endParaRPr lang="en-US" altLang="zh-CN" smtClean="0"/>
          </a:p>
          <a:p>
            <a:r>
              <a:rPr lang="zh-CN" altLang="en-US" smtClean="0"/>
              <a:t>练习：点击按钮弹出</a:t>
            </a:r>
            <a:r>
              <a:rPr lang="en-US" altLang="zh-CN" smtClean="0"/>
              <a:t>Hello Word</a:t>
            </a:r>
          </a:p>
          <a:p>
            <a:r>
              <a:rPr lang="zh-CN" altLang="en-US" smtClean="0"/>
              <a:t>点击按钮</a:t>
            </a:r>
            <a:r>
              <a:rPr lang="en-US" altLang="zh-CN" smtClean="0"/>
              <a:t>1</a:t>
            </a:r>
            <a:r>
              <a:rPr lang="zh-CN" altLang="en-US" smtClean="0"/>
              <a:t>替换一张图片</a:t>
            </a:r>
            <a:r>
              <a:rPr lang="en-US" altLang="zh-CN" smtClean="0"/>
              <a:t>,</a:t>
            </a:r>
            <a:r>
              <a:rPr lang="zh-CN" altLang="en-US" smtClean="0"/>
              <a:t>点击按钮</a:t>
            </a:r>
            <a:r>
              <a:rPr lang="en-US" altLang="zh-CN" smtClean="0"/>
              <a:t>2</a:t>
            </a:r>
            <a:r>
              <a:rPr lang="zh-CN" altLang="en-US" smtClean="0"/>
              <a:t>修改尺寸（</a:t>
            </a:r>
            <a:r>
              <a:rPr lang="en-US" altLang="zh-CN" smtClean="0"/>
              <a:t>this</a:t>
            </a:r>
            <a:r>
              <a:rPr lang="zh-CN" altLang="en-US" smtClean="0"/>
              <a:t>的使用）</a:t>
            </a:r>
            <a:endParaRPr lang="en-US" altLang="zh-CN" smtClean="0"/>
          </a:p>
          <a:p>
            <a:r>
              <a:rPr lang="zh-CN" altLang="en-US" smtClean="0"/>
              <a:t>点击案例修改</a:t>
            </a:r>
            <a:r>
              <a:rPr lang="en-US" altLang="zh-CN" smtClean="0"/>
              <a:t>div</a:t>
            </a:r>
            <a:r>
              <a:rPr lang="zh-CN" altLang="en-US" smtClean="0"/>
              <a:t>里面的文字内容</a:t>
            </a:r>
            <a:endParaRPr lang="en-US" altLang="zh-CN" smtClean="0"/>
          </a:p>
          <a:p>
            <a:endParaRPr lang="zh-CN" altLang="en-US" smtClean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document.getElementsByTagName</a:t>
            </a:r>
            <a:endParaRPr lang="zh-CN" altLang="en-US" smtClean="0"/>
          </a:p>
        </p:txBody>
      </p:sp>
      <p:sp>
        <p:nvSpPr>
          <p:cNvPr id="5529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根据标签名字返回元素对象（伪数组）</a:t>
            </a:r>
            <a:endParaRPr lang="en-US" altLang="zh-CN" smtClean="0"/>
          </a:p>
          <a:p>
            <a:r>
              <a:rPr lang="zh-CN" altLang="en-US" smtClean="0"/>
              <a:t>练习：使用</a:t>
            </a:r>
            <a:r>
              <a:rPr lang="en-US" altLang="zh-CN" smtClean="0"/>
              <a:t>document.getElementsByTagName</a:t>
            </a:r>
            <a:r>
              <a:rPr lang="zh-CN" altLang="en-US" smtClean="0"/>
              <a:t>获取页面中的</a:t>
            </a:r>
            <a:r>
              <a:rPr lang="en-US" altLang="zh-CN" smtClean="0"/>
              <a:t>p</a:t>
            </a:r>
            <a:r>
              <a:rPr lang="zh-CN" altLang="en-US" smtClean="0"/>
              <a:t>标签或者</a:t>
            </a:r>
            <a:r>
              <a:rPr lang="en-US" altLang="zh-CN" smtClean="0"/>
              <a:t>span</a:t>
            </a:r>
            <a:r>
              <a:rPr lang="zh-CN" altLang="en-US" smtClean="0"/>
              <a:t>标签，点击弹框</a:t>
            </a:r>
            <a:endParaRPr lang="en-US" altLang="zh-CN" smtClean="0"/>
          </a:p>
          <a:p>
            <a:r>
              <a:rPr lang="zh-CN" altLang="en-US" smtClean="0"/>
              <a:t>点击按钮为所有文本框赋值</a:t>
            </a:r>
            <a:endParaRPr lang="en-US" altLang="zh-CN" smtClean="0"/>
          </a:p>
          <a:p>
            <a:r>
              <a:rPr lang="zh-CN" altLang="en-US" smtClean="0"/>
              <a:t>点击小图片展示大图</a:t>
            </a:r>
            <a:endParaRPr lang="en-US" altLang="zh-CN" smtClean="0"/>
          </a:p>
          <a:p>
            <a:endParaRPr lang="en-US" altLang="zh-CN" smtClean="0"/>
          </a:p>
          <a:p>
            <a:endParaRPr lang="zh-CN" altLang="en-US" smtClean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DOM</a:t>
            </a:r>
            <a:r>
              <a:rPr lang="zh-CN" altLang="en-US" smtClean="0"/>
              <a:t>案例</a:t>
            </a:r>
          </a:p>
        </p:txBody>
      </p:sp>
      <p:sp>
        <p:nvSpPr>
          <p:cNvPr id="5632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案例：排他功能案例</a:t>
            </a:r>
            <a:endParaRPr lang="en-US" altLang="zh-CN" smtClean="0"/>
          </a:p>
          <a:p>
            <a:r>
              <a:rPr lang="zh-CN" altLang="en-US" smtClean="0"/>
              <a:t>点击按钮设置</a:t>
            </a:r>
            <a:r>
              <a:rPr lang="en-US" altLang="zh-CN" smtClean="0"/>
              <a:t>div</a:t>
            </a:r>
            <a:r>
              <a:rPr lang="zh-CN" altLang="en-US" smtClean="0"/>
              <a:t>属性</a:t>
            </a:r>
            <a:endParaRPr lang="en-US" altLang="zh-CN" smtClean="0"/>
          </a:p>
          <a:p>
            <a:r>
              <a:rPr lang="zh-CN" altLang="en-US" smtClean="0"/>
              <a:t>点击按钮隐藏</a:t>
            </a:r>
            <a:r>
              <a:rPr lang="en-US" altLang="zh-CN" smtClean="0"/>
              <a:t>/</a:t>
            </a:r>
            <a:r>
              <a:rPr lang="zh-CN" altLang="en-US" smtClean="0"/>
              <a:t>显示</a:t>
            </a:r>
            <a:r>
              <a:rPr lang="en-US" altLang="zh-CN" smtClean="0"/>
              <a:t>div</a:t>
            </a:r>
            <a:endParaRPr lang="zh-CN" altLang="en-US" smtClean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DOM</a:t>
            </a:r>
            <a:r>
              <a:rPr lang="zh-CN" altLang="en-US" smtClean="0"/>
              <a:t>案例</a:t>
            </a:r>
          </a:p>
        </p:txBody>
      </p:sp>
      <p:sp>
        <p:nvSpPr>
          <p:cNvPr id="5734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点击按钮实现单选、复选</a:t>
            </a:r>
            <a:endParaRPr lang="en-US" altLang="zh-CN" smtClean="0"/>
          </a:p>
          <a:p>
            <a:r>
              <a:rPr lang="zh-CN" altLang="en-US" smtClean="0"/>
              <a:t>点击按钮禁用文本框</a:t>
            </a:r>
            <a:endParaRPr lang="en-US" altLang="zh-CN" smtClean="0"/>
          </a:p>
          <a:p>
            <a:r>
              <a:rPr lang="zh-CN" altLang="en-US" smtClean="0"/>
              <a:t>点击按钮阻止超链接跳转</a:t>
            </a:r>
            <a:endParaRPr lang="en-US" altLang="zh-CN" smtClean="0"/>
          </a:p>
          <a:p>
            <a:r>
              <a:rPr lang="zh-CN" altLang="en-US" smtClean="0"/>
              <a:t>使用超链接实现大小图切换</a:t>
            </a:r>
            <a:endParaRPr lang="en-US" altLang="zh-CN" smtClean="0"/>
          </a:p>
          <a:p>
            <a:r>
              <a:rPr lang="zh-CN" altLang="en-US" smtClean="0"/>
              <a:t>隔行变色</a:t>
            </a:r>
            <a:endParaRPr lang="en-US" altLang="zh-CN" smtClean="0"/>
          </a:p>
          <a:p>
            <a:r>
              <a:rPr lang="zh-CN" altLang="en-US" smtClean="0"/>
              <a:t>鼠标移动高亮显示</a:t>
            </a:r>
            <a:endParaRPr lang="en-US" altLang="zh-CN" smtClean="0"/>
          </a:p>
          <a:p>
            <a:endParaRPr lang="zh-CN" altLang="en-US" smtClean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DOM</a:t>
            </a:r>
            <a:endParaRPr lang="zh-CN" altLang="en-US" smtClean="0"/>
          </a:p>
        </p:txBody>
      </p:sp>
      <p:sp>
        <p:nvSpPr>
          <p:cNvPr id="5837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getElementsByClassName(“</a:t>
            </a:r>
            <a:r>
              <a:rPr lang="zh-CN" altLang="en-US" smtClean="0"/>
              <a:t>类样式的名字</a:t>
            </a:r>
            <a:r>
              <a:rPr lang="en-US" altLang="zh-CN" smtClean="0"/>
              <a:t>”) </a:t>
            </a:r>
            <a:r>
              <a:rPr lang="zh-CN" altLang="en-US" smtClean="0"/>
              <a:t>根据类样式名字获取元素对象</a:t>
            </a:r>
            <a:endParaRPr lang="en-US" altLang="zh-CN" smtClean="0"/>
          </a:p>
          <a:p>
            <a:r>
              <a:rPr lang="en-US" altLang="zh-CN" smtClean="0"/>
              <a:t>document.querySelector(“</a:t>
            </a:r>
            <a:r>
              <a:rPr lang="zh-CN" altLang="en-US" smtClean="0"/>
              <a:t>选择器名字</a:t>
            </a:r>
            <a:r>
              <a:rPr lang="en-US" altLang="zh-CN" smtClean="0"/>
              <a:t>”) </a:t>
            </a:r>
            <a:r>
              <a:rPr lang="zh-CN" altLang="en-US" smtClean="0"/>
              <a:t>根据选择器获取元素    返回一个值</a:t>
            </a:r>
            <a:endParaRPr lang="en-US" altLang="zh-CN" smtClean="0"/>
          </a:p>
          <a:p>
            <a:r>
              <a:rPr lang="en-US" altLang="zh-CN" smtClean="0"/>
              <a:t>document.querySelectorAll(“</a:t>
            </a:r>
            <a:r>
              <a:rPr lang="zh-CN" altLang="en-US" smtClean="0"/>
              <a:t>选择器名字</a:t>
            </a:r>
            <a:r>
              <a:rPr lang="en-US" altLang="zh-CN" smtClean="0"/>
              <a:t>”)</a:t>
            </a:r>
            <a:r>
              <a:rPr lang="zh-CN" altLang="en-US" smtClean="0"/>
              <a:t>根据选择器获取元素    返回多个值</a:t>
            </a:r>
            <a:endParaRPr lang="en-US" altLang="zh-CN" smtClean="0"/>
          </a:p>
          <a:p>
            <a:endParaRPr lang="zh-CN" altLang="en-US" smtClean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DOM</a:t>
            </a:r>
            <a:r>
              <a:rPr lang="zh-CN" altLang="en-US" smtClean="0"/>
              <a:t>案例</a:t>
            </a:r>
          </a:p>
        </p:txBody>
      </p:sp>
      <p:sp>
        <p:nvSpPr>
          <p:cNvPr id="5939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Div</a:t>
            </a:r>
            <a:r>
              <a:rPr lang="zh-CN" altLang="en-US" smtClean="0"/>
              <a:t>边框高亮显示</a:t>
            </a:r>
            <a:endParaRPr lang="en-US" altLang="zh-CN" smtClean="0"/>
          </a:p>
          <a:p>
            <a:r>
              <a:rPr lang="zh-CN" altLang="en-US" smtClean="0"/>
              <a:t>搜索框案例</a:t>
            </a:r>
            <a:endParaRPr lang="en-US" altLang="zh-CN" smtClean="0"/>
          </a:p>
          <a:p>
            <a:r>
              <a:rPr lang="zh-CN" altLang="en-US" smtClean="0"/>
              <a:t>设置文本框的值</a:t>
            </a:r>
            <a:endParaRPr lang="en-US" altLang="zh-CN" smtClean="0"/>
          </a:p>
          <a:p>
            <a:r>
              <a:rPr lang="zh-CN" altLang="en-US" smtClean="0"/>
              <a:t>自定义属性</a:t>
            </a:r>
            <a:endParaRPr lang="en-US" altLang="zh-CN" smtClean="0"/>
          </a:p>
          <a:p>
            <a:r>
              <a:rPr lang="zh-CN" altLang="en-US" smtClean="0"/>
              <a:t>选项卡案例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选择软件</a:t>
            </a: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dreamweaver</a:t>
            </a:r>
            <a:r>
              <a:rPr lang="zh-CN" altLang="en-US" smtClean="0"/>
              <a:t>，</a:t>
            </a:r>
            <a:r>
              <a:rPr lang="en-US" altLang="zh-CN" smtClean="0"/>
              <a:t> Sublime</a:t>
            </a:r>
            <a:r>
              <a:rPr lang="zh-CN" altLang="en-US" smtClean="0"/>
              <a:t>等等</a:t>
            </a:r>
            <a:endParaRPr lang="en-US" altLang="zh-CN" smtClean="0"/>
          </a:p>
          <a:p>
            <a:endParaRPr lang="zh-CN" altLang="en-US" smtClean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DOM</a:t>
            </a:r>
            <a:r>
              <a:rPr lang="zh-CN" altLang="en-US" smtClean="0"/>
              <a:t>节点</a:t>
            </a:r>
          </a:p>
        </p:txBody>
      </p:sp>
      <p:sp>
        <p:nvSpPr>
          <p:cNvPr id="6041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节点：页面中所有的内容</a:t>
            </a:r>
            <a:endParaRPr lang="en-US" altLang="zh-CN" smtClean="0"/>
          </a:p>
          <a:p>
            <a:r>
              <a:rPr lang="zh-CN" altLang="en-US" smtClean="0"/>
              <a:t>节点类型：</a:t>
            </a:r>
            <a:r>
              <a:rPr lang="en-US" altLang="zh-CN" smtClean="0"/>
              <a:t>nodeType</a:t>
            </a:r>
          </a:p>
          <a:p>
            <a:r>
              <a:rPr lang="zh-CN" altLang="en-US" smtClean="0"/>
              <a:t>节点名字：</a:t>
            </a:r>
            <a:r>
              <a:rPr lang="en-US" altLang="zh-CN" smtClean="0"/>
              <a:t>nodeName</a:t>
            </a:r>
          </a:p>
          <a:p>
            <a:r>
              <a:rPr lang="zh-CN" altLang="en-US" smtClean="0"/>
              <a:t>节点值：</a:t>
            </a:r>
            <a:r>
              <a:rPr lang="en-US" altLang="zh-CN" smtClean="0"/>
              <a:t>nodeValue</a:t>
            </a:r>
          </a:p>
          <a:p>
            <a:r>
              <a:rPr lang="zh-CN" altLang="en-US" smtClean="0"/>
              <a:t>获取父级节点、获取子节点、获取第一个子节点、最后一个子节点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节点案例</a:t>
            </a:r>
          </a:p>
        </p:txBody>
      </p:sp>
      <p:sp>
        <p:nvSpPr>
          <p:cNvPr id="6144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点击按钮</a:t>
            </a:r>
            <a:r>
              <a:rPr lang="en-US" altLang="zh-CN" smtClean="0"/>
              <a:t>li</a:t>
            </a:r>
            <a:r>
              <a:rPr lang="zh-CN" altLang="en-US" smtClean="0"/>
              <a:t>标签修改颜色</a:t>
            </a:r>
            <a:endParaRPr lang="en-US" altLang="zh-CN" smtClean="0"/>
          </a:p>
          <a:p>
            <a:r>
              <a:rPr lang="en-US" altLang="zh-CN" smtClean="0"/>
              <a:t>Li</a:t>
            </a:r>
            <a:r>
              <a:rPr lang="zh-CN" altLang="en-US" smtClean="0"/>
              <a:t>标签各行变色</a:t>
            </a:r>
            <a:endParaRPr lang="en-US" altLang="zh-CN" smtClean="0"/>
          </a:p>
          <a:p>
            <a:r>
              <a:rPr lang="zh-CN" altLang="en-US" smtClean="0"/>
              <a:t>幻灯片</a:t>
            </a:r>
            <a:endParaRPr lang="en-US" altLang="zh-CN" smtClean="0"/>
          </a:p>
          <a:p>
            <a:r>
              <a:rPr lang="zh-CN" altLang="en-US" smtClean="0"/>
              <a:t>复选框案例</a:t>
            </a:r>
            <a:endParaRPr lang="en-US" altLang="zh-CN" smtClean="0"/>
          </a:p>
          <a:p>
            <a:endParaRPr lang="en-US" altLang="zh-CN" smtClean="0"/>
          </a:p>
          <a:p>
            <a:endParaRPr lang="zh-CN" altLang="en-US" smtClean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创建元素</a:t>
            </a:r>
          </a:p>
        </p:txBody>
      </p:sp>
      <p:sp>
        <p:nvSpPr>
          <p:cNvPr id="6246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document.write</a:t>
            </a:r>
            <a:r>
              <a:rPr lang="zh-CN" altLang="en-US" smtClean="0"/>
              <a:t>（</a:t>
            </a:r>
            <a:r>
              <a:rPr lang="en-US" altLang="zh-CN" smtClean="0"/>
              <a:t>)</a:t>
            </a:r>
          </a:p>
          <a:p>
            <a:r>
              <a:rPr lang="zh-CN" altLang="en-US" smtClean="0"/>
              <a:t>对象</a:t>
            </a:r>
            <a:r>
              <a:rPr lang="en-US" altLang="zh-CN" smtClean="0"/>
              <a:t>.innerHTML=““</a:t>
            </a:r>
          </a:p>
          <a:p>
            <a:r>
              <a:rPr lang="en-US" altLang="zh-CN" smtClean="0"/>
              <a:t>document.createElement("");</a:t>
            </a:r>
          </a:p>
          <a:p>
            <a:r>
              <a:rPr lang="zh-CN" altLang="en-US" smtClean="0"/>
              <a:t>案例</a:t>
            </a:r>
            <a:r>
              <a:rPr lang="en-US" altLang="zh-CN" smtClean="0"/>
              <a:t>:</a:t>
            </a:r>
            <a:r>
              <a:rPr lang="zh-CN" altLang="en-US" smtClean="0"/>
              <a:t>创建列表</a:t>
            </a:r>
            <a:endParaRPr lang="en-US" altLang="zh-CN" smtClean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删除元素</a:t>
            </a:r>
          </a:p>
        </p:txBody>
      </p:sp>
      <p:sp>
        <p:nvSpPr>
          <p:cNvPr id="6349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removeChild</a:t>
            </a:r>
          </a:p>
          <a:p>
            <a:r>
              <a:rPr lang="zh-CN" altLang="en-US" smtClean="0"/>
              <a:t>案例：禁止重复创建元素</a:t>
            </a:r>
            <a:endParaRPr lang="en-US" altLang="zh-CN" smtClean="0"/>
          </a:p>
          <a:p>
            <a:endParaRPr lang="en-US" altLang="zh-CN" smtClean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BOM</a:t>
            </a:r>
            <a:endParaRPr lang="zh-CN" altLang="en-US" smtClean="0"/>
          </a:p>
        </p:txBody>
      </p:sp>
      <p:sp>
        <p:nvSpPr>
          <p:cNvPr id="6451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BOM</a:t>
            </a:r>
            <a:r>
              <a:rPr lang="zh-CN" altLang="en-US" smtClean="0"/>
              <a:t>为浏览器对象模型</a:t>
            </a:r>
            <a:endParaRPr lang="en-US" altLang="zh-CN" smtClean="0"/>
          </a:p>
          <a:p>
            <a:r>
              <a:rPr lang="zh-CN" altLang="en-US" smtClean="0"/>
              <a:t>顶级对象为</a:t>
            </a:r>
            <a:r>
              <a:rPr lang="en-US" altLang="zh-CN" smtClean="0"/>
              <a:t>window </a:t>
            </a:r>
            <a:r>
              <a:rPr lang="zh-CN" altLang="en-US" smtClean="0"/>
              <a:t>可以省略</a:t>
            </a:r>
            <a:endParaRPr lang="en-US" altLang="zh-CN" smtClean="0"/>
          </a:p>
          <a:p>
            <a:r>
              <a:rPr lang="zh-CN" altLang="en-US" smtClean="0"/>
              <a:t>页面加载</a:t>
            </a:r>
            <a:endParaRPr lang="en-US" altLang="zh-CN" smtClean="0"/>
          </a:p>
          <a:p>
            <a:r>
              <a:rPr lang="en-US" altLang="zh-CN" smtClean="0"/>
              <a:t>window.onload=function (){} </a:t>
            </a:r>
            <a:r>
              <a:rPr lang="zh-CN" altLang="en-US" smtClean="0"/>
              <a:t>页面加载完毕在执行</a:t>
            </a:r>
            <a:endParaRPr lang="en-US" altLang="zh-CN" smtClean="0"/>
          </a:p>
          <a:p>
            <a:r>
              <a:rPr lang="en-US" altLang="zh-CN" smtClean="0"/>
              <a:t>onload=function () {}</a:t>
            </a:r>
          </a:p>
          <a:p>
            <a:endParaRPr lang="zh-CN" altLang="en-US" smtClean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location</a:t>
            </a:r>
            <a:r>
              <a:rPr lang="zh-CN" altLang="en-US" smtClean="0"/>
              <a:t>对象</a:t>
            </a:r>
          </a:p>
        </p:txBody>
      </p:sp>
      <p:sp>
        <p:nvSpPr>
          <p:cNvPr id="6553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主机名 </a:t>
            </a:r>
            <a:r>
              <a:rPr lang="en-US" altLang="zh-CN" smtClean="0"/>
              <a:t>window.location.host</a:t>
            </a:r>
          </a:p>
          <a:p>
            <a:r>
              <a:rPr lang="zh-CN" altLang="en-US" smtClean="0"/>
              <a:t>端口号 </a:t>
            </a:r>
            <a:r>
              <a:rPr lang="en-US" altLang="zh-CN" smtClean="0"/>
              <a:t>window.location.port</a:t>
            </a:r>
            <a:endParaRPr lang="zh-CN" altLang="en-US" smtClean="0"/>
          </a:p>
          <a:p>
            <a:r>
              <a:rPr lang="zh-CN" altLang="en-US" smtClean="0"/>
              <a:t>设置跳转页面 </a:t>
            </a:r>
            <a:r>
              <a:rPr lang="en-US" altLang="zh-CN" smtClean="0"/>
              <a:t>location.href</a:t>
            </a:r>
          </a:p>
          <a:p>
            <a:r>
              <a:rPr lang="zh-CN" altLang="en-US" smtClean="0"/>
              <a:t>无历史记录 </a:t>
            </a:r>
            <a:r>
              <a:rPr lang="en-US" altLang="zh-CN" smtClean="0"/>
              <a:t>location.replace</a:t>
            </a:r>
          </a:p>
          <a:p>
            <a:r>
              <a:rPr lang="en-US" altLang="zh-CN" smtClean="0"/>
              <a:t>History</a:t>
            </a:r>
            <a:r>
              <a:rPr lang="zh-CN" altLang="en-US" smtClean="0"/>
              <a:t>的使用方法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navigator</a:t>
            </a:r>
            <a:endParaRPr lang="zh-CN" altLang="en-US" smtClean="0"/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Navigator</a:t>
            </a:r>
            <a:r>
              <a:rPr lang="zh-CN" altLang="en-US" smtClean="0"/>
              <a:t>判断浏览器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定时器</a:t>
            </a:r>
          </a:p>
        </p:txBody>
      </p:sp>
      <p:sp>
        <p:nvSpPr>
          <p:cNvPr id="6758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setInterval</a:t>
            </a:r>
            <a:r>
              <a:rPr lang="zh-CN" altLang="en-US" smtClean="0"/>
              <a:t>（函数，时间）  循环</a:t>
            </a:r>
            <a:endParaRPr lang="en-US" altLang="zh-CN" smtClean="0"/>
          </a:p>
          <a:p>
            <a:r>
              <a:rPr lang="en-US" altLang="zh-CN" smtClean="0"/>
              <a:t>window.setTimeout(</a:t>
            </a:r>
            <a:r>
              <a:rPr lang="zh-CN" altLang="en-US" smtClean="0"/>
              <a:t>函数</a:t>
            </a:r>
            <a:r>
              <a:rPr lang="en-US" altLang="zh-CN" smtClean="0"/>
              <a:t>,</a:t>
            </a:r>
            <a:r>
              <a:rPr lang="zh-CN" altLang="en-US" smtClean="0"/>
              <a:t>时间</a:t>
            </a:r>
            <a:r>
              <a:rPr lang="en-US" altLang="zh-CN" smtClean="0"/>
              <a:t>)  </a:t>
            </a:r>
            <a:r>
              <a:rPr lang="zh-CN" altLang="en-US" smtClean="0"/>
              <a:t>一次性定时器</a:t>
            </a:r>
            <a:endParaRPr lang="en-US" altLang="zh-CN" smtClean="0"/>
          </a:p>
          <a:p>
            <a:r>
              <a:rPr lang="en-US" altLang="zh-CN" smtClean="0"/>
              <a:t>Offset</a:t>
            </a:r>
            <a:r>
              <a:rPr lang="zh-CN" altLang="en-US" smtClean="0"/>
              <a:t>的使用方法</a:t>
            </a:r>
            <a:endParaRPr lang="en-US" altLang="zh-CN" smtClean="0"/>
          </a:p>
          <a:p>
            <a:endParaRPr lang="zh-CN" altLang="en-US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smtClean="0"/>
              <a:t>Js</a:t>
            </a:r>
            <a:r>
              <a:rPr lang="zh-CN" altLang="en-US" smtClean="0"/>
              <a:t>的引用方式</a:t>
            </a:r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>
          <a:xfrm>
            <a:off x="838200" y="1174750"/>
            <a:ext cx="10515600" cy="4351338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en-US" altLang="zh-CN" smtClean="0"/>
              <a:t>script</a:t>
            </a:r>
            <a:r>
              <a:rPr lang="zh-CN" altLang="en-US" smtClean="0"/>
              <a:t>标签   </a:t>
            </a:r>
            <a:endParaRPr lang="en-US" altLang="zh-CN" smtClean="0"/>
          </a:p>
          <a:p>
            <a:pPr eaLnBrk="1" hangingPunct="1">
              <a:lnSpc>
                <a:spcPct val="150000"/>
              </a:lnSpc>
            </a:pPr>
            <a:r>
              <a:rPr lang="en-US" altLang="zh-CN" smtClean="0"/>
              <a:t>2</a:t>
            </a:r>
            <a:r>
              <a:rPr lang="zh-CN" altLang="en-US" smtClean="0"/>
              <a:t>、内嵌式引用</a:t>
            </a:r>
            <a:endParaRPr lang="en-US" altLang="zh-CN" smtClean="0"/>
          </a:p>
          <a:p>
            <a:pPr eaLnBrk="1" hangingPunct="1">
              <a:lnSpc>
                <a:spcPct val="150000"/>
              </a:lnSpc>
            </a:pPr>
            <a:r>
              <a:rPr lang="en-US" altLang="zh-CN" smtClean="0"/>
              <a:t>3</a:t>
            </a:r>
            <a:r>
              <a:rPr lang="zh-CN" altLang="en-US" smtClean="0"/>
              <a:t>、外链式引用（推荐）</a:t>
            </a:r>
            <a:endParaRPr lang="en-US" altLang="zh-CN" smtClean="0"/>
          </a:p>
          <a:p>
            <a:r>
              <a:rPr lang="en-US" altLang="zh-CN" smtClean="0"/>
              <a:t> &lt;script type="text/javascript" language="JavaScript“&gt;   </a:t>
            </a:r>
            <a:endParaRPr lang="zh-CN" altLang="en-US" smtClean="0"/>
          </a:p>
          <a:p>
            <a:r>
              <a:rPr lang="en-US" altLang="zh-CN" smtClean="0"/>
              <a:t>  &lt;/script&gt;</a:t>
            </a:r>
          </a:p>
          <a:p>
            <a:r>
              <a:rPr lang="en-US" altLang="zh-CN" smtClean="0"/>
              <a:t>4</a:t>
            </a:r>
            <a:r>
              <a:rPr lang="zh-CN" altLang="en-US" smtClean="0"/>
              <a:t>、可引用多个</a:t>
            </a:r>
            <a:r>
              <a:rPr lang="en-US" altLang="zh-CN" smtClean="0"/>
              <a:t>js</a:t>
            </a:r>
            <a:r>
              <a:rPr lang="zh-CN" altLang="en-US" smtClean="0"/>
              <a:t>文件，一般放在</a:t>
            </a:r>
            <a:r>
              <a:rPr lang="en-US" altLang="zh-CN" smtClean="0"/>
              <a:t>body</a:t>
            </a:r>
            <a:r>
              <a:rPr lang="zh-CN" altLang="en-US" smtClean="0"/>
              <a:t>最后</a:t>
            </a:r>
          </a:p>
          <a:p>
            <a:r>
              <a:rPr lang="en-US" altLang="zh-CN" smtClean="0"/>
              <a:t>5</a:t>
            </a:r>
            <a:r>
              <a:rPr lang="zh-CN" altLang="en-US" smtClean="0"/>
              <a:t>、</a:t>
            </a:r>
            <a:r>
              <a:rPr lang="en-US" altLang="zh-CN" smtClean="0"/>
              <a:t>js</a:t>
            </a:r>
            <a:r>
              <a:rPr lang="zh-CN" altLang="en-US" smtClean="0"/>
              <a:t>注释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838200" y="84138"/>
            <a:ext cx="10515600" cy="1325562"/>
          </a:xfrm>
        </p:spPr>
        <p:txBody>
          <a:bodyPr/>
          <a:lstStyle/>
          <a:p>
            <a:pPr eaLnBrk="1" hangingPunct="1"/>
            <a:r>
              <a:rPr lang="en-US" altLang="zh-CN" smtClean="0"/>
              <a:t>Js</a:t>
            </a:r>
            <a:r>
              <a:rPr lang="zh-CN" altLang="en-US" smtClean="0"/>
              <a:t>基本语法</a:t>
            </a: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838200" y="1254125"/>
            <a:ext cx="10515600" cy="4351338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变量</a:t>
            </a:r>
            <a:endParaRPr lang="en-US" altLang="zh-CN" smtClean="0"/>
          </a:p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变量是计算机内存中</a:t>
            </a:r>
            <a:r>
              <a:rPr lang="zh-CN" altLang="en-US" smtClean="0">
                <a:solidFill>
                  <a:srgbClr val="FF0000"/>
                </a:solidFill>
              </a:rPr>
              <a:t>存取</a:t>
            </a:r>
            <a:r>
              <a:rPr lang="zh-CN" altLang="en-US" smtClean="0"/>
              <a:t>数据的标识符，根据变量名可以获取到内存中存储的数据</a:t>
            </a:r>
            <a:endParaRPr lang="en-US" altLang="zh-CN" smtClean="0"/>
          </a:p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例：存储数字</a:t>
            </a:r>
            <a:r>
              <a:rPr lang="en-US" altLang="zh-CN" smtClean="0"/>
              <a:t>100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声明变量</a:t>
            </a:r>
            <a:endParaRPr lang="en-US" altLang="zh-CN" smtClean="0"/>
          </a:p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使用</a:t>
            </a:r>
            <a:r>
              <a:rPr lang="en-US" altLang="zh-CN" smtClean="0"/>
              <a:t>var</a:t>
            </a:r>
            <a:r>
              <a:rPr lang="zh-CN" altLang="en-US" smtClean="0"/>
              <a:t>声明变量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Js</a:t>
            </a:r>
            <a:r>
              <a:rPr lang="zh-CN" altLang="en-US" smtClean="0"/>
              <a:t>基本语法</a:t>
            </a:r>
          </a:p>
        </p:txBody>
      </p:sp>
      <p:sp>
        <p:nvSpPr>
          <p:cNvPr id="1741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标识符的命名规则</a:t>
            </a:r>
            <a:endParaRPr lang="en-US" altLang="zh-CN" smtClean="0"/>
          </a:p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由字母、数字、下划线组成，不能以数字开头</a:t>
            </a:r>
            <a:endParaRPr lang="en-US" altLang="zh-CN" smtClean="0"/>
          </a:p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不能是关键字和保留字 例如：</a:t>
            </a:r>
            <a:r>
              <a:rPr lang="en-US" altLang="zh-CN" smtClean="0"/>
              <a:t>for 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标识符是区分大小写的</a:t>
            </a:r>
            <a:endParaRPr lang="en-US" altLang="zh-CN" smtClean="0"/>
          </a:p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经典案例：交换变量值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数据类型</a:t>
            </a:r>
          </a:p>
        </p:txBody>
      </p:sp>
      <p:sp>
        <p:nvSpPr>
          <p:cNvPr id="1843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mtClean="0"/>
              <a:t>变量的数据类型</a:t>
            </a:r>
          </a:p>
          <a:p>
            <a:r>
              <a:rPr lang="en-US" altLang="zh-CN" smtClean="0"/>
              <a:t>Number</a:t>
            </a:r>
            <a:r>
              <a:rPr lang="zh-CN" altLang="en-US" smtClean="0"/>
              <a:t>类型（数字类型）</a:t>
            </a:r>
          </a:p>
          <a:p>
            <a:r>
              <a:rPr lang="en-US" altLang="zh-CN" smtClean="0"/>
              <a:t>String</a:t>
            </a:r>
            <a:r>
              <a:rPr lang="zh-CN" altLang="en-US" smtClean="0"/>
              <a:t>类型（字符串类型）</a:t>
            </a:r>
          </a:p>
          <a:p>
            <a:r>
              <a:rPr lang="en-US" altLang="zh-CN" smtClean="0"/>
              <a:t>Boolean</a:t>
            </a:r>
            <a:r>
              <a:rPr lang="zh-CN" altLang="en-US" smtClean="0"/>
              <a:t>类型（布尔类型）</a:t>
            </a:r>
          </a:p>
          <a:p>
            <a:r>
              <a:rPr lang="en-US" altLang="zh-CN" smtClean="0"/>
              <a:t>Null</a:t>
            </a:r>
            <a:r>
              <a:rPr lang="zh-CN" altLang="en-US" smtClean="0"/>
              <a:t>类型（空类型）</a:t>
            </a:r>
          </a:p>
          <a:p>
            <a:r>
              <a:rPr lang="en-US" altLang="zh-CN" smtClean="0"/>
              <a:t>Undefined</a:t>
            </a:r>
            <a:r>
              <a:rPr lang="zh-CN" altLang="en-US" smtClean="0"/>
              <a:t>类型（未赋值）</a:t>
            </a:r>
          </a:p>
          <a:p>
            <a:r>
              <a:rPr lang="en-US" altLang="zh-CN" smtClean="0"/>
              <a:t>Object</a:t>
            </a:r>
            <a:r>
              <a:rPr lang="zh-CN" altLang="en-US" smtClean="0"/>
              <a:t>类型（对象）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3307</TotalTime>
  <Words>2246</Words>
  <Application>Microsoft Office PowerPoint</Application>
  <PresentationFormat>自定义</PresentationFormat>
  <Paragraphs>325</Paragraphs>
  <Slides>57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演示文稿设计模板</vt:lpstr>
      </vt:variant>
      <vt:variant>
        <vt:i4>7</vt:i4>
      </vt:variant>
      <vt:variant>
        <vt:lpstr>幻灯片标题</vt:lpstr>
      </vt:variant>
      <vt:variant>
        <vt:i4>57</vt:i4>
      </vt:variant>
    </vt:vector>
  </HeadingPairs>
  <TitlesOfParts>
    <vt:vector size="69" baseType="lpstr">
      <vt:lpstr>Arial</vt:lpstr>
      <vt:lpstr>宋体</vt:lpstr>
      <vt:lpstr>Tw Cen MT</vt:lpstr>
      <vt:lpstr>微软雅黑</vt:lpstr>
      <vt:lpstr>Calibri</vt:lpstr>
      <vt:lpstr>Office 主题</vt:lpstr>
      <vt:lpstr>Office 主题</vt:lpstr>
      <vt:lpstr>Office 主题</vt:lpstr>
      <vt:lpstr>Office 主题</vt:lpstr>
      <vt:lpstr>Office 主题</vt:lpstr>
      <vt:lpstr>Office 主题</vt:lpstr>
      <vt:lpstr>Office 主题</vt:lpstr>
      <vt:lpstr>《JavaScript 秘密花园》</vt:lpstr>
      <vt:lpstr>目标</vt:lpstr>
      <vt:lpstr>JavaScript简介</vt:lpstr>
      <vt:lpstr>Js组成</vt:lpstr>
      <vt:lpstr>选择软件</vt:lpstr>
      <vt:lpstr>Js的引用方式</vt:lpstr>
      <vt:lpstr>Js基本语法</vt:lpstr>
      <vt:lpstr>Js基本语法</vt:lpstr>
      <vt:lpstr>数据类型</vt:lpstr>
      <vt:lpstr>数据类型</vt:lpstr>
      <vt:lpstr>String类型</vt:lpstr>
      <vt:lpstr>Boolean类型</vt:lpstr>
      <vt:lpstr>类型转换</vt:lpstr>
      <vt:lpstr>操作符</vt:lpstr>
      <vt:lpstr>Js语句</vt:lpstr>
      <vt:lpstr>分支语句 if else</vt:lpstr>
      <vt:lpstr>三元表达式</vt:lpstr>
      <vt:lpstr>多分支语句（if 、else if、、、else）</vt:lpstr>
      <vt:lpstr>switch语句</vt:lpstr>
      <vt:lpstr>循环语句</vt:lpstr>
      <vt:lpstr>do...while循环语句</vt:lpstr>
      <vt:lpstr>for循环语句</vt:lpstr>
      <vt:lpstr>continue和break的使用</vt:lpstr>
      <vt:lpstr>数组</vt:lpstr>
      <vt:lpstr>数组案例</vt:lpstr>
      <vt:lpstr>函数</vt:lpstr>
      <vt:lpstr>函数</vt:lpstr>
      <vt:lpstr>函数的参数和返回值</vt:lpstr>
      <vt:lpstr>返回值</vt:lpstr>
      <vt:lpstr>函数案例</vt:lpstr>
      <vt:lpstr>匿名函数/动态的</vt:lpstr>
      <vt:lpstr>函数可作为参数使用</vt:lpstr>
      <vt:lpstr>函数作用域</vt:lpstr>
      <vt:lpstr>隐式全局变量 </vt:lpstr>
      <vt:lpstr>函数作用域链</vt:lpstr>
      <vt:lpstr>预解析</vt:lpstr>
      <vt:lpstr>对象</vt:lpstr>
      <vt:lpstr>对象</vt:lpstr>
      <vt:lpstr>内置对象</vt:lpstr>
      <vt:lpstr>Math对象</vt:lpstr>
      <vt:lpstr>Date对象</vt:lpstr>
      <vt:lpstr>String对象</vt:lpstr>
      <vt:lpstr>DOM</vt:lpstr>
      <vt:lpstr>DOM</vt:lpstr>
      <vt:lpstr>document.getElementsByTagName</vt:lpstr>
      <vt:lpstr>DOM案例</vt:lpstr>
      <vt:lpstr>DOM案例</vt:lpstr>
      <vt:lpstr>DOM</vt:lpstr>
      <vt:lpstr>DOM案例</vt:lpstr>
      <vt:lpstr>DOM节点</vt:lpstr>
      <vt:lpstr>节点案例</vt:lpstr>
      <vt:lpstr>创建元素</vt:lpstr>
      <vt:lpstr>删除元素</vt:lpstr>
      <vt:lpstr>BOM</vt:lpstr>
      <vt:lpstr>location对象</vt:lpstr>
      <vt:lpstr>navigator</vt:lpstr>
      <vt:lpstr>定时器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yali cao</dc:creator>
  <cp:lastModifiedBy>AutoBVT</cp:lastModifiedBy>
  <cp:revision>489</cp:revision>
  <dcterms:created xsi:type="dcterms:W3CDTF">2016-09-12T07:04:34Z</dcterms:created>
  <dcterms:modified xsi:type="dcterms:W3CDTF">2018-06-19T15:32:17Z</dcterms:modified>
</cp:coreProperties>
</file>