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27" autoAdjust="0"/>
  </p:normalViewPr>
  <p:slideViewPr>
    <p:cSldViewPr>
      <p:cViewPr>
        <p:scale>
          <a:sx n="60" d="100"/>
          <a:sy n="60" d="100"/>
        </p:scale>
        <p:origin x="-1428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A4CDE-30F4-48B5-9C15-59F9F4EEB033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447D6-EAB9-47C2-AAEC-683839A44C0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9617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pipelineOverview.png</a:t>
            </a:r>
            <a:endParaRPr lang="en-GB" dirty="0" smtClean="0"/>
          </a:p>
          <a:p>
            <a:r>
              <a:rPr lang="en-US" dirty="0" smtClean="0"/>
              <a:t>Holt, J., Huang, S., McMillan, L., &amp; Wang, W. (2013). Read Annotation Pipeline for High-Throughput Sequencing Data. In J. Gao (Ed.), ACM Conference on Bioinformatics, Computational Biology and Biomedical Informatics. Washington, DC, USA.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E0C0D-B588-42FF-BEBC-F3BF5A57476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386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7B5C-F346-468C-B96F-038FE5DB9D36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35CB-9EEE-4E6F-8664-3372E4F0716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644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7B5C-F346-468C-B96F-038FE5DB9D36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35CB-9EEE-4E6F-8664-3372E4F0716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503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7B5C-F346-468C-B96F-038FE5DB9D36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35CB-9EEE-4E6F-8664-3372E4F0716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04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7B5C-F346-468C-B96F-038FE5DB9D36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35CB-9EEE-4E6F-8664-3372E4F0716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700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7B5C-F346-468C-B96F-038FE5DB9D36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35CB-9EEE-4E6F-8664-3372E4F0716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71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7B5C-F346-468C-B96F-038FE5DB9D36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35CB-9EEE-4E6F-8664-3372E4F0716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724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7B5C-F346-468C-B96F-038FE5DB9D36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35CB-9EEE-4E6F-8664-3372E4F0716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352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7B5C-F346-468C-B96F-038FE5DB9D36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35CB-9EEE-4E6F-8664-3372E4F0716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463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7B5C-F346-468C-B96F-038FE5DB9D36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35CB-9EEE-4E6F-8664-3372E4F0716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49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7B5C-F346-468C-B96F-038FE5DB9D36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35CB-9EEE-4E6F-8664-3372E4F0716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772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7B5C-F346-468C-B96F-038FE5DB9D36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35CB-9EEE-4E6F-8664-3372E4F0716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315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57B5C-F346-468C-B96F-038FE5DB9D36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A35CB-9EEE-4E6F-8664-3372E4F0716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200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304800" y="-1371600"/>
            <a:ext cx="11049000" cy="109728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969" y="0"/>
            <a:ext cx="10582275" cy="848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0710" y="152400"/>
            <a:ext cx="3189122" cy="2590800"/>
          </a:xfrm>
          <a:prstGeom prst="rect">
            <a:avLst/>
          </a:prstGeom>
          <a:solidFill>
            <a:srgbClr val="FFFF00">
              <a:alpha val="40000"/>
            </a:srgb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36031" y="152400"/>
            <a:ext cx="3189122" cy="2590800"/>
          </a:xfrm>
          <a:prstGeom prst="rect">
            <a:avLst/>
          </a:prstGeom>
          <a:solidFill>
            <a:srgbClr val="FFFF00">
              <a:alpha val="40000"/>
            </a:srgb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-914400"/>
            <a:ext cx="242624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rgbClr val="FFFF00"/>
                </a:solidFill>
              </a:rPr>
              <a:t>Part I:</a:t>
            </a:r>
          </a:p>
          <a:p>
            <a:pPr algn="ctr"/>
            <a:r>
              <a:rPr lang="en-GB" sz="1600" dirty="0" smtClean="0">
                <a:solidFill>
                  <a:srgbClr val="FFFF00"/>
                </a:solidFill>
              </a:rPr>
              <a:t>MOD file preparation</a:t>
            </a:r>
          </a:p>
          <a:p>
            <a:pPr algn="ctr"/>
            <a:r>
              <a:rPr lang="en-GB" sz="1600" dirty="0" err="1" smtClean="0">
                <a:solidFill>
                  <a:srgbClr val="FFFF00"/>
                </a:solidFill>
              </a:rPr>
              <a:t>pseudogenome</a:t>
            </a:r>
            <a:r>
              <a:rPr lang="en-GB" sz="1600" dirty="0" smtClean="0">
                <a:solidFill>
                  <a:srgbClr val="FFFF00"/>
                </a:solidFill>
              </a:rPr>
              <a:t> generation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6600" y="-1077218"/>
            <a:ext cx="4062828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6"/>
                </a:solidFill>
              </a:rPr>
              <a:t>Part II:</a:t>
            </a:r>
          </a:p>
          <a:p>
            <a:pPr algn="ctr"/>
            <a:r>
              <a:rPr lang="en-GB" sz="1600" dirty="0" smtClean="0">
                <a:solidFill>
                  <a:schemeClr val="accent6"/>
                </a:solidFill>
              </a:rPr>
              <a:t>mapping to </a:t>
            </a:r>
            <a:r>
              <a:rPr lang="en-GB" sz="1600" dirty="0" err="1" smtClean="0">
                <a:solidFill>
                  <a:schemeClr val="accent6"/>
                </a:solidFill>
              </a:rPr>
              <a:t>pseudogenomes</a:t>
            </a:r>
            <a:r>
              <a:rPr lang="en-GB" sz="1600" dirty="0" smtClean="0">
                <a:solidFill>
                  <a:schemeClr val="accent6"/>
                </a:solidFill>
              </a:rPr>
              <a:t> (bowtie2/</a:t>
            </a:r>
            <a:r>
              <a:rPr lang="en-GB" sz="1600" dirty="0" err="1" smtClean="0">
                <a:solidFill>
                  <a:schemeClr val="accent6"/>
                </a:solidFill>
              </a:rPr>
              <a:t>Tophat</a:t>
            </a:r>
            <a:r>
              <a:rPr lang="en-GB" sz="1600" dirty="0" smtClean="0">
                <a:solidFill>
                  <a:schemeClr val="accent6"/>
                </a:solidFill>
              </a:rPr>
              <a:t>)</a:t>
            </a:r>
          </a:p>
          <a:p>
            <a:pPr algn="ctr"/>
            <a:r>
              <a:rPr lang="en-GB" sz="1600" dirty="0" smtClean="0">
                <a:solidFill>
                  <a:schemeClr val="accent6"/>
                </a:solidFill>
              </a:rPr>
              <a:t>mapping back to reference genome (lapels)</a:t>
            </a:r>
          </a:p>
          <a:p>
            <a:pPr algn="ctr"/>
            <a:r>
              <a:rPr lang="en-GB" sz="1600" dirty="0" smtClean="0">
                <a:solidFill>
                  <a:schemeClr val="accent6"/>
                </a:solidFill>
              </a:rPr>
              <a:t>identifying optimal alignment (suspenders)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9832" y="152400"/>
            <a:ext cx="3886199" cy="8229600"/>
          </a:xfrm>
          <a:prstGeom prst="rect">
            <a:avLst/>
          </a:prstGeom>
          <a:solidFill>
            <a:schemeClr val="accent6">
              <a:alpha val="43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94073" y="8839200"/>
            <a:ext cx="298819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rgbClr val="002060"/>
                </a:solidFill>
              </a:rPr>
              <a:t>Part III:</a:t>
            </a:r>
            <a:endParaRPr lang="en-GB" sz="1600" dirty="0" smtClean="0">
              <a:solidFill>
                <a:srgbClr val="002060"/>
              </a:solidFill>
            </a:endParaRPr>
          </a:p>
          <a:p>
            <a:pPr algn="ctr"/>
            <a:r>
              <a:rPr lang="en-GB" sz="1600" dirty="0" smtClean="0">
                <a:solidFill>
                  <a:srgbClr val="002060"/>
                </a:solidFill>
              </a:rPr>
              <a:t>counting maternal/paternal reads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6463862" y="8276897"/>
            <a:ext cx="495634" cy="725213"/>
          </a:xfrm>
          <a:custGeom>
            <a:avLst/>
            <a:gdLst>
              <a:gd name="connsiteX0" fmla="*/ 0 w 495634"/>
              <a:gd name="connsiteY0" fmla="*/ 0 h 725213"/>
              <a:gd name="connsiteX1" fmla="*/ 472966 w 495634"/>
              <a:gd name="connsiteY1" fmla="*/ 173420 h 725213"/>
              <a:gd name="connsiteX2" fmla="*/ 425669 w 495634"/>
              <a:gd name="connsiteY2" fmla="*/ 725213 h 72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634" h="725213">
                <a:moveTo>
                  <a:pt x="0" y="0"/>
                </a:moveTo>
                <a:cubicBezTo>
                  <a:pt x="201010" y="26275"/>
                  <a:pt x="402021" y="52551"/>
                  <a:pt x="472966" y="173420"/>
                </a:cubicBezTo>
                <a:cubicBezTo>
                  <a:pt x="543911" y="294289"/>
                  <a:pt x="425669" y="725213"/>
                  <a:pt x="425669" y="7252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/>
          <p:cNvSpPr txBox="1"/>
          <p:nvPr/>
        </p:nvSpPr>
        <p:spPr>
          <a:xfrm>
            <a:off x="4114800" y="3657600"/>
            <a:ext cx="25397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remove unmapped reads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1036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609600"/>
            <a:ext cx="298819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rgbClr val="002060"/>
                </a:solidFill>
              </a:rPr>
              <a:t>Part III:</a:t>
            </a:r>
            <a:endParaRPr lang="en-GB" sz="1600" dirty="0" smtClean="0">
              <a:solidFill>
                <a:srgbClr val="002060"/>
              </a:solidFill>
            </a:endParaRPr>
          </a:p>
          <a:p>
            <a:pPr algn="ctr"/>
            <a:r>
              <a:rPr lang="en-GB" sz="1600" dirty="0" smtClean="0">
                <a:solidFill>
                  <a:srgbClr val="002060"/>
                </a:solidFill>
              </a:rPr>
              <a:t>counting maternal/paternal reads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24600" y="1701602"/>
            <a:ext cx="236220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 smtClean="0"/>
              <a:t>filters: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GB" dirty="0" smtClean="0"/>
              <a:t>multiple alignments (XS flag, NH flag)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GB" dirty="0" smtClean="0"/>
              <a:t>mapping quality</a:t>
            </a:r>
            <a:endParaRPr lang="en-US" dirty="0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GB" dirty="0" smtClean="0"/>
              <a:t>duplicates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" y="3178076"/>
            <a:ext cx="767152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suspenders</a:t>
            </a:r>
          </a:p>
          <a:p>
            <a:endParaRPr lang="en-GB" dirty="0"/>
          </a:p>
          <a:p>
            <a:r>
              <a:rPr lang="en-GB" dirty="0" smtClean="0"/>
              <a:t>mark duplicates</a:t>
            </a:r>
          </a:p>
          <a:p>
            <a:endParaRPr lang="en-GB" dirty="0"/>
          </a:p>
          <a:p>
            <a:r>
              <a:rPr lang="en-GB" dirty="0" smtClean="0"/>
              <a:t>allelic filter.py on mark duplicates output</a:t>
            </a:r>
          </a:p>
          <a:p>
            <a:endParaRPr lang="en-GB" dirty="0"/>
          </a:p>
          <a:p>
            <a:r>
              <a:rPr lang="en-GB" dirty="0" err="1" smtClean="0"/>
              <a:t>featureCounts</a:t>
            </a:r>
            <a:r>
              <a:rPr lang="en-GB" dirty="0" smtClean="0"/>
              <a:t> on </a:t>
            </a:r>
            <a:r>
              <a:rPr lang="en-GB" dirty="0" err="1" smtClean="0"/>
              <a:t>allelically</a:t>
            </a:r>
            <a:r>
              <a:rPr lang="en-GB" dirty="0" smtClean="0"/>
              <a:t> filtered files (ignore Duplicates, set mapping quality)</a:t>
            </a:r>
          </a:p>
          <a:p>
            <a:endParaRPr lang="en-GB" dirty="0"/>
          </a:p>
          <a:p>
            <a:r>
              <a:rPr lang="en-GB" dirty="0" err="1" smtClean="0"/>
              <a:t>DESeq</a:t>
            </a:r>
            <a:r>
              <a:rPr lang="en-GB" dirty="0" smtClean="0"/>
              <a:t> 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53000" y="4424571"/>
            <a:ext cx="1834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sorting/indexing?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77400" y="4793903"/>
            <a:ext cx="1744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variant overlaps:</a:t>
            </a:r>
          </a:p>
          <a:p>
            <a:r>
              <a:rPr lang="en-GB" smtClean="0"/>
              <a:t>-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20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74173087"/>
              </p:ext>
            </p:extLst>
          </p:nvPr>
        </p:nvGraphicFramePr>
        <p:xfrm>
          <a:off x="-609598" y="1828800"/>
          <a:ext cx="9753598" cy="3520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4400"/>
                <a:gridCol w="1600200"/>
                <a:gridCol w="2154676"/>
                <a:gridCol w="2542161"/>
                <a:gridCol w="254216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Task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Tool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What it</a:t>
                      </a:r>
                      <a:r>
                        <a:rPr lang="en-GB" sz="1400" baseline="0" dirty="0" smtClean="0"/>
                        <a:t> does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Advantages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Disadvantages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Counting reads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featureCounts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Per</a:t>
                      </a:r>
                      <a:r>
                        <a:rPr lang="en-GB" sz="1400" baseline="0" dirty="0" smtClean="0"/>
                        <a:t> genes, per exons</a:t>
                      </a:r>
                    </a:p>
                    <a:p>
                      <a:r>
                        <a:rPr lang="en-GB" sz="1400" baseline="0" dirty="0" smtClean="0"/>
                        <a:t>SAF/GTF file + any number of BAM files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Can count</a:t>
                      </a:r>
                      <a:r>
                        <a:rPr lang="en-GB" sz="1400" baseline="0" dirty="0" smtClean="0"/>
                        <a:t> fragments</a:t>
                      </a:r>
                    </a:p>
                    <a:p>
                      <a:r>
                        <a:rPr lang="en-GB" sz="1400" baseline="0" dirty="0" smtClean="0"/>
                        <a:t>Mapping quality filter</a:t>
                      </a:r>
                    </a:p>
                    <a:p>
                      <a:r>
                        <a:rPr lang="en-GB" sz="1400" baseline="0" dirty="0" smtClean="0"/>
                        <a:t>Efficient</a:t>
                      </a:r>
                    </a:p>
                    <a:p>
                      <a:r>
                        <a:rPr lang="en-GB" sz="1400" baseline="0" dirty="0" smtClean="0"/>
                        <a:t>Count table output</a:t>
                      </a:r>
                    </a:p>
                    <a:p>
                      <a:r>
                        <a:rPr lang="en-GB" sz="1400" baseline="0" dirty="0" smtClean="0"/>
                        <a:t>Good documentation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Erratic </a:t>
                      </a:r>
                      <a:r>
                        <a:rPr lang="en-GB" sz="1400" dirty="0" err="1" smtClean="0"/>
                        <a:t>behavior</a:t>
                      </a:r>
                      <a:r>
                        <a:rPr lang="en-GB" sz="1400" dirty="0" smtClean="0"/>
                        <a:t> with single</a:t>
                      </a:r>
                      <a:r>
                        <a:rPr lang="en-GB" sz="1400" baseline="0" dirty="0" smtClean="0"/>
                        <a:t> bp BED files? </a:t>
                      </a:r>
                      <a:r>
                        <a:rPr lang="en-GB" sz="1400" baseline="0" dirty="0" smtClean="0">
                          <a:sym typeface="Wingdings" panose="05000000000000000000" pitchFamily="2" charset="2"/>
                        </a:rPr>
                        <a:t> can be controlled using the –O option which will count reads that overlap with more than one feature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coverageBed</a:t>
                      </a:r>
                      <a:endParaRPr lang="en-US" sz="1400" b="0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Per variants</a:t>
                      </a:r>
                    </a:p>
                    <a:p>
                      <a:r>
                        <a:rPr lang="en-GB" sz="1400" dirty="0" smtClean="0"/>
                        <a:t>1</a:t>
                      </a:r>
                      <a:r>
                        <a:rPr lang="en-GB" sz="1400" baseline="0" dirty="0" smtClean="0"/>
                        <a:t> BAM + 1 BED</a:t>
                      </a:r>
                      <a:endParaRPr lang="en-US" sz="1400" b="0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Straight-forward,</a:t>
                      </a:r>
                      <a:r>
                        <a:rPr lang="en-GB" sz="1400" baseline="0" dirty="0" smtClean="0"/>
                        <a:t> can be piped with </a:t>
                      </a:r>
                      <a:r>
                        <a:rPr lang="en-GB" sz="1400" baseline="0" dirty="0" err="1" smtClean="0"/>
                        <a:t>samtools</a:t>
                      </a:r>
                      <a:endParaRPr lang="en-GB" sz="1400" b="0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Slow</a:t>
                      </a:r>
                    </a:p>
                    <a:p>
                      <a:r>
                        <a:rPr lang="en-GB" sz="1400" dirty="0" smtClean="0"/>
                        <a:t>No fragment counting</a:t>
                      </a:r>
                      <a:endParaRPr lang="en-GB" sz="1400" b="0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ASE</a:t>
                      </a:r>
                      <a:endParaRPr lang="en-US" sz="1400" b="1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DESeq</a:t>
                      </a:r>
                      <a:endParaRPr lang="en-US" sz="1400" b="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 smtClean="0"/>
                        <a:t>Straight-forward</a:t>
                      </a:r>
                      <a:r>
                        <a:rPr lang="en-GB" sz="1400" b="0" baseline="0" dirty="0" smtClean="0"/>
                        <a:t> usage</a:t>
                      </a:r>
                    </a:p>
                    <a:p>
                      <a:r>
                        <a:rPr lang="en-GB" sz="1400" b="0" baseline="0" dirty="0" smtClean="0"/>
                        <a:t>Established method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 smtClean="0"/>
                        <a:t>Do the assumptions</a:t>
                      </a:r>
                      <a:r>
                        <a:rPr lang="en-GB" sz="1400" b="0" baseline="0" dirty="0" smtClean="0"/>
                        <a:t> hold for the comparison between two alleles?</a:t>
                      </a:r>
                      <a:endParaRPr lang="en-US" sz="1400" b="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Chi-square</a:t>
                      </a:r>
                      <a:r>
                        <a:rPr lang="en-GB" sz="1400" baseline="0" dirty="0" smtClean="0"/>
                        <a:t> test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Bayesian classifier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 smtClean="0"/>
                        <a:t>Needs DNA sample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4364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Bildschirmpräsentation (4:3)</PresentationFormat>
  <Paragraphs>60</Paragraphs>
  <Slides>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 Theme</vt:lpstr>
      <vt:lpstr>Folie 1</vt:lpstr>
      <vt:lpstr>Folie 2</vt:lpstr>
      <vt:lpstr>Folie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Friederike Dündar</dc:creator>
  <cp:lastModifiedBy>Friederike</cp:lastModifiedBy>
  <cp:revision>49</cp:revision>
  <dcterms:created xsi:type="dcterms:W3CDTF">2014-07-28T13:19:33Z</dcterms:created>
  <dcterms:modified xsi:type="dcterms:W3CDTF">2014-08-07T14:00:47Z</dcterms:modified>
</cp:coreProperties>
</file>