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7" autoAdjust="0"/>
  </p:normalViewPr>
  <p:slideViewPr>
    <p:cSldViewPr>
      <p:cViewPr>
        <p:scale>
          <a:sx n="60" d="100"/>
          <a:sy n="60" d="100"/>
        </p:scale>
        <p:origin x="-3120" y="-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A4CDE-30F4-48B5-9C15-59F9F4EEB033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447D6-EAB9-47C2-AAEC-683839A44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1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pipelineOverview.png</a:t>
            </a:r>
            <a:endParaRPr lang="en-GB" dirty="0" smtClean="0"/>
          </a:p>
          <a:p>
            <a:r>
              <a:rPr lang="en-US" dirty="0" smtClean="0"/>
              <a:t>Holt, J., Huang, S., McMillan, L., &amp; Wang, W. (2013). Read Annotation Pipeline for High-Throughput Sequencing Data. In J. Gao (Ed.), ACM Conference on Bioinformatics, Computational Biology and Biomedical Informatics. Washington, DC, USA.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E0C0D-B588-42FF-BEBC-F3BF5A5747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4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2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2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7B5C-F346-468C-B96F-038FE5DB9D36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35CB-9EEE-4E6F-8664-3372E4F0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5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7B5C-F346-468C-B96F-038FE5DB9D36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35CB-9EEE-4E6F-8664-3372E4F07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0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04800" y="-1371600"/>
            <a:ext cx="11049000" cy="109728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9" y="0"/>
            <a:ext cx="10582275" cy="848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0710" y="152400"/>
            <a:ext cx="3189122" cy="2590800"/>
          </a:xfrm>
          <a:prstGeom prst="rect">
            <a:avLst/>
          </a:prstGeom>
          <a:solidFill>
            <a:srgbClr val="FFFF00">
              <a:alpha val="4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36031" y="152400"/>
            <a:ext cx="3189122" cy="2590800"/>
          </a:xfrm>
          <a:prstGeom prst="rect">
            <a:avLst/>
          </a:prstGeom>
          <a:solidFill>
            <a:srgbClr val="FFFF00">
              <a:alpha val="4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-914400"/>
            <a:ext cx="242624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FF00"/>
                </a:solidFill>
              </a:rPr>
              <a:t>Part I:</a:t>
            </a:r>
          </a:p>
          <a:p>
            <a:pPr algn="ctr"/>
            <a:r>
              <a:rPr lang="en-GB" sz="1600" dirty="0" smtClean="0">
                <a:solidFill>
                  <a:srgbClr val="FFFF00"/>
                </a:solidFill>
              </a:rPr>
              <a:t>MOD file preparation</a:t>
            </a:r>
          </a:p>
          <a:p>
            <a:pPr algn="ctr"/>
            <a:r>
              <a:rPr lang="en-GB" sz="1600" dirty="0" err="1" smtClean="0">
                <a:solidFill>
                  <a:srgbClr val="FFFF00"/>
                </a:solidFill>
              </a:rPr>
              <a:t>pseudogenome</a:t>
            </a:r>
            <a:r>
              <a:rPr lang="en-GB" sz="1600" dirty="0" smtClean="0">
                <a:solidFill>
                  <a:srgbClr val="FFFF00"/>
                </a:solidFill>
              </a:rPr>
              <a:t> generation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-1077218"/>
            <a:ext cx="406282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6"/>
                </a:solidFill>
              </a:rPr>
              <a:t>Part II:</a:t>
            </a:r>
          </a:p>
          <a:p>
            <a:pPr algn="ctr"/>
            <a:r>
              <a:rPr lang="en-GB" sz="1600" dirty="0" smtClean="0">
                <a:solidFill>
                  <a:schemeClr val="accent6"/>
                </a:solidFill>
              </a:rPr>
              <a:t>mapping to </a:t>
            </a:r>
            <a:r>
              <a:rPr lang="en-GB" sz="1600" dirty="0" err="1" smtClean="0">
                <a:solidFill>
                  <a:schemeClr val="accent6"/>
                </a:solidFill>
              </a:rPr>
              <a:t>pseudogenomes</a:t>
            </a:r>
            <a:r>
              <a:rPr lang="en-GB" sz="1600" dirty="0" smtClean="0">
                <a:solidFill>
                  <a:schemeClr val="accent6"/>
                </a:solidFill>
              </a:rPr>
              <a:t> (bowtie2/</a:t>
            </a:r>
            <a:r>
              <a:rPr lang="en-GB" sz="1600" dirty="0" err="1" smtClean="0">
                <a:solidFill>
                  <a:schemeClr val="accent6"/>
                </a:solidFill>
              </a:rPr>
              <a:t>Tophat</a:t>
            </a:r>
            <a:r>
              <a:rPr lang="en-GB" sz="1600" dirty="0" smtClean="0">
                <a:solidFill>
                  <a:schemeClr val="accent6"/>
                </a:solidFill>
              </a:rPr>
              <a:t>)</a:t>
            </a:r>
          </a:p>
          <a:p>
            <a:pPr algn="ctr"/>
            <a:r>
              <a:rPr lang="en-GB" sz="1600" dirty="0" smtClean="0">
                <a:solidFill>
                  <a:schemeClr val="accent6"/>
                </a:solidFill>
              </a:rPr>
              <a:t>mapping back to reference genome (lapels)</a:t>
            </a:r>
          </a:p>
          <a:p>
            <a:pPr algn="ctr"/>
            <a:r>
              <a:rPr lang="en-GB" sz="1600" dirty="0" smtClean="0">
                <a:solidFill>
                  <a:schemeClr val="accent6"/>
                </a:solidFill>
              </a:rPr>
              <a:t>identifying optimal alignment (suspenders)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9832" y="152400"/>
            <a:ext cx="3886199" cy="8229600"/>
          </a:xfrm>
          <a:prstGeom prst="rect">
            <a:avLst/>
          </a:prstGeom>
          <a:solidFill>
            <a:schemeClr val="accent6">
              <a:alpha val="43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94073" y="8839200"/>
            <a:ext cx="298819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002060"/>
                </a:solidFill>
              </a:rPr>
              <a:t>Part III:</a:t>
            </a:r>
            <a:endParaRPr lang="en-GB" sz="1600" dirty="0" smtClean="0">
              <a:solidFill>
                <a:srgbClr val="002060"/>
              </a:solidFill>
            </a:endParaRPr>
          </a:p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counting maternal/paternal reads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463862" y="8276897"/>
            <a:ext cx="495634" cy="725213"/>
          </a:xfrm>
          <a:custGeom>
            <a:avLst/>
            <a:gdLst>
              <a:gd name="connsiteX0" fmla="*/ 0 w 495634"/>
              <a:gd name="connsiteY0" fmla="*/ 0 h 725213"/>
              <a:gd name="connsiteX1" fmla="*/ 472966 w 495634"/>
              <a:gd name="connsiteY1" fmla="*/ 173420 h 725213"/>
              <a:gd name="connsiteX2" fmla="*/ 425669 w 495634"/>
              <a:gd name="connsiteY2" fmla="*/ 725213 h 7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634" h="725213">
                <a:moveTo>
                  <a:pt x="0" y="0"/>
                </a:moveTo>
                <a:cubicBezTo>
                  <a:pt x="201010" y="26275"/>
                  <a:pt x="402021" y="52551"/>
                  <a:pt x="472966" y="173420"/>
                </a:cubicBezTo>
                <a:cubicBezTo>
                  <a:pt x="543911" y="294289"/>
                  <a:pt x="425669" y="725213"/>
                  <a:pt x="425669" y="7252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6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Friederike Dündar</dc:creator>
  <cp:lastModifiedBy>Friederike Dündar</cp:lastModifiedBy>
  <cp:revision>3</cp:revision>
  <dcterms:created xsi:type="dcterms:W3CDTF">2014-07-28T13:19:33Z</dcterms:created>
  <dcterms:modified xsi:type="dcterms:W3CDTF">2014-07-28T13:30:15Z</dcterms:modified>
</cp:coreProperties>
</file>