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0000"/>
    <a:srgbClr val="0000FF"/>
    <a:srgbClr val="00FF00"/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63" autoAdjust="0"/>
  </p:normalViewPr>
  <p:slideViewPr>
    <p:cSldViewPr snapToGrid="0" snapToObjects="1">
      <p:cViewPr>
        <p:scale>
          <a:sx n="94" d="100"/>
          <a:sy n="94" d="100"/>
        </p:scale>
        <p:origin x="-122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売上高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signature 1</c:v>
                </c:pt>
                <c:pt idx="1">
                  <c:v>signature 2</c:v>
                </c:pt>
                <c:pt idx="2">
                  <c:v>signature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52.0</c:v>
                </c:pt>
                <c:pt idx="1">
                  <c:v>30.0</c:v>
                </c:pt>
                <c:pt idx="2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73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88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69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44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19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00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69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68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11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37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26914-ACA6-AA4E-9A87-73435EB4E3C3}" type="datetimeFigureOut">
              <a:rPr kumimoji="1" lang="ja-JP" altLang="en-US" smtClean="0"/>
              <a:t>2015/03/18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79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29869344"/>
              </p:ext>
            </p:extLst>
          </p:nvPr>
        </p:nvGraphicFramePr>
        <p:xfrm>
          <a:off x="2315583" y="3118858"/>
          <a:ext cx="1853106" cy="1829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直線矢印コネクタ 15"/>
          <p:cNvCxnSpPr/>
          <p:nvPr/>
        </p:nvCxnSpPr>
        <p:spPr>
          <a:xfrm flipV="1">
            <a:off x="4064913" y="1945378"/>
            <a:ext cx="651940" cy="117348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4064913" y="2822899"/>
            <a:ext cx="651940" cy="67758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064913" y="3884849"/>
            <a:ext cx="65420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4064913" y="4744719"/>
            <a:ext cx="651940" cy="1515978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6607190" y="1561944"/>
            <a:ext cx="711352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6607190" y="2822897"/>
            <a:ext cx="711352" cy="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6607190" y="3884849"/>
            <a:ext cx="711352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6607190" y="6260697"/>
            <a:ext cx="711352" cy="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5503754" y="4650149"/>
            <a:ext cx="461665" cy="7333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ja-JP" dirty="0" smtClean="0"/>
              <a:t>...........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660241" y="79633"/>
            <a:ext cx="198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s</a:t>
            </a:r>
            <a:r>
              <a:rPr lang="en-US" altLang="ja-JP" b="1" dirty="0" smtClean="0"/>
              <a:t>elected s</a:t>
            </a:r>
            <a:r>
              <a:rPr kumimoji="1" lang="en-US" altLang="ja-JP" b="1" dirty="0" smtClean="0"/>
              <a:t>ignature</a:t>
            </a:r>
            <a:r>
              <a:rPr lang="en-US" altLang="ja-JP" b="1" dirty="0" smtClean="0"/>
              <a:t> </a:t>
            </a:r>
          </a:p>
          <a:p>
            <a:r>
              <a:rPr lang="en-US" altLang="ja-JP" b="1" dirty="0" smtClean="0"/>
              <a:t>for each mutation</a:t>
            </a:r>
            <a:endParaRPr kumimoji="1" lang="ja-JP" altLang="en-US" b="1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187357" y="79633"/>
            <a:ext cx="195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a</a:t>
            </a:r>
            <a:r>
              <a:rPr lang="en-US" altLang="ja-JP" b="1" dirty="0" smtClean="0"/>
              <a:t>ctually observed m</a:t>
            </a:r>
            <a:r>
              <a:rPr kumimoji="1" lang="en-US" altLang="ja-JP" b="1" dirty="0" smtClean="0"/>
              <a:t>utation patterns</a:t>
            </a:r>
            <a:endParaRPr kumimoji="1" lang="ja-JP" altLang="en-US" b="1" dirty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212" y="1090265"/>
            <a:ext cx="1649628" cy="855113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898" y="3449059"/>
            <a:ext cx="1688257" cy="871579"/>
          </a:xfrm>
          <a:prstGeom prst="rect">
            <a:avLst/>
          </a:prstGeom>
        </p:spPr>
      </p:pic>
      <p:sp>
        <p:nvSpPr>
          <p:cNvPr id="55" name="テキスト ボックス 54"/>
          <p:cNvSpPr txBox="1"/>
          <p:nvPr/>
        </p:nvSpPr>
        <p:spPr>
          <a:xfrm>
            <a:off x="3131404" y="4057177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ignature 1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988381" y="4135972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</a:t>
            </a:r>
            <a:r>
              <a:rPr kumimoji="1" lang="en-US" altLang="ja-JP" dirty="0" smtClean="0"/>
              <a:t>ignature 2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974233" y="3303524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</a:t>
            </a:r>
            <a:r>
              <a:rPr kumimoji="1" lang="en-US" altLang="ja-JP" dirty="0" smtClean="0"/>
              <a:t>ignature 3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988381" y="79633"/>
            <a:ext cx="262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c</a:t>
            </a:r>
            <a:r>
              <a:rPr lang="en-US" altLang="ja-JP" b="1" dirty="0" smtClean="0"/>
              <a:t>ancer genomes w</a:t>
            </a:r>
            <a:r>
              <a:rPr kumimoji="1" lang="en-US" altLang="ja-JP" b="1" dirty="0" smtClean="0"/>
              <a:t>ith membership parameters</a:t>
            </a:r>
            <a:endParaRPr kumimoji="1" lang="ja-JP" altLang="en-US" b="1" dirty="0"/>
          </a:p>
        </p:txBody>
      </p:sp>
      <p:pic>
        <p:nvPicPr>
          <p:cNvPr id="65" name="図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212" y="2343784"/>
            <a:ext cx="1649628" cy="855113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415" y="5609386"/>
            <a:ext cx="1683222" cy="868981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03063" y="1556146"/>
            <a:ext cx="2541931" cy="1312298"/>
          </a:xfrm>
          <a:prstGeom prst="rect">
            <a:avLst/>
          </a:prstGeom>
        </p:spPr>
      </p:pic>
      <p:pic>
        <p:nvPicPr>
          <p:cNvPr id="77" name="図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35555" y="5154286"/>
            <a:ext cx="2574423" cy="1329072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03063" y="3314686"/>
            <a:ext cx="2541931" cy="1312298"/>
          </a:xfrm>
          <a:prstGeom prst="rect">
            <a:avLst/>
          </a:prstGeom>
        </p:spPr>
      </p:pic>
      <p:sp>
        <p:nvSpPr>
          <p:cNvPr id="79" name="テキスト ボックス 78"/>
          <p:cNvSpPr txBox="1"/>
          <p:nvPr/>
        </p:nvSpPr>
        <p:spPr>
          <a:xfrm>
            <a:off x="-1003063" y="79633"/>
            <a:ext cx="262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o</a:t>
            </a:r>
            <a:r>
              <a:rPr kumimoji="1" lang="en-US" altLang="ja-JP" b="1" dirty="0" smtClean="0"/>
              <a:t>perative mutation signatures in the cohort</a:t>
            </a:r>
            <a:endParaRPr kumimoji="1" lang="ja-JP" altLang="en-US" b="1" dirty="0"/>
          </a:p>
        </p:txBody>
      </p:sp>
      <p:grpSp>
        <p:nvGrpSpPr>
          <p:cNvPr id="103" name="図形グループ 102"/>
          <p:cNvGrpSpPr/>
          <p:nvPr/>
        </p:nvGrpSpPr>
        <p:grpSpPr>
          <a:xfrm>
            <a:off x="7503663" y="1057293"/>
            <a:ext cx="1353856" cy="1014558"/>
            <a:chOff x="7453018" y="1057293"/>
            <a:chExt cx="1353856" cy="1014558"/>
          </a:xfrm>
        </p:grpSpPr>
        <p:sp>
          <p:nvSpPr>
            <p:cNvPr id="43" name="テキスト ボックス 42"/>
            <p:cNvSpPr txBox="1"/>
            <p:nvPr/>
          </p:nvSpPr>
          <p:spPr>
            <a:xfrm>
              <a:off x="7453018" y="1610186"/>
              <a:ext cx="13538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996633"/>
                  </a:solidFill>
                  <a:latin typeface="Arial Black"/>
                  <a:ea typeface="ＤＦＰ勘亭流" charset="2"/>
                  <a:cs typeface="Arial Black"/>
                </a:rPr>
                <a:t>G</a:t>
              </a:r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r>
                <a:rPr lang="en-US" altLang="ja-JP" sz="2400" b="1" dirty="0" smtClean="0">
                  <a:solidFill>
                    <a:srgbClr val="0000FF"/>
                  </a:solidFill>
                  <a:latin typeface="Arial Black"/>
                  <a:ea typeface="ＤＦＰ勘亭流" charset="2"/>
                  <a:cs typeface="Arial Black"/>
                </a:rPr>
                <a:t>CC</a:t>
              </a:r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endParaRPr kumimoji="1" lang="ja-JP" altLang="en-US" sz="2400" b="1" dirty="0">
                <a:solidFill>
                  <a:srgbClr val="800000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44" name="上矢印 43"/>
            <p:cNvSpPr/>
            <p:nvPr/>
          </p:nvSpPr>
          <p:spPr>
            <a:xfrm>
              <a:off x="8045732" y="1478427"/>
              <a:ext cx="180000" cy="180000"/>
            </a:xfrm>
            <a:prstGeom prst="up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932266" y="1057293"/>
              <a:ext cx="4069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endParaRPr lang="ja-JP" altLang="en-US" sz="2400" b="1" dirty="0">
                <a:solidFill>
                  <a:srgbClr val="800000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8453622" y="1057293"/>
              <a:ext cx="287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solidFill>
                    <a:srgbClr val="FF00FF"/>
                  </a:solidFill>
                  <a:latin typeface="Arial Black"/>
                  <a:cs typeface="Arial Black"/>
                </a:rPr>
                <a:t>-</a:t>
              </a:r>
              <a:endParaRPr lang="ja-JP" altLang="en-US" sz="2400" dirty="0">
                <a:solidFill>
                  <a:srgbClr val="FF00FF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02" name="図形グループ 101"/>
          <p:cNvGrpSpPr/>
          <p:nvPr/>
        </p:nvGrpSpPr>
        <p:grpSpPr>
          <a:xfrm>
            <a:off x="7516596" y="2270004"/>
            <a:ext cx="1315685" cy="1014558"/>
            <a:chOff x="7453018" y="2270004"/>
            <a:chExt cx="1315685" cy="1014558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7453018" y="2822897"/>
              <a:ext cx="1315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r>
                <a:rPr lang="en-US" altLang="ja-JP" sz="2400" b="1" dirty="0" smtClean="0">
                  <a:solidFill>
                    <a:srgbClr val="0000FF"/>
                  </a:solidFill>
                  <a:latin typeface="Arial Black"/>
                  <a:ea typeface="ＤＦＰ勘亭流" charset="2"/>
                  <a:cs typeface="Arial Black"/>
                </a:rPr>
                <a:t>CC</a:t>
              </a:r>
              <a:r>
                <a:rPr lang="en-US" altLang="ja-JP" sz="2400" b="1" dirty="0" smtClean="0">
                  <a:solidFill>
                    <a:srgbClr val="00FF00"/>
                  </a:solidFill>
                  <a:latin typeface="Arial Black"/>
                  <a:ea typeface="ＤＦＰ勘亭流" charset="2"/>
                  <a:cs typeface="Arial Black"/>
                </a:rPr>
                <a:t>A</a:t>
              </a:r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endParaRPr kumimoji="1" lang="ja-JP" altLang="en-US" sz="2400" b="1" dirty="0">
                <a:solidFill>
                  <a:srgbClr val="800000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82" name="上矢印 81"/>
            <p:cNvSpPr/>
            <p:nvPr/>
          </p:nvSpPr>
          <p:spPr>
            <a:xfrm>
              <a:off x="8045732" y="2691138"/>
              <a:ext cx="180000" cy="180000"/>
            </a:xfrm>
            <a:prstGeom prst="up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7932266" y="2270004"/>
              <a:ext cx="4069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endParaRPr lang="ja-JP" altLang="en-US" sz="2400" b="1" dirty="0">
                <a:solidFill>
                  <a:srgbClr val="800000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8352046" y="2270004"/>
              <a:ext cx="3878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solidFill>
                    <a:srgbClr val="00FFFF"/>
                  </a:solidFill>
                  <a:latin typeface="Arial Black"/>
                  <a:cs typeface="Arial Black"/>
                </a:rPr>
                <a:t>+</a:t>
              </a:r>
              <a:endParaRPr lang="ja-JP" altLang="en-US" sz="2400" dirty="0">
                <a:solidFill>
                  <a:srgbClr val="00FFFF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01" name="図形グループ 100"/>
          <p:cNvGrpSpPr/>
          <p:nvPr/>
        </p:nvGrpSpPr>
        <p:grpSpPr>
          <a:xfrm>
            <a:off x="7453018" y="3352246"/>
            <a:ext cx="1404501" cy="1014558"/>
            <a:chOff x="7453018" y="3352246"/>
            <a:chExt cx="1404501" cy="1014558"/>
          </a:xfrm>
        </p:grpSpPr>
        <p:sp>
          <p:nvSpPr>
            <p:cNvPr id="85" name="テキスト ボックス 84"/>
            <p:cNvSpPr txBox="1"/>
            <p:nvPr/>
          </p:nvSpPr>
          <p:spPr>
            <a:xfrm>
              <a:off x="7453018" y="3905139"/>
              <a:ext cx="1404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996633"/>
                  </a:solidFill>
                  <a:latin typeface="Arial Black"/>
                  <a:ea typeface="ＤＦＰ勘亭流" charset="2"/>
                  <a:cs typeface="Arial Black"/>
                </a:rPr>
                <a:t>G</a:t>
              </a:r>
              <a:r>
                <a:rPr lang="en-US" altLang="ja-JP" sz="2400" b="1" dirty="0" smtClean="0">
                  <a:solidFill>
                    <a:srgbClr val="00FF00"/>
                  </a:solidFill>
                  <a:latin typeface="Arial Black"/>
                  <a:ea typeface="ＤＦＰ勘亭流" charset="2"/>
                  <a:cs typeface="Arial Black"/>
                </a:rPr>
                <a:t>A</a:t>
              </a:r>
              <a:r>
                <a:rPr lang="en-US" altLang="ja-JP" sz="2400" b="1" dirty="0" smtClean="0">
                  <a:solidFill>
                    <a:srgbClr val="0000FF"/>
                  </a:solidFill>
                  <a:latin typeface="Arial Black"/>
                  <a:ea typeface="ＤＦＰ勘亭流" charset="2"/>
                  <a:cs typeface="Arial Black"/>
                </a:rPr>
                <a:t>C</a:t>
              </a:r>
              <a:r>
                <a:rPr lang="en-US" altLang="ja-JP" sz="2400" b="1" dirty="0" smtClean="0">
                  <a:solidFill>
                    <a:srgbClr val="00FF00"/>
                  </a:solidFill>
                  <a:latin typeface="Arial Black"/>
                  <a:ea typeface="ＤＦＰ勘亭流" charset="2"/>
                  <a:cs typeface="Arial Black"/>
                </a:rPr>
                <a:t>A</a:t>
              </a:r>
              <a:r>
                <a:rPr lang="en-US" altLang="ja-JP" sz="2400" b="1" dirty="0" smtClean="0">
                  <a:solidFill>
                    <a:srgbClr val="996633"/>
                  </a:solidFill>
                  <a:latin typeface="Arial Black"/>
                  <a:ea typeface="ＤＦＰ勘亭流" charset="2"/>
                  <a:cs typeface="Arial Black"/>
                </a:rPr>
                <a:t>G</a:t>
              </a:r>
              <a:endParaRPr lang="ja-JP" altLang="en-US" sz="2400" b="1" dirty="0">
                <a:solidFill>
                  <a:srgbClr val="996633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86" name="上矢印 85"/>
            <p:cNvSpPr/>
            <p:nvPr/>
          </p:nvSpPr>
          <p:spPr>
            <a:xfrm>
              <a:off x="8045732" y="3773380"/>
              <a:ext cx="180000" cy="180000"/>
            </a:xfrm>
            <a:prstGeom prst="up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7932266" y="3352246"/>
              <a:ext cx="4411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00FF00"/>
                  </a:solidFill>
                  <a:latin typeface="Arial Black"/>
                  <a:ea typeface="ＤＦＰ勘亭流" charset="2"/>
                  <a:cs typeface="Arial Black"/>
                </a:rPr>
                <a:t>A</a:t>
              </a:r>
              <a:endParaRPr lang="ja-JP" altLang="en-US" sz="2400" b="1" dirty="0">
                <a:solidFill>
                  <a:srgbClr val="800000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8453622" y="3367838"/>
              <a:ext cx="287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solidFill>
                    <a:srgbClr val="FF00FF"/>
                  </a:solidFill>
                  <a:latin typeface="Arial Black"/>
                  <a:cs typeface="Arial Black"/>
                </a:rPr>
                <a:t>-</a:t>
              </a:r>
              <a:endParaRPr lang="ja-JP" altLang="en-US" sz="2400" dirty="0">
                <a:solidFill>
                  <a:srgbClr val="FF00FF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00" name="図形グループ 99"/>
          <p:cNvGrpSpPr/>
          <p:nvPr/>
        </p:nvGrpSpPr>
        <p:grpSpPr>
          <a:xfrm>
            <a:off x="7492091" y="5707806"/>
            <a:ext cx="1365428" cy="1014558"/>
            <a:chOff x="7363018" y="5707806"/>
            <a:chExt cx="1365428" cy="1014558"/>
          </a:xfrm>
        </p:grpSpPr>
        <p:sp>
          <p:nvSpPr>
            <p:cNvPr id="93" name="テキスト ボックス 92"/>
            <p:cNvSpPr txBox="1"/>
            <p:nvPr/>
          </p:nvSpPr>
          <p:spPr>
            <a:xfrm>
              <a:off x="7363018" y="6260699"/>
              <a:ext cx="1365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0000FF"/>
                  </a:solidFill>
                  <a:latin typeface="Arial Black"/>
                  <a:ea typeface="ＤＦＰ勘亭流" charset="2"/>
                  <a:cs typeface="Arial Black"/>
                </a:rPr>
                <a:t>C</a:t>
              </a:r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r>
                <a:rPr lang="en-US" altLang="ja-JP" sz="2400" b="1" dirty="0" smtClean="0">
                  <a:solidFill>
                    <a:srgbClr val="0000FF"/>
                  </a:solidFill>
                  <a:latin typeface="Arial Black"/>
                  <a:ea typeface="ＤＦＰ勘亭流" charset="2"/>
                  <a:cs typeface="Arial Black"/>
                </a:rPr>
                <a:t>C</a:t>
              </a:r>
              <a:r>
                <a:rPr lang="en-US" altLang="ja-JP" sz="2400" b="1" dirty="0" smtClean="0">
                  <a:solidFill>
                    <a:srgbClr val="00FF00"/>
                  </a:solidFill>
                  <a:latin typeface="Arial Black"/>
                  <a:ea typeface="ＤＦＰ勘亭流" charset="2"/>
                  <a:cs typeface="Arial Black"/>
                </a:rPr>
                <a:t>A</a:t>
              </a:r>
              <a:r>
                <a:rPr lang="en-US" altLang="ja-JP" sz="2400" b="1" dirty="0" smtClean="0">
                  <a:solidFill>
                    <a:srgbClr val="996633"/>
                  </a:solidFill>
                  <a:latin typeface="Arial Black"/>
                  <a:ea typeface="ＤＦＰ勘亭流" charset="2"/>
                  <a:cs typeface="Arial Black"/>
                </a:rPr>
                <a:t>G</a:t>
              </a:r>
              <a:endParaRPr kumimoji="1" lang="ja-JP" altLang="en-US" sz="2400" b="1" dirty="0">
                <a:solidFill>
                  <a:srgbClr val="996633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94" name="上矢印 93"/>
            <p:cNvSpPr/>
            <p:nvPr/>
          </p:nvSpPr>
          <p:spPr>
            <a:xfrm>
              <a:off x="7955732" y="6128940"/>
              <a:ext cx="180000" cy="180000"/>
            </a:xfrm>
            <a:prstGeom prst="up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7842266" y="5707806"/>
              <a:ext cx="4069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endParaRPr lang="ja-JP" altLang="en-US" sz="2400" b="1" dirty="0">
                <a:solidFill>
                  <a:srgbClr val="800000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8361756" y="5707806"/>
              <a:ext cx="287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solidFill>
                    <a:srgbClr val="FF00FF"/>
                  </a:solidFill>
                  <a:latin typeface="Arial Black"/>
                  <a:cs typeface="Arial Black"/>
                </a:rPr>
                <a:t>-</a:t>
              </a:r>
              <a:endParaRPr lang="ja-JP" altLang="en-US" sz="2400" dirty="0">
                <a:solidFill>
                  <a:srgbClr val="FF00FF"/>
                </a:solidFill>
                <a:latin typeface="Arial Black"/>
                <a:cs typeface="Arial Black"/>
              </a:endParaRPr>
            </a:p>
          </p:txBody>
        </p:sp>
      </p:grpSp>
      <p:sp>
        <p:nvSpPr>
          <p:cNvPr id="97" name="テキスト ボックス 96"/>
          <p:cNvSpPr txBox="1"/>
          <p:nvPr/>
        </p:nvSpPr>
        <p:spPr>
          <a:xfrm>
            <a:off x="-1003063" y="1233917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ignature 1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-1003063" y="2988602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</a:t>
            </a:r>
            <a:r>
              <a:rPr kumimoji="1" lang="en-US" altLang="ja-JP" dirty="0" smtClean="0"/>
              <a:t>ignature 2</a:t>
            </a:r>
            <a:endParaRPr kumimoji="1" lang="ja-JP" altLang="en-US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-1035555" y="4822028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</a:t>
            </a:r>
            <a:r>
              <a:rPr kumimoji="1" lang="en-US" altLang="ja-JP" dirty="0" smtClean="0"/>
              <a:t>ignature 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168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55</Words>
  <Application>Microsoft Macintosh PowerPoint</Application>
  <PresentationFormat>画面に合わせる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The University of Tokyo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Shiraishi</dc:creator>
  <cp:lastModifiedBy>Yuichi Shiraishi</cp:lastModifiedBy>
  <cp:revision>10</cp:revision>
  <dcterms:created xsi:type="dcterms:W3CDTF">2015-03-17T15:48:06Z</dcterms:created>
  <dcterms:modified xsi:type="dcterms:W3CDTF">2015-03-18T07:11:53Z</dcterms:modified>
</cp:coreProperties>
</file>