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0BE84-573C-4CE7-A4C0-6BD0374EB2E8}" type="datetimeFigureOut">
              <a:rPr lang="en-CA" smtClean="0"/>
              <a:t>2018-02-27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55955-3AFB-4812-9F09-80510325F8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76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55955-3AFB-4812-9F09-80510325F8C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37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AB7B907-67A0-4426-94B8-79C0836BCCC0}" type="datetimeFigureOut">
              <a:rPr lang="en-CA" smtClean="0"/>
              <a:t>2018-02-27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9D5ADF-1E7C-4D14-B323-7EA167FEFC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441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907-67A0-4426-94B8-79C0836BCCC0}" type="datetimeFigureOut">
              <a:rPr lang="en-CA" smtClean="0"/>
              <a:t>2018-02-27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ADF-1E7C-4D14-B323-7EA167FEFC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2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907-67A0-4426-94B8-79C0836BCCC0}" type="datetimeFigureOut">
              <a:rPr lang="en-CA" smtClean="0"/>
              <a:t>2018-02-27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ADF-1E7C-4D14-B323-7EA167FEFC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70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907-67A0-4426-94B8-79C0836BCCC0}" type="datetimeFigureOut">
              <a:rPr lang="en-CA" smtClean="0"/>
              <a:t>2018-02-27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ADF-1E7C-4D14-B323-7EA167FEFC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79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AB7B907-67A0-4426-94B8-79C0836BCCC0}" type="datetimeFigureOut">
              <a:rPr lang="en-CA" smtClean="0"/>
              <a:t>2018-02-27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59D5ADF-1E7C-4D14-B323-7EA167FEFC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50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907-67A0-4426-94B8-79C0836BCCC0}" type="datetimeFigureOut">
              <a:rPr lang="en-CA" smtClean="0"/>
              <a:t>2018-02-27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ADF-1E7C-4D14-B323-7EA167FEFC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23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907-67A0-4426-94B8-79C0836BCCC0}" type="datetimeFigureOut">
              <a:rPr lang="en-CA" smtClean="0"/>
              <a:t>2018-02-27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ADF-1E7C-4D14-B323-7EA167FEFC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907-67A0-4426-94B8-79C0836BCCC0}" type="datetimeFigureOut">
              <a:rPr lang="en-CA" smtClean="0"/>
              <a:t>2018-02-27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ADF-1E7C-4D14-B323-7EA167FEFC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8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907-67A0-4426-94B8-79C0836BCCC0}" type="datetimeFigureOut">
              <a:rPr lang="en-CA" smtClean="0"/>
              <a:t>2018-02-27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ADF-1E7C-4D14-B323-7EA167FEFC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1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B907-67A0-4426-94B8-79C0836BCCC0}" type="datetimeFigureOut">
              <a:rPr lang="en-CA" smtClean="0"/>
              <a:t>2018-02-27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9D5ADF-1E7C-4D14-B323-7EA167FEFCED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11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AB7B907-67A0-4426-94B8-79C0836BCCC0}" type="datetimeFigureOut">
              <a:rPr lang="en-CA" smtClean="0"/>
              <a:t>2018-02-27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9D5ADF-1E7C-4D14-B323-7EA167FEFCED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137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AB7B907-67A0-4426-94B8-79C0836BCCC0}" type="datetimeFigureOut">
              <a:rPr lang="en-CA" smtClean="0"/>
              <a:t>2018-02-27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9D5ADF-1E7C-4D14-B323-7EA167FEFC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31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1BC6-69A8-4CDF-847C-AC12D57E0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Melbourne deconstruction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93645-ABFB-4E21-AD83-425A27F92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Springboard’s </a:t>
            </a:r>
            <a:r>
              <a:rPr lang="en-US" i="1" dirty="0"/>
              <a:t>Introduction to Data Science </a:t>
            </a:r>
            <a:r>
              <a:rPr lang="en-US" dirty="0"/>
              <a:t>Capstone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9B70-36AD-4392-A12F-09BD7CE7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BB32-A665-4E2A-A6AD-32A4B1BD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b="1" dirty="0"/>
              <a:t>Create a weather trigger-based marketing strategy for cold drinks.</a:t>
            </a:r>
            <a:r>
              <a:rPr lang="en-US" sz="2400" dirty="0"/>
              <a:t> The trigger should include above-average temperature, humidity and pressure—the latter coincide with lower sales of cold drinks.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/>
              <a:t>Use in-store displays to emphasize that cold drink options are available both “to go” and “for here.”</a:t>
            </a:r>
            <a:r>
              <a:rPr lang="en-US" sz="2400" dirty="0"/>
              <a:t> Do not assume that cold drinks are only suited for weather that lends itself nicely to walking around with an iced latte in hand.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1175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BB3C-382F-49DE-9DED-D711931F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EFF1-0882-400B-AD69-0D45FFB7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my local coffee shop,</a:t>
            </a:r>
            <a:r>
              <a:rPr lang="en-CA" sz="2400" dirty="0"/>
              <a:t> are </a:t>
            </a:r>
            <a:r>
              <a:rPr lang="en-CA" sz="2400" b="1" dirty="0"/>
              <a:t>sales of drinks </a:t>
            </a:r>
            <a:r>
              <a:rPr lang="en-CA" sz="2400" dirty="0"/>
              <a:t>influenced by </a:t>
            </a:r>
            <a:r>
              <a:rPr lang="en-CA" sz="2400" b="1" dirty="0"/>
              <a:t>weather</a:t>
            </a:r>
            <a:r>
              <a:rPr lang="en-CA" sz="2400" dirty="0"/>
              <a:t>?</a:t>
            </a:r>
          </a:p>
          <a:p>
            <a:r>
              <a:rPr lang="en-CA" sz="2400" dirty="0"/>
              <a:t>But, </a:t>
            </a:r>
            <a:r>
              <a:rPr lang="en-CA" sz="2400" i="1" dirty="0"/>
              <a:t>how to define drinks?</a:t>
            </a:r>
          </a:p>
          <a:p>
            <a:pPr lvl="1"/>
            <a:r>
              <a:rPr lang="en-US" sz="2000" dirty="0"/>
              <a:t>If it’s a latte, d</a:t>
            </a:r>
            <a:r>
              <a:rPr lang="en-CA" sz="2000" dirty="0"/>
              <a:t>o we code “1” for “latte” and 0 for other variables?</a:t>
            </a:r>
          </a:p>
          <a:p>
            <a:pPr lvl="1"/>
            <a:r>
              <a:rPr lang="en-US" sz="2000" dirty="0"/>
              <a:t>I</a:t>
            </a:r>
            <a:r>
              <a:rPr lang="en-CA" sz="2000" dirty="0"/>
              <a:t>f it’s an americano, do we code “1” for “americano”?..</a:t>
            </a:r>
          </a:p>
          <a:p>
            <a:r>
              <a:rPr lang="en-US" sz="2400" dirty="0"/>
              <a:t>W</a:t>
            </a:r>
            <a:r>
              <a:rPr lang="en-CA" sz="2400" dirty="0"/>
              <a:t>hat’s the use in knowing if </a:t>
            </a:r>
            <a:r>
              <a:rPr lang="en-CA" sz="2400" i="1" dirty="0"/>
              <a:t>high pressure </a:t>
            </a:r>
            <a:r>
              <a:rPr lang="en-CA" sz="2400" dirty="0"/>
              <a:t>is associated with </a:t>
            </a:r>
            <a:r>
              <a:rPr lang="en-CA" sz="2400" i="1" dirty="0"/>
              <a:t>more</a:t>
            </a:r>
            <a:r>
              <a:rPr lang="en-CA" sz="2400" dirty="0"/>
              <a:t> </a:t>
            </a:r>
            <a:r>
              <a:rPr lang="en-CA" sz="2400" i="1" dirty="0"/>
              <a:t>americanos sold</a:t>
            </a:r>
            <a:r>
              <a:rPr lang="en-CA" sz="2400" dirty="0"/>
              <a:t>?</a:t>
            </a:r>
          </a:p>
          <a:p>
            <a:r>
              <a:rPr lang="en-US" sz="2400" dirty="0"/>
              <a:t>T</a:t>
            </a:r>
            <a:r>
              <a:rPr lang="en-CA" sz="2400" dirty="0"/>
              <a:t>here must be a more useful approach…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973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29D0-BC6A-4293-B22D-6FC9B9A9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Melbourne Deconstruction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7C08-B602-453A-80A1-2F70273B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couple of years ago, Melbourne baristas decided to serve a </a:t>
            </a:r>
            <a:r>
              <a:rPr lang="en-US" i="1" dirty="0"/>
              <a:t>long macchiato </a:t>
            </a:r>
            <a:r>
              <a:rPr lang="en-US" dirty="0"/>
              <a:t>like this: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CE0A1-2607-44C6-B958-D1A292AD4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2645752"/>
            <a:ext cx="5895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7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9BCB-DF04-4F43-AB19-D3CD074A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Melbourne Deconstruction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9B95-9198-4A82-8F0A-3E3D6EA7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It’s no way to serve a drink… </a:t>
            </a:r>
          </a:p>
          <a:p>
            <a:r>
              <a:rPr lang="en-US" sz="2800" dirty="0"/>
              <a:t>but it’s definitely useful for data science.</a:t>
            </a:r>
          </a:p>
          <a:p>
            <a:r>
              <a:rPr lang="en-US" sz="2800" b="1" dirty="0"/>
              <a:t>Coding drinks according to their ingredients and traits </a:t>
            </a:r>
            <a:r>
              <a:rPr lang="en-US" sz="2800" dirty="0"/>
              <a:t>(not their actual names) is more representative of…</a:t>
            </a:r>
          </a:p>
          <a:p>
            <a:pPr lvl="1"/>
            <a:r>
              <a:rPr lang="en-US" sz="2400" dirty="0"/>
              <a:t>A café’s day-to-day logistics</a:t>
            </a:r>
          </a:p>
          <a:p>
            <a:pPr lvl="1"/>
            <a:r>
              <a:rPr lang="en-US" sz="2400" dirty="0"/>
              <a:t>The highly customizable nature of the product</a:t>
            </a:r>
          </a:p>
          <a:p>
            <a:pPr lvl="1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3313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F8D0-EB01-45DC-824C-BF3AE04D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CA" dirty="0"/>
          </a:p>
        </p:txBody>
      </p:sp>
      <p:pic>
        <p:nvPicPr>
          <p:cNvPr id="5" name="Graphic 4" descr="Tea">
            <a:extLst>
              <a:ext uri="{FF2B5EF4-FFF2-40B4-BE49-F238E27FC236}">
                <a16:creationId xmlns:a16="http://schemas.microsoft.com/office/drawing/2014/main" id="{944D55CA-3324-4FAA-9844-086A5662B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6367" y="2172661"/>
            <a:ext cx="1985890" cy="1985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35096-E066-4E67-ABAD-1D391EDBA99B}"/>
              </a:ext>
            </a:extLst>
          </p:cNvPr>
          <p:cNvSpPr txBox="1"/>
          <p:nvPr/>
        </p:nvSpPr>
        <p:spPr>
          <a:xfrm>
            <a:off x="921240" y="3963138"/>
            <a:ext cx="33790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Proprietary data from </a:t>
            </a:r>
          </a:p>
          <a:p>
            <a:pPr algn="ctr"/>
            <a:r>
              <a:rPr lang="en-US" sz="1400" b="1" dirty="0"/>
              <a:t>a local coffee shop</a:t>
            </a:r>
          </a:p>
          <a:p>
            <a:pPr algn="ctr"/>
            <a:endParaRPr lang="en-US" sz="1400" dirty="0"/>
          </a:p>
          <a:p>
            <a:pPr algn="ctr"/>
            <a:r>
              <a:rPr lang="en-US" i="1" dirty="0"/>
              <a:t>448 *.csv files</a:t>
            </a:r>
            <a:r>
              <a:rPr lang="en-US" sz="1400" i="1" dirty="0"/>
              <a:t>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daily sales reports</a:t>
            </a:r>
          </a:p>
          <a:p>
            <a:pPr algn="ctr"/>
            <a:r>
              <a:rPr lang="en-US" sz="1400" dirty="0"/>
              <a:t>generated by a cloud-based </a:t>
            </a:r>
          </a:p>
          <a:p>
            <a:pPr algn="ctr"/>
            <a:r>
              <a:rPr lang="en-US" sz="1400" dirty="0"/>
              <a:t>cash register system</a:t>
            </a:r>
            <a:endParaRPr lang="en-CA" sz="1400" dirty="0"/>
          </a:p>
        </p:txBody>
      </p:sp>
      <p:pic>
        <p:nvPicPr>
          <p:cNvPr id="8" name="Graphic 7" descr="Partial Sun">
            <a:extLst>
              <a:ext uri="{FF2B5EF4-FFF2-40B4-BE49-F238E27FC236}">
                <a16:creationId xmlns:a16="http://schemas.microsoft.com/office/drawing/2014/main" id="{9C6975DA-5820-461E-87A9-B0212256C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4698" y="2014194"/>
            <a:ext cx="2076561" cy="20765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4F4907-7D82-417D-8D23-830BAE4643E4}"/>
              </a:ext>
            </a:extLst>
          </p:cNvPr>
          <p:cNvSpPr txBox="1"/>
          <p:nvPr/>
        </p:nvSpPr>
        <p:spPr>
          <a:xfrm>
            <a:off x="8453452" y="3963138"/>
            <a:ext cx="33790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Weather data from</a:t>
            </a:r>
          </a:p>
          <a:p>
            <a:pPr algn="ctr"/>
            <a:r>
              <a:rPr lang="en-US" sz="1400" b="1" dirty="0">
                <a:solidFill>
                  <a:srgbClr val="002060"/>
                </a:solidFill>
              </a:rPr>
              <a:t>Climate Canada</a:t>
            </a:r>
          </a:p>
          <a:p>
            <a:pPr algn="ctr"/>
            <a:endParaRPr lang="en-US" sz="1400" dirty="0">
              <a:solidFill>
                <a:srgbClr val="002060"/>
              </a:solidFill>
            </a:endParaRPr>
          </a:p>
          <a:p>
            <a:pPr algn="ctr"/>
            <a:r>
              <a:rPr lang="en-US" i="1" dirty="0">
                <a:solidFill>
                  <a:srgbClr val="002060"/>
                </a:solidFill>
              </a:rPr>
              <a:t>1 *.csv file</a:t>
            </a:r>
            <a:r>
              <a:rPr lang="en-US" sz="1400" i="1" dirty="0">
                <a:solidFill>
                  <a:srgbClr val="002060"/>
                </a:solidFill>
              </a:rPr>
              <a:t> </a:t>
            </a:r>
          </a:p>
          <a:p>
            <a:pPr algn="ctr"/>
            <a:endParaRPr lang="en-US" sz="1400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hourly data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downloaded from 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the government website</a:t>
            </a:r>
            <a:endParaRPr lang="en-CA" sz="1400" dirty="0">
              <a:solidFill>
                <a:srgbClr val="002060"/>
              </a:solidFill>
            </a:endParaRPr>
          </a:p>
        </p:txBody>
      </p:sp>
      <p:pic>
        <p:nvPicPr>
          <p:cNvPr id="11" name="Graphic 10" descr="Add">
            <a:extLst>
              <a:ext uri="{FF2B5EF4-FFF2-40B4-BE49-F238E27FC236}">
                <a16:creationId xmlns:a16="http://schemas.microsoft.com/office/drawing/2014/main" id="{1A4BA84A-6759-4D52-995D-0D234A801D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60747" y="171546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5C7E0-0BB9-4A6D-A0AF-A74554470733}"/>
              </a:ext>
            </a:extLst>
          </p:cNvPr>
          <p:cNvSpPr txBox="1"/>
          <p:nvPr/>
        </p:nvSpPr>
        <p:spPr>
          <a:xfrm rot="20749206">
            <a:off x="241173" y="2883307"/>
            <a:ext cx="232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DOUBLE-BOOKED </a:t>
            </a:r>
          </a:p>
          <a:p>
            <a:pPr algn="ctr"/>
            <a:r>
              <a:rPr lang="en-CA" dirty="0">
                <a:solidFill>
                  <a:srgbClr val="FF0000"/>
                </a:solidFill>
              </a:rPr>
              <a:t>ID NUMBERS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2B3A6-430D-49BF-B03A-8A46AFEEC0AF}"/>
              </a:ext>
            </a:extLst>
          </p:cNvPr>
          <p:cNvSpPr txBox="1"/>
          <p:nvPr/>
        </p:nvSpPr>
        <p:spPr>
          <a:xfrm rot="1734386">
            <a:off x="2685788" y="2224344"/>
            <a:ext cx="232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NO WAY TO DISCERN BETWEEN MENU ITEM AND OPTIONS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3F9C33-9612-4639-A9B6-28EC7C71EC4A}"/>
              </a:ext>
            </a:extLst>
          </p:cNvPr>
          <p:cNvSpPr txBox="1"/>
          <p:nvPr/>
        </p:nvSpPr>
        <p:spPr>
          <a:xfrm rot="502509">
            <a:off x="953871" y="2132819"/>
            <a:ext cx="172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solidFill>
                  <a:srgbClr val="FF0000"/>
                </a:solidFill>
              </a:rPr>
              <a:t>TYPOS AND PROMOS</a:t>
            </a:r>
          </a:p>
        </p:txBody>
      </p:sp>
      <p:pic>
        <p:nvPicPr>
          <p:cNvPr id="16" name="Graphic 15" descr="Arrow: Slight curve">
            <a:extLst>
              <a:ext uri="{FF2B5EF4-FFF2-40B4-BE49-F238E27FC236}">
                <a16:creationId xmlns:a16="http://schemas.microsoft.com/office/drawing/2014/main" id="{C2B31BC2-6C2F-49B2-B34C-D2C4BFBB6B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22582">
            <a:off x="3479744" y="398715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ECBAD5-A140-417C-870B-A8507CF1A7E1}"/>
              </a:ext>
            </a:extLst>
          </p:cNvPr>
          <p:cNvSpPr txBox="1"/>
          <p:nvPr/>
        </p:nvSpPr>
        <p:spPr>
          <a:xfrm>
            <a:off x="4357605" y="4244462"/>
            <a:ext cx="239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Reference table </a:t>
            </a:r>
            <a:r>
              <a:rPr lang="en-CA" sz="1200" dirty="0"/>
              <a:t>coding menu items and options manually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ABCCC4-3FF5-43E2-A551-EF7CDDB0B0A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555768" y="3565236"/>
            <a:ext cx="212795" cy="67922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A21F3C-7C73-4CE5-B0A7-7CA659516B01}"/>
              </a:ext>
            </a:extLst>
          </p:cNvPr>
          <p:cNvSpPr txBox="1"/>
          <p:nvPr/>
        </p:nvSpPr>
        <p:spPr>
          <a:xfrm>
            <a:off x="5329382" y="3206472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Coding 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7BBCF4-8FA7-4C18-A1E9-816408D3EC14}"/>
              </a:ext>
            </a:extLst>
          </p:cNvPr>
          <p:cNvSpPr txBox="1"/>
          <p:nvPr/>
        </p:nvSpPr>
        <p:spPr>
          <a:xfrm>
            <a:off x="4342864" y="5233879"/>
            <a:ext cx="174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data frame of </a:t>
            </a:r>
            <a:r>
              <a:rPr lang="en-CA" sz="1600" b="1" dirty="0"/>
              <a:t>orders</a:t>
            </a:r>
            <a:r>
              <a:rPr lang="en-CA" sz="1600" dirty="0"/>
              <a:t> made at the café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9901C-3851-45C2-A1A0-D09298C65013}"/>
              </a:ext>
            </a:extLst>
          </p:cNvPr>
          <p:cNvSpPr txBox="1"/>
          <p:nvPr/>
        </p:nvSpPr>
        <p:spPr>
          <a:xfrm>
            <a:off x="6239691" y="5329280"/>
            <a:ext cx="2319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data frame of </a:t>
            </a:r>
          </a:p>
          <a:p>
            <a:pPr algn="ctr"/>
            <a:r>
              <a:rPr lang="en-CA" sz="1600" b="1" dirty="0"/>
              <a:t>drinks</a:t>
            </a:r>
            <a:r>
              <a:rPr lang="en-CA" sz="1600" dirty="0"/>
              <a:t> sold</a:t>
            </a:r>
          </a:p>
          <a:p>
            <a:pPr algn="ctr"/>
            <a:r>
              <a:rPr lang="en-CA" sz="1600" dirty="0"/>
              <a:t>(data in string form)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202770-2E7E-41CD-94D7-F99719C3CA29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214180" y="4890793"/>
            <a:ext cx="115202" cy="34308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A1D917-9EB1-4AD0-9CE3-CB200775A621}"/>
              </a:ext>
            </a:extLst>
          </p:cNvPr>
          <p:cNvCxnSpPr>
            <a:cxnSpLocks/>
          </p:cNvCxnSpPr>
          <p:nvPr/>
        </p:nvCxnSpPr>
        <p:spPr>
          <a:xfrm flipV="1">
            <a:off x="6128069" y="5621667"/>
            <a:ext cx="229086" cy="4722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F11B14-48A6-4B56-BB49-D309C15A20B7}"/>
              </a:ext>
            </a:extLst>
          </p:cNvPr>
          <p:cNvCxnSpPr>
            <a:cxnSpLocks/>
          </p:cNvCxnSpPr>
          <p:nvPr/>
        </p:nvCxnSpPr>
        <p:spPr>
          <a:xfrm flipH="1" flipV="1">
            <a:off x="6668247" y="3575804"/>
            <a:ext cx="442761" cy="16546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530A2C-E1EC-4658-8DA1-1757AEF37352}"/>
              </a:ext>
            </a:extLst>
          </p:cNvPr>
          <p:cNvCxnSpPr>
            <a:cxnSpLocks/>
          </p:cNvCxnSpPr>
          <p:nvPr/>
        </p:nvCxnSpPr>
        <p:spPr>
          <a:xfrm flipH="1" flipV="1">
            <a:off x="6558597" y="2901862"/>
            <a:ext cx="8587" cy="26641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099C704-5EA2-4596-B119-74A3384EBECD}"/>
              </a:ext>
            </a:extLst>
          </p:cNvPr>
          <p:cNvSpPr txBox="1"/>
          <p:nvPr/>
        </p:nvSpPr>
        <p:spPr>
          <a:xfrm>
            <a:off x="5067797" y="2137346"/>
            <a:ext cx="2768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data frame of </a:t>
            </a:r>
            <a:r>
              <a:rPr lang="en-CA" sz="1600" b="1" dirty="0"/>
              <a:t>drinks</a:t>
            </a:r>
            <a:r>
              <a:rPr lang="en-CA" sz="1600" dirty="0"/>
              <a:t> sold</a:t>
            </a:r>
          </a:p>
          <a:p>
            <a:pPr algn="ctr"/>
            <a:r>
              <a:rPr lang="en-CA" sz="1600" dirty="0"/>
              <a:t>(coded on every ingredient and trait)</a:t>
            </a:r>
          </a:p>
        </p:txBody>
      </p:sp>
      <p:pic>
        <p:nvPicPr>
          <p:cNvPr id="41" name="Graphic 40" descr="Arrow: Clockwise curve">
            <a:extLst>
              <a:ext uri="{FF2B5EF4-FFF2-40B4-BE49-F238E27FC236}">
                <a16:creationId xmlns:a16="http://schemas.microsoft.com/office/drawing/2014/main" id="{9D27C238-E097-4C0B-80B0-E4A0478CF6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406355">
            <a:off x="6217617" y="1340617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896B8A2-B112-415D-BE77-FC9149A4BAF3}"/>
              </a:ext>
            </a:extLst>
          </p:cNvPr>
          <p:cNvSpPr txBox="1"/>
          <p:nvPr/>
        </p:nvSpPr>
        <p:spPr>
          <a:xfrm>
            <a:off x="6996847" y="1139283"/>
            <a:ext cx="2510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solidFill>
                  <a:srgbClr val="002060"/>
                </a:solidFill>
              </a:rPr>
              <a:t>data frame with </a:t>
            </a:r>
          </a:p>
          <a:p>
            <a:pPr algn="ctr"/>
            <a:r>
              <a:rPr lang="en-CA" sz="1600" b="1" dirty="0">
                <a:solidFill>
                  <a:srgbClr val="002060"/>
                </a:solidFill>
              </a:rPr>
              <a:t>counts of drinks</a:t>
            </a:r>
            <a:r>
              <a:rPr lang="en-CA" sz="1600" dirty="0">
                <a:solidFill>
                  <a:srgbClr val="002060"/>
                </a:solidFill>
              </a:rPr>
              <a:t> sold, </a:t>
            </a:r>
          </a:p>
          <a:p>
            <a:pPr algn="ctr"/>
            <a:r>
              <a:rPr lang="en-CA" sz="1600" dirty="0">
                <a:solidFill>
                  <a:srgbClr val="002060"/>
                </a:solidFill>
              </a:rPr>
              <a:t>by feature</a:t>
            </a:r>
          </a:p>
        </p:txBody>
      </p:sp>
      <p:pic>
        <p:nvPicPr>
          <p:cNvPr id="44" name="Graphic 43" descr="Arrow: Clockwise curve">
            <a:extLst>
              <a:ext uri="{FF2B5EF4-FFF2-40B4-BE49-F238E27FC236}">
                <a16:creationId xmlns:a16="http://schemas.microsoft.com/office/drawing/2014/main" id="{A50E24E3-64AF-4D6D-8519-6232A4F406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598577">
            <a:off x="8405933" y="3864369"/>
            <a:ext cx="914400" cy="914400"/>
          </a:xfrm>
          <a:prstGeom prst="rect">
            <a:avLst/>
          </a:prstGeom>
        </p:spPr>
      </p:pic>
      <p:pic>
        <p:nvPicPr>
          <p:cNvPr id="48" name="Graphic 47" descr="Table">
            <a:extLst>
              <a:ext uri="{FF2B5EF4-FFF2-40B4-BE49-F238E27FC236}">
                <a16:creationId xmlns:a16="http://schemas.microsoft.com/office/drawing/2014/main" id="{D137FB26-3F19-4199-931F-DD133719DF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44631" y="3363106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81570B9-7357-4372-AC7D-0446C676D5CB}"/>
              </a:ext>
            </a:extLst>
          </p:cNvPr>
          <p:cNvSpPr txBox="1"/>
          <p:nvPr/>
        </p:nvSpPr>
        <p:spPr>
          <a:xfrm>
            <a:off x="7322097" y="318924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Final dataset</a:t>
            </a:r>
          </a:p>
        </p:txBody>
      </p:sp>
    </p:spTree>
    <p:extLst>
      <p:ext uri="{BB962C8B-B14F-4D97-AF65-F5344CB8AC3E}">
        <p14:creationId xmlns:p14="http://schemas.microsoft.com/office/powerpoint/2010/main" val="157243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933D-FD33-41BE-88D5-466AB46A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in the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FF26C9-5980-4DC3-9E83-CCFA797FD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400763"/>
              </p:ext>
            </p:extLst>
          </p:nvPr>
        </p:nvGraphicFramePr>
        <p:xfrm>
          <a:off x="1066800" y="2103438"/>
          <a:ext cx="10058400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65114365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3927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9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Content (</a:t>
                      </a:r>
                      <a:r>
                        <a:rPr lang="en-CA" b="1" dirty="0"/>
                        <a:t>ingredients</a:t>
                      </a:r>
                      <a:r>
                        <a:rPr lang="en-CA" dirty="0"/>
                        <a:t>):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Espresso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Tea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Regular milk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Specialty milk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Chocolate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Water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Seasonal ingredients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Juice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b="1" dirty="0"/>
                        <a:t>Traits</a:t>
                      </a:r>
                      <a:r>
                        <a:rPr lang="en-CA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Cold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Froth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High in sugar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High in caffeine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Temperature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Dew Point temperature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Relative humidity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Wind speed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Pressure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Atmospheric phenomena and sky conditions: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Rain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Snow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Clear sky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80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88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631D-5E3A-43AB-BEBC-6171F18C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analysis: sales of cold drinks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C83F-108A-4CC8-8669-885C5461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b="1" dirty="0"/>
              <a:t>Hypothesis</a:t>
            </a:r>
            <a:r>
              <a:rPr lang="en-CA" sz="2800" dirty="0"/>
              <a:t>: higher</a:t>
            </a:r>
            <a:r>
              <a:rPr lang="en-US" sz="2800" dirty="0"/>
              <a:t> numbers of cold drinks sold coincide with </a:t>
            </a:r>
            <a:r>
              <a:rPr lang="en-US" sz="2800" i="1" dirty="0"/>
              <a:t>higher temperatures, better visibility </a:t>
            </a:r>
            <a:r>
              <a:rPr lang="en-US" sz="2800" dirty="0"/>
              <a:t>(manifested by </a:t>
            </a:r>
            <a:r>
              <a:rPr lang="en-US" sz="2800" i="1" dirty="0"/>
              <a:t>clear skies </a:t>
            </a:r>
            <a:r>
              <a:rPr lang="en-US" sz="2800" dirty="0"/>
              <a:t>and </a:t>
            </a:r>
            <a:r>
              <a:rPr lang="en-US" sz="2800" i="1" dirty="0"/>
              <a:t>lack of fog</a:t>
            </a:r>
            <a:r>
              <a:rPr lang="en-US" sz="2800" dirty="0"/>
              <a:t>), and </a:t>
            </a:r>
            <a:r>
              <a:rPr lang="en-US" sz="2800" i="1" dirty="0"/>
              <a:t>lack of precipitation</a:t>
            </a:r>
            <a:r>
              <a:rPr lang="en-US" sz="2800" dirty="0"/>
              <a:t>. </a:t>
            </a:r>
            <a:endParaRPr lang="en-CA" sz="28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BB5C8F64-4CAB-4B4A-A77C-CEEBDD898EFC}"/>
              </a:ext>
            </a:extLst>
          </p:cNvPr>
          <p:cNvPicPr/>
          <p:nvPr/>
        </p:nvPicPr>
        <p:blipFill rotWithShape="1">
          <a:blip r:embed="rId2"/>
          <a:srcRect b="51619"/>
          <a:stretch/>
        </p:blipFill>
        <p:spPr bwMode="auto">
          <a:xfrm>
            <a:off x="2709950" y="3690851"/>
            <a:ext cx="6766387" cy="26189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851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1A82-69A3-4741-97AF-89B7E665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1610A-A243-44F3-BC25-7BC206236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3"/>
          <a:stretch/>
        </p:blipFill>
        <p:spPr>
          <a:xfrm>
            <a:off x="1066800" y="2014194"/>
            <a:ext cx="5905500" cy="437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5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F3D8-925B-4FA2-AE16-9102FC75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B4E7-044B-46EC-9C3F-FB299007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Higher numbers of cold drinks sold coincide with above-average temperatures.</a:t>
            </a:r>
            <a:endParaRPr lang="en-CA" sz="2400" dirty="0"/>
          </a:p>
          <a:p>
            <a:r>
              <a:rPr lang="en-US" sz="2400" dirty="0"/>
              <a:t>However, above-average pressure and humidity are both associated with lower numbers of cold drinks sold.</a:t>
            </a:r>
            <a:endParaRPr lang="en-CA" sz="2400" dirty="0"/>
          </a:p>
          <a:p>
            <a:r>
              <a:rPr lang="en-US" sz="2400" dirty="0"/>
              <a:t>Finally, visibility, measured by the presence of clear sky or fog, does not appear to be a factor in sales of cold drinks.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92266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57</TotalTime>
  <Words>501</Words>
  <Application>Microsoft Office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Savon</vt:lpstr>
      <vt:lpstr>The Melbourne deconstruction</vt:lpstr>
      <vt:lpstr>Introducing the problem</vt:lpstr>
      <vt:lpstr>The Melbourne Deconstruction</vt:lpstr>
      <vt:lpstr>The Melbourne Deconstruction</vt:lpstr>
      <vt:lpstr>Data wrangling</vt:lpstr>
      <vt:lpstr>Variables in the dataset</vt:lpstr>
      <vt:lpstr>Statistical analysis: sales of cold drinks</vt:lpstr>
      <vt:lpstr>Multiple linear regression</vt:lpstr>
      <vt:lpstr>Results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Melbourne deconstruction</dc:title>
  <dc:creator>Edward Zavertyaev</dc:creator>
  <cp:lastModifiedBy>Edward Zavertyaev</cp:lastModifiedBy>
  <cp:revision>8</cp:revision>
  <dcterms:created xsi:type="dcterms:W3CDTF">2018-02-28T00:17:49Z</dcterms:created>
  <dcterms:modified xsi:type="dcterms:W3CDTF">2018-02-28T01:15:38Z</dcterms:modified>
</cp:coreProperties>
</file>