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78" r:id="rId2"/>
    <p:sldId id="679" r:id="rId3"/>
    <p:sldId id="680" r:id="rId4"/>
    <p:sldId id="681" r:id="rId5"/>
    <p:sldId id="684" r:id="rId6"/>
    <p:sldId id="687" r:id="rId7"/>
    <p:sldId id="685" r:id="rId8"/>
    <p:sldId id="686" r:id="rId9"/>
    <p:sldId id="676" r:id="rId10"/>
    <p:sldId id="445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515"/>
    <a:srgbClr val="4F81BD"/>
    <a:srgbClr val="00FF00"/>
    <a:srgbClr val="385D8A"/>
    <a:srgbClr val="000099"/>
    <a:srgbClr val="5A93D8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80354" autoAdjust="0"/>
  </p:normalViewPr>
  <p:slideViewPr>
    <p:cSldViewPr>
      <p:cViewPr varScale="1">
        <p:scale>
          <a:sx n="59" d="100"/>
          <a:sy n="59" d="100"/>
        </p:scale>
        <p:origin x="18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350" y="-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EA0E5A0-FDDA-4C69-980C-DD9D7AD25F23}" type="datetimeFigureOut">
              <a:rPr lang="de-DE"/>
              <a:pPr>
                <a:defRPr/>
              </a:pPr>
              <a:t>24.10.2018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Fakultät für Ingenieurwissenschaften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55121F1-18C0-4EC9-B91F-226855A5C69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1741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7FC36C-57D5-4B6F-B80A-FEB8D40E1B18}" type="datetimeFigureOut">
              <a:rPr lang="de-DE"/>
              <a:pPr>
                <a:defRPr/>
              </a:pPr>
              <a:t>24.10.2018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Fakultät für Ingenieurwissenschaften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05B617-3E23-4DAD-A88A-EA92A7E9EB7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116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29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Each robot connect with</a:t>
            </a:r>
            <a:r>
              <a:rPr lang="en-GB" altLang="zh-CN" baseline="0" dirty="0" smtClean="0"/>
              <a:t> a </a:t>
            </a:r>
            <a:r>
              <a:rPr lang="en-US" altLang="zh-CN" baseline="0" dirty="0" smtClean="0"/>
              <a:t>laptop using </a:t>
            </a:r>
            <a:r>
              <a:rPr lang="en-US" altLang="zh-CN" baseline="0" dirty="0" err="1" smtClean="0"/>
              <a:t>lan</a:t>
            </a:r>
            <a:r>
              <a:rPr lang="en-US" altLang="zh-CN" baseline="0" dirty="0" smtClean="0"/>
              <a:t> cable.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Laptop accesses</a:t>
            </a:r>
            <a:r>
              <a:rPr lang="en-GB" altLang="zh-CN" baseline="0" dirty="0" smtClean="0"/>
              <a:t> the local network which is create by a router using </a:t>
            </a:r>
            <a:r>
              <a:rPr lang="en-GB" altLang="zh-CN" baseline="0" dirty="0" err="1" smtClean="0"/>
              <a:t>WiFi</a:t>
            </a:r>
            <a:r>
              <a:rPr lang="en-GB" altLang="zh-CN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baseline="0" dirty="0" smtClean="0"/>
              <a:t>Laptop could run the program to control the robot. And it can communicate with other laptop in the same local network at the same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998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Write</a:t>
            </a:r>
            <a:r>
              <a:rPr lang="en-GB" altLang="zh-CN" baseline="0" dirty="0" smtClean="0"/>
              <a:t> program directly on the </a:t>
            </a:r>
            <a:r>
              <a:rPr lang="en-GB" altLang="zh-CN" baseline="0" dirty="0" err="1" smtClean="0"/>
              <a:t>Robotino’s</a:t>
            </a:r>
            <a:r>
              <a:rPr lang="en-GB" altLang="zh-CN" baseline="0" dirty="0" smtClean="0"/>
              <a:t>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err="1" smtClean="0"/>
              <a:t>Robotino</a:t>
            </a:r>
            <a:r>
              <a:rPr lang="en-GB" altLang="zh-CN" dirty="0" smtClean="0"/>
              <a:t> has a Ubuntu Linux operate system. We could directly write program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Robotino</a:t>
            </a:r>
            <a:r>
              <a:rPr lang="en-US" altLang="zh-CN" baseline="0" dirty="0" smtClean="0"/>
              <a:t> needs add a wireless module so that it could access the wireless local network.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08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Lap</a:t>
            </a:r>
            <a:r>
              <a:rPr lang="en-US" altLang="zh-CN" baseline="0" dirty="0" smtClean="0"/>
              <a:t>top could run all kind of software, especially MATLAB , SIMULINK, UNITY 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 smtClean="0"/>
              <a:t>Laptop could do the Image Process faster 50-100 times , because it has GPU</a:t>
            </a:r>
            <a:r>
              <a:rPr lang="en-GB" altLang="zh-CN" baseline="0" dirty="0" smtClean="0"/>
              <a:t>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/>
              <a:t>Without</a:t>
            </a:r>
            <a:r>
              <a:rPr lang="en-GB" altLang="zh-CN" baseline="0" dirty="0" smtClean="0"/>
              <a:t> Laptop we could also write the program. But we need to change the platform, Current we use C++  + </a:t>
            </a:r>
            <a:r>
              <a:rPr lang="en-GB" altLang="zh-CN" baseline="0" dirty="0" err="1" smtClean="0"/>
              <a:t>OpenCV</a:t>
            </a:r>
            <a:r>
              <a:rPr lang="en-GB" altLang="zh-CN" baseline="0" dirty="0" smtClean="0"/>
              <a:t> to do the Control and Image Process. On Linux it is also support </a:t>
            </a:r>
            <a:r>
              <a:rPr lang="en-GB" altLang="zh-CN" baseline="0" dirty="0" err="1" smtClean="0"/>
              <a:t>c++</a:t>
            </a:r>
            <a:r>
              <a:rPr lang="en-GB" altLang="zh-CN" baseline="0" dirty="0" smtClean="0"/>
              <a:t> and </a:t>
            </a:r>
            <a:r>
              <a:rPr lang="en-GB" altLang="zh-CN" baseline="0" dirty="0" err="1" smtClean="0"/>
              <a:t>openCV</a:t>
            </a:r>
            <a:r>
              <a:rPr lang="en-GB" altLang="zh-CN" baseline="0" dirty="0" smtClean="0"/>
              <a:t>. But we need to change the platform to Linux, and reprogram.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baseline="0" dirty="0" smtClean="0"/>
              <a:t>Without Laptop we could have simple hardware structure. And it costs of course less.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23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>
                <a:latin typeface="+mn-lt"/>
              </a:rPr>
              <a:t>No matter which kind of hardware plan is choice, we need a distribute system for robot.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Distribute system </a:t>
            </a:r>
            <a:r>
              <a:rPr lang="en-US" altLang="zh-CN" dirty="0" smtClean="0">
                <a:latin typeface="+mn-lt"/>
              </a:rPr>
              <a:t>is a application use for Robot to</a:t>
            </a:r>
            <a:r>
              <a:rPr lang="en-GB" altLang="zh-CN" dirty="0" smtClean="0">
                <a:latin typeface="+mn-lt"/>
              </a:rPr>
              <a:t> build up the connection</a:t>
            </a:r>
            <a:r>
              <a:rPr lang="en-GB" altLang="zh-CN" baseline="0" dirty="0" smtClean="0">
                <a:latin typeface="+mn-lt"/>
              </a:rPr>
              <a:t>s amount the robots. It is also responsible for transmitting/receiving data. Code/decode the command, and so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</a:t>
            </a:r>
            <a:r>
              <a:rPr lang="en-US" altLang="zh-CN" baseline="0" dirty="0" smtClean="0"/>
              <a:t> system is independent on other application. That means, it will not interrupt the other project. I will also design the interface for other application. Design a  </a:t>
            </a:r>
            <a:r>
              <a:rPr lang="en-US" altLang="zh-CN" baseline="0" dirty="0" err="1" smtClean="0"/>
              <a:t>Matlab</a:t>
            </a:r>
            <a:r>
              <a:rPr lang="en-US" altLang="zh-CN" baseline="0" dirty="0" smtClean="0"/>
              <a:t> toolbox, and C/C++ function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80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>
                <a:latin typeface="+mn-lt"/>
              </a:rPr>
              <a:t>Example.</a:t>
            </a:r>
          </a:p>
          <a:p>
            <a:r>
              <a:rPr lang="en-US" altLang="zh-CN" baseline="0" dirty="0" smtClean="0">
                <a:latin typeface="+mn-lt"/>
              </a:rPr>
              <a:t>Put a Laptop on the robot. Laptop connect with robot using </a:t>
            </a:r>
            <a:r>
              <a:rPr lang="en-US" altLang="zh-CN" baseline="0" dirty="0" err="1" smtClean="0">
                <a:latin typeface="+mn-lt"/>
              </a:rPr>
              <a:t>lan</a:t>
            </a:r>
            <a:r>
              <a:rPr lang="en-US" altLang="zh-CN" baseline="0" dirty="0" smtClean="0">
                <a:latin typeface="+mn-lt"/>
              </a:rPr>
              <a:t> cable. This computer access the local wireless network. </a:t>
            </a:r>
          </a:p>
          <a:p>
            <a:r>
              <a:rPr lang="en-US" altLang="zh-CN" baseline="0" dirty="0" smtClean="0">
                <a:latin typeface="+mn-lt"/>
              </a:rPr>
              <a:t>There is another computer which  is also access the same wireless network. </a:t>
            </a:r>
          </a:p>
          <a:p>
            <a:r>
              <a:rPr lang="en-US" altLang="zh-CN" baseline="0" dirty="0" smtClean="0">
                <a:latin typeface="+mn-lt"/>
              </a:rPr>
              <a:t>PC2 can send a rotation command to PC1, PC1 will control the robot to do the rotation.</a:t>
            </a:r>
          </a:p>
          <a:p>
            <a:endParaRPr lang="en-US" altLang="zh-CN" baseline="0" dirty="0" smtClean="0">
              <a:latin typeface="+mn-lt"/>
            </a:endParaRPr>
          </a:p>
          <a:p>
            <a:endParaRPr lang="en-GB" altLang="zh-CN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7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the program structure on</a:t>
            </a:r>
            <a:r>
              <a:rPr lang="en-US" altLang="zh-CN" baseline="0" dirty="0" smtClean="0"/>
              <a:t> the PC1.</a:t>
            </a:r>
          </a:p>
          <a:p>
            <a:r>
              <a:rPr lang="en-US" altLang="zh-CN" baseline="0" dirty="0" smtClean="0"/>
              <a:t>C/C++/</a:t>
            </a:r>
            <a:r>
              <a:rPr lang="en-US" altLang="zh-CN" baseline="0" dirty="0" err="1" smtClean="0"/>
              <a:t>Matlab</a:t>
            </a:r>
            <a:r>
              <a:rPr lang="en-US" altLang="zh-CN" baseline="0" dirty="0" smtClean="0"/>
              <a:t> is responsible for control and collect data from robot</a:t>
            </a:r>
          </a:p>
          <a:p>
            <a:r>
              <a:rPr lang="en-US" altLang="zh-CN" baseline="0" dirty="0" err="1" smtClean="0"/>
              <a:t>Distrubute</a:t>
            </a:r>
            <a:r>
              <a:rPr lang="en-US" altLang="zh-CN" baseline="0" dirty="0" smtClean="0"/>
              <a:t> System is responsible for receive remote Data and send corresponding command to the bottom layer.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86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</a:t>
            </a:r>
            <a:r>
              <a:rPr lang="en-US" altLang="zh-CN" baseline="0" dirty="0" smtClean="0"/>
              <a:t> topic is to design a distribute control for the robot. So that they can cooperate with each other.</a:t>
            </a:r>
          </a:p>
          <a:p>
            <a:r>
              <a:rPr lang="en-US" altLang="zh-CN" baseline="0" dirty="0" smtClean="0"/>
              <a:t>To do this, I need to use the Image Process to get the location of the Robot. And second part is I </a:t>
            </a:r>
            <a:r>
              <a:rPr lang="en-GB" altLang="zh-CN" baseline="0" dirty="0" smtClean="0"/>
              <a:t>need the Distribute System to communicate with other PC.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70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Fakultät für Ingenieurwissenschaften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05B617-3E23-4DAD-A88A-EA92A7E9EB71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9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692696"/>
            <a:ext cx="9144000" cy="5760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11760" y="29915"/>
            <a:ext cx="6732240" cy="66278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76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23653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10"/>
          <p:cNvCxnSpPr/>
          <p:nvPr userDrawn="1"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687705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de-DE" sz="1200" dirty="0">
                <a:latin typeface="Arial" charset="0"/>
              </a:rPr>
              <a:t>-</a:t>
            </a:r>
            <a:fld id="{0A3B259E-DF95-46E5-AB88-E87C38AAE09B}" type="slidenum">
              <a:rPr lang="de-DE" sz="1200">
                <a:latin typeface="Arial" charset="0"/>
              </a:rPr>
              <a:pPr algn="ctr">
                <a:defRPr/>
              </a:pPr>
              <a:t>‹#›</a:t>
            </a:fld>
            <a:r>
              <a:rPr lang="de-DE" sz="1200" dirty="0">
                <a:latin typeface="Arial" charset="0"/>
              </a:rPr>
              <a:t>-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276600" y="6481763"/>
            <a:ext cx="3708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de-DE" sz="1600" dirty="0">
                <a:latin typeface="Arial" charset="0"/>
              </a:rPr>
              <a:t>   </a:t>
            </a:r>
            <a:r>
              <a:rPr lang="de-DE" sz="1600" dirty="0">
                <a:solidFill>
                  <a:schemeClr val="bg1"/>
                </a:solidFill>
                <a:latin typeface="Arial" charset="0"/>
              </a:rPr>
              <a:t>http://aks.uni-due.de</a:t>
            </a:r>
            <a:endParaRPr lang="en-GB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8388423" y="6525344"/>
            <a:ext cx="580951" cy="3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A0039FF-CBC9-4BCE-9357-3A73F0CA6F50}" type="slidenum">
              <a:rPr lang="en-GB" sz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defRPr/>
              </a:pPr>
              <a:t>‹#›</a:t>
            </a:fld>
            <a:endParaRPr lang="en-GB" sz="1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07504" y="6500639"/>
            <a:ext cx="22907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1400" dirty="0" smtClean="0">
                <a:solidFill>
                  <a:schemeClr val="bg1"/>
                </a:solidFill>
                <a:latin typeface="Arial" charset="0"/>
              </a:rPr>
              <a:t>aixi.guo@stud.uni-due.de</a:t>
            </a:r>
            <a:endParaRPr lang="en-GB" sz="1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ltumea/gpu-vs-cpu-computing-what-to-choose-a9788a2370c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2445" y="1775718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+mj-lt"/>
              </a:rPr>
              <a:t>Handware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study </a:t>
            </a:r>
            <a:endParaRPr lang="en-US" sz="3200" b="1" dirty="0" smtClean="0">
              <a:latin typeface="+mj-lt"/>
            </a:endParaRPr>
          </a:p>
          <a:p>
            <a:pPr algn="ctr"/>
            <a:r>
              <a:rPr lang="en-US" sz="3200" b="1" dirty="0" smtClean="0">
                <a:latin typeface="+mj-lt"/>
              </a:rPr>
              <a:t>on </a:t>
            </a:r>
            <a:r>
              <a:rPr lang="en-US" sz="3200" b="1" dirty="0">
                <a:latin typeface="+mj-lt"/>
              </a:rPr>
              <a:t>distributed multi-robot 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35696" y="5013176"/>
            <a:ext cx="588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+mn-lt"/>
              </a:rPr>
              <a:t>Oct </a:t>
            </a:r>
            <a:r>
              <a:rPr lang="en-GB" sz="2800" b="1" dirty="0" smtClean="0">
                <a:latin typeface="+mn-lt"/>
              </a:rPr>
              <a:t>13, </a:t>
            </a:r>
            <a:r>
              <a:rPr lang="en-GB" sz="2800" b="1" dirty="0">
                <a:latin typeface="+mn-lt"/>
              </a:rPr>
              <a:t>2018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50361" y="4005064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latin typeface="+mn-lt"/>
              </a:rPr>
              <a:t>Aixi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Guo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59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420888"/>
            <a:ext cx="69958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Thank you for your valuable time </a:t>
            </a:r>
          </a:p>
          <a:p>
            <a:pPr algn="ctr"/>
            <a:r>
              <a:rPr lang="en-US" sz="3200" b="1" dirty="0"/>
              <a:t>and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4125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338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+mn-lt"/>
              </a:rPr>
              <a:t>- Plan A: Robotino with laptop</a:t>
            </a:r>
            <a:endParaRPr lang="de-DE" b="1" dirty="0">
              <a:latin typeface="+mn-lt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5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Hardware Connection Plan</a:t>
            </a:r>
            <a:endParaRPr lang="de-DE" sz="2400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2" y="1527610"/>
            <a:ext cx="7311727" cy="483246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653495"/>
            <a:ext cx="3355207" cy="59492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9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+mn-lt"/>
              </a:rPr>
              <a:t>- Plan B: Robotino without laptop</a:t>
            </a:r>
            <a:endParaRPr lang="de-DE" b="1" dirty="0">
              <a:latin typeface="+mn-lt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5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Hardware Connection Plan</a:t>
            </a:r>
            <a:endParaRPr lang="de-DE" sz="24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5" y="1628799"/>
            <a:ext cx="7413259" cy="4588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15" y="4077072"/>
            <a:ext cx="4426085" cy="24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feld 54"/>
          <p:cNvSpPr txBox="1"/>
          <p:nvPr/>
        </p:nvSpPr>
        <p:spPr>
          <a:xfrm>
            <a:off x="3419872" y="188640"/>
            <a:ext cx="35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Hardware Connection Plan</a:t>
            </a:r>
            <a:endParaRPr lang="de-DE" sz="2400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3026"/>
              </p:ext>
            </p:extLst>
          </p:nvPr>
        </p:nvGraphicFramePr>
        <p:xfrm>
          <a:off x="223790" y="1633792"/>
          <a:ext cx="4824536" cy="3566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0239"/>
                <a:gridCol w="1296144"/>
                <a:gridCol w="1368153"/>
              </a:tblGrid>
              <a:tr h="0">
                <a:tc>
                  <a:txBody>
                    <a:bodyPr/>
                    <a:lstStyle/>
                    <a:p>
                      <a:r>
                        <a:rPr lang="en-GB" altLang="zh-CN" baseline="0" dirty="0" smtClean="0"/>
                        <a:t>Support Software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Plan 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Plan 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MATLAB/Simulink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b="1" dirty="0" smtClean="0">
                          <a:solidFill>
                            <a:srgbClr val="F91515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F9151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C++&amp;</a:t>
                      </a:r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OpenCV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Unity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b="1" dirty="0" smtClean="0">
                          <a:solidFill>
                            <a:srgbClr val="F91515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F9151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err="1" smtClean="0"/>
                        <a:t>Robotino</a:t>
                      </a:r>
                      <a:r>
                        <a:rPr lang="en-GB" altLang="zh-CN" dirty="0" smtClean="0"/>
                        <a:t> View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 gridSpan="3">
                  <a:txBody>
                    <a:bodyPr/>
                    <a:lstStyle/>
                    <a:p>
                      <a:r>
                        <a:rPr lang="en-GB" altLang="zh-CN" b="1" dirty="0" smtClean="0">
                          <a:solidFill>
                            <a:schemeClr val="bg1"/>
                          </a:solidFill>
                        </a:rPr>
                        <a:t>Support </a:t>
                      </a:r>
                      <a:r>
                        <a:rPr lang="en-GB" altLang="zh-CN" b="1" dirty="0" err="1" smtClean="0">
                          <a:solidFill>
                            <a:schemeClr val="bg1"/>
                          </a:solidFill>
                        </a:rPr>
                        <a:t>Technologie</a:t>
                      </a:r>
                      <a:endParaRPr lang="en-GB" altLang="zh-CN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Robot Control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Faster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b="1" dirty="0" smtClean="0">
                          <a:solidFill>
                            <a:srgbClr val="FF0000"/>
                          </a:solidFill>
                        </a:rPr>
                        <a:t>Image Process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b="1" dirty="0" smtClean="0">
                          <a:solidFill>
                            <a:srgbClr val="FF0000"/>
                          </a:solidFill>
                        </a:rPr>
                        <a:t>Faster And Advance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b="1" dirty="0" smtClean="0">
                          <a:solidFill>
                            <a:srgbClr val="FF0000"/>
                          </a:solidFill>
                        </a:rPr>
                        <a:t>Slow</a:t>
                      </a:r>
                      <a:r>
                        <a:rPr lang="en-GB" altLang="zh-CN" b="1" baseline="0" dirty="0" smtClean="0">
                          <a:solidFill>
                            <a:srgbClr val="FF0000"/>
                          </a:solidFill>
                        </a:rPr>
                        <a:t> And Basic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Cooperation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076056" y="1321931"/>
            <a:ext cx="40679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A needs </a:t>
            </a:r>
            <a:r>
              <a:rPr lang="en-GB" altLang="zh-CN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extra laptops </a:t>
            </a: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 each Robot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A can support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more software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  <a:endParaRPr lang="en-GB" altLang="zh-CN" sz="1800" b="1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</a:t>
            </a: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is 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GB" altLang="zh-CN" sz="1800" b="1" i="1" dirty="0" smtClean="0"/>
              <a:t>50–100 </a:t>
            </a:r>
            <a:r>
              <a:rPr lang="en-GB" altLang="zh-CN" sz="1800" b="1" i="1" dirty="0"/>
              <a:t>times faster </a:t>
            </a:r>
            <a:r>
              <a:rPr lang="en-GB" altLang="zh-CN" sz="1800" b="1" i="1" dirty="0" smtClean="0"/>
              <a:t>than Plan B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when using GPU for image processing*  </a:t>
            </a:r>
            <a:endParaRPr lang="en-GB" altLang="zh-CN" sz="18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altLang="zh-CN" sz="18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B has the </a:t>
            </a:r>
            <a:r>
              <a:rPr lang="en-GB" altLang="zh-CN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simple hardware structure</a:t>
            </a: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B costs </a:t>
            </a:r>
            <a:r>
              <a:rPr lang="en-GB" altLang="zh-CN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more less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zh-CN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B needs </a:t>
            </a:r>
            <a:r>
              <a:rPr lang="en-GB" altLang="zh-CN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transform current platform to </a:t>
            </a:r>
            <a:r>
              <a:rPr lang="en-GB" altLang="zh-CN" sz="1800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linux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GB" altLang="zh-CN" sz="18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5548376"/>
            <a:ext cx="8712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3"/>
              </a:rPr>
              <a:t>*</a:t>
            </a:r>
            <a:r>
              <a:rPr lang="zh-CN" altLang="en-US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3"/>
              </a:rPr>
              <a:t>https</a:t>
            </a:r>
            <a:r>
              <a:rPr lang="zh-CN" altLang="en-US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3"/>
              </a:rPr>
              <a:t>://medium.com/altumea/gpu-vs-cpu-computing-what-to-choose-a9788a2370c4</a:t>
            </a:r>
            <a:endParaRPr lang="zh-CN" altLang="en-US" sz="1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21876"/>
            <a:ext cx="1965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de-DE" altLang="zh-CN" b="1" dirty="0"/>
              <a:t>Comparision</a:t>
            </a:r>
          </a:p>
        </p:txBody>
      </p:sp>
    </p:spTree>
    <p:extLst>
      <p:ext uri="{BB962C8B-B14F-4D97-AF65-F5344CB8AC3E}">
        <p14:creationId xmlns:p14="http://schemas.microsoft.com/office/powerpoint/2010/main" val="34567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3235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n-lt"/>
              </a:rPr>
              <a:t>Distrubute System For </a:t>
            </a:r>
            <a:r>
              <a:rPr lang="de-DE" b="1" dirty="0" smtClean="0">
                <a:latin typeface="+mn-lt"/>
              </a:rPr>
              <a:t>Robot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7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System For Robot</a:t>
            </a:r>
            <a:endParaRPr lang="de-DE" sz="24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44" y="152761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latin typeface="+mn-lt"/>
              </a:rPr>
              <a:t> </a:t>
            </a:r>
            <a:r>
              <a:rPr lang="en-GB" altLang="zh-CN" dirty="0" smtClean="0">
                <a:latin typeface="+mn-lt"/>
              </a:rPr>
              <a:t>    No matter which kind of hardware plan is choice, we need a distribute system for robot. This distribute system handles following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Build up a local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Transmission data through the network.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Physical data: position, speed, distance…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Command data: start to move, stop, setting target…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Supply interface for other project.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toolbox for </a:t>
            </a:r>
            <a:r>
              <a:rPr lang="en-GB" altLang="zh-CN" dirty="0" err="1" smtClean="0">
                <a:latin typeface="+mn-lt"/>
              </a:rPr>
              <a:t>matlab</a:t>
            </a:r>
            <a:r>
              <a:rPr lang="en-GB" altLang="zh-CN" dirty="0" smtClean="0">
                <a:latin typeface="+mn-lt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C/C++ function interface.   </a:t>
            </a:r>
          </a:p>
        </p:txBody>
      </p:sp>
    </p:spTree>
    <p:extLst>
      <p:ext uri="{BB962C8B-B14F-4D97-AF65-F5344CB8AC3E}">
        <p14:creationId xmlns:p14="http://schemas.microsoft.com/office/powerpoint/2010/main" val="1874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4198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n-lt"/>
              </a:rPr>
              <a:t>Distrubute System For </a:t>
            </a:r>
            <a:r>
              <a:rPr lang="de-DE" b="1" dirty="0" smtClean="0">
                <a:latin typeface="+mn-lt"/>
              </a:rPr>
              <a:t>Robot Example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7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System For Robot</a:t>
            </a:r>
            <a:endParaRPr lang="de-DE" sz="24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44" y="152761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latin typeface="+mn-lt"/>
              </a:rPr>
              <a:t> </a:t>
            </a:r>
            <a:r>
              <a:rPr lang="en-GB" altLang="zh-CN" dirty="0" smtClean="0">
                <a:latin typeface="+mn-lt"/>
              </a:rPr>
              <a:t>    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5" y="1758497"/>
            <a:ext cx="2656369" cy="4710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94" y="1573944"/>
            <a:ext cx="1821250" cy="18212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3203848" y="2780928"/>
            <a:ext cx="188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云形标注 8"/>
          <p:cNvSpPr/>
          <p:nvPr/>
        </p:nvSpPr>
        <p:spPr>
          <a:xfrm>
            <a:off x="840948" y="1327555"/>
            <a:ext cx="7452381" cy="289353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80112" y="399044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Wireless Network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62388" y="2327830"/>
            <a:ext cx="83344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10000"/>
                  </a:schemeClr>
                </a:solidFill>
              </a:rPr>
              <a:t>PC1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12151" y="1895619"/>
            <a:ext cx="83344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10000"/>
                  </a:schemeClr>
                </a:solidFill>
              </a:rPr>
              <a:t>PC2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feld 54"/>
          <p:cNvSpPr txBox="1"/>
          <p:nvPr/>
        </p:nvSpPr>
        <p:spPr>
          <a:xfrm>
            <a:off x="3419872" y="188640"/>
            <a:ext cx="37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System For Robot</a:t>
            </a:r>
            <a:endParaRPr lang="de-DE" sz="24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44" y="152761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44" y="908720"/>
            <a:ext cx="82296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5265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+mn-lt"/>
              </a:rPr>
              <a:t>Topic: Distrubute control base on image process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7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System For Robot</a:t>
            </a:r>
            <a:endParaRPr lang="de-DE" sz="24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44" y="152761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2" y="1727665"/>
            <a:ext cx="7772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39552" y="2492896"/>
            <a:ext cx="1800200" cy="1635727"/>
            <a:chOff x="1187624" y="2852936"/>
            <a:chExt cx="2615066" cy="237614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2852936"/>
              <a:ext cx="1102898" cy="108000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4149080"/>
              <a:ext cx="1102898" cy="1080000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9792" y="4149080"/>
              <a:ext cx="1102898" cy="1080000"/>
            </a:xfrm>
            <a:prstGeom prst="rect">
              <a:avLst/>
            </a:prstGeom>
          </p:spPr>
        </p:pic>
      </p:grpSp>
      <p:sp>
        <p:nvSpPr>
          <p:cNvPr id="7" name="Ellipse 6"/>
          <p:cNvSpPr/>
          <p:nvPr/>
        </p:nvSpPr>
        <p:spPr>
          <a:xfrm>
            <a:off x="1035252" y="1412776"/>
            <a:ext cx="288032" cy="288032"/>
          </a:xfrm>
          <a:prstGeom prst="ellipse">
            <a:avLst/>
          </a:prstGeom>
          <a:solidFill>
            <a:srgbClr val="F91515"/>
          </a:solidFill>
          <a:ln>
            <a:solidFill>
              <a:srgbClr val="F9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448743" y="141277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 smtClean="0"/>
              <a:t>target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 rot="8718990">
            <a:off x="6299686" y="1716329"/>
            <a:ext cx="1800200" cy="1635727"/>
            <a:chOff x="1187624" y="2852936"/>
            <a:chExt cx="2615066" cy="237614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2852936"/>
              <a:ext cx="1102898" cy="108000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4149080"/>
              <a:ext cx="1102898" cy="108000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9792" y="4149080"/>
              <a:ext cx="1102898" cy="1080000"/>
            </a:xfrm>
            <a:prstGeom prst="rect">
              <a:avLst/>
            </a:prstGeom>
          </p:spPr>
        </p:pic>
      </p:grpSp>
      <p:sp>
        <p:nvSpPr>
          <p:cNvPr id="13" name="Ellipse 12"/>
          <p:cNvSpPr/>
          <p:nvPr/>
        </p:nvSpPr>
        <p:spPr>
          <a:xfrm>
            <a:off x="3191163" y="5129282"/>
            <a:ext cx="288032" cy="288032"/>
          </a:xfrm>
          <a:prstGeom prst="ellipse">
            <a:avLst/>
          </a:prstGeom>
          <a:solidFill>
            <a:srgbClr val="F91515"/>
          </a:solidFill>
          <a:ln>
            <a:solidFill>
              <a:srgbClr val="F9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50873" y="5493381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 smtClean="0"/>
              <a:t>target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25133" y="2800097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29433" y="370562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50151" y="371631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438472" y="3438869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064768" y="441431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083008" y="4216473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902525" y="3550947"/>
            <a:ext cx="288032" cy="288032"/>
          </a:xfrm>
          <a:prstGeom prst="ellipse">
            <a:avLst/>
          </a:prstGeom>
          <a:solidFill>
            <a:srgbClr val="F91515"/>
          </a:solidFill>
          <a:ln>
            <a:solidFill>
              <a:srgbClr val="F9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662235" y="391504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 smtClean="0"/>
              <a:t>target</a:t>
            </a:r>
            <a:endParaRPr lang="de-DE" dirty="0"/>
          </a:p>
        </p:txBody>
      </p:sp>
      <p:grpSp>
        <p:nvGrpSpPr>
          <p:cNvPr id="35" name="Gruppieren 34"/>
          <p:cNvGrpSpPr/>
          <p:nvPr/>
        </p:nvGrpSpPr>
        <p:grpSpPr>
          <a:xfrm rot="13952891">
            <a:off x="3735783" y="3708081"/>
            <a:ext cx="1800200" cy="1635727"/>
            <a:chOff x="1187624" y="2852936"/>
            <a:chExt cx="2615066" cy="2376144"/>
          </a:xfrm>
        </p:grpSpPr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2852936"/>
              <a:ext cx="1102898" cy="1080000"/>
            </a:xfrm>
            <a:prstGeom prst="rect">
              <a:avLst/>
            </a:prstGeom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4149080"/>
              <a:ext cx="1102898" cy="1080000"/>
            </a:xfrm>
            <a:prstGeom prst="rect">
              <a:avLst/>
            </a:prstGeom>
          </p:spPr>
        </p:pic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9792" y="4149080"/>
              <a:ext cx="1102898" cy="1080000"/>
            </a:xfrm>
            <a:prstGeom prst="rect">
              <a:avLst/>
            </a:prstGeom>
          </p:spPr>
        </p:pic>
      </p:grpSp>
      <p:sp>
        <p:nvSpPr>
          <p:cNvPr id="41" name="Textfeld 40"/>
          <p:cNvSpPr txBox="1"/>
          <p:nvPr/>
        </p:nvSpPr>
        <p:spPr>
          <a:xfrm>
            <a:off x="4590872" y="3591269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217168" y="456671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235408" y="4368873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320164" y="2165192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276278" y="2565302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184184" y="1500753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Textfeld 54"/>
          <p:cNvSpPr txBox="1"/>
          <p:nvPr/>
        </p:nvSpPr>
        <p:spPr>
          <a:xfrm>
            <a:off x="3419872" y="188640"/>
            <a:ext cx="362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Control Example</a:t>
            </a:r>
            <a:endParaRPr 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708</Words>
  <Application>Microsoft Office PowerPoint</Application>
  <PresentationFormat>全屏显示(4:3)</PresentationFormat>
  <Paragraphs>121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Comic Sans MS</vt:lpstr>
      <vt:lpstr>Ebrima</vt:lpstr>
      <vt:lpstr>Times New Roman</vt:lpstr>
      <vt:lpstr>Larissa-Design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Kathrin Dudenhöffer</dc:creator>
  <cp:lastModifiedBy>User</cp:lastModifiedBy>
  <cp:revision>878</cp:revision>
  <dcterms:created xsi:type="dcterms:W3CDTF">2010-01-15T09:28:33Z</dcterms:created>
  <dcterms:modified xsi:type="dcterms:W3CDTF">2018-10-24T08:55:22Z</dcterms:modified>
</cp:coreProperties>
</file>