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1" r:id="rId2"/>
    <p:sldId id="670" r:id="rId3"/>
    <p:sldId id="671" r:id="rId4"/>
    <p:sldId id="678" r:id="rId5"/>
    <p:sldId id="679" r:id="rId6"/>
    <p:sldId id="680" r:id="rId7"/>
    <p:sldId id="681" r:id="rId8"/>
    <p:sldId id="672" r:id="rId9"/>
    <p:sldId id="673" r:id="rId10"/>
    <p:sldId id="682" r:id="rId11"/>
    <p:sldId id="683" r:id="rId12"/>
    <p:sldId id="684" r:id="rId13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7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EADA"/>
    <a:srgbClr val="5E8BC2"/>
    <a:srgbClr val="3E6CA4"/>
    <a:srgbClr val="FFFFCC"/>
    <a:srgbClr val="CC99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1667" autoAdjust="0"/>
  </p:normalViewPr>
  <p:slideViewPr>
    <p:cSldViewPr>
      <p:cViewPr varScale="1">
        <p:scale>
          <a:sx n="104" d="100"/>
          <a:sy n="104" d="100"/>
        </p:scale>
        <p:origin x="2148" y="108"/>
      </p:cViewPr>
      <p:guideLst>
        <p:guide orient="horz" pos="1162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4074" y="-20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00B344-89D0-4632-B866-E1DDD5B5072D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95CC80-4101-4484-8EAF-264E153F8F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63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10CDBFF-F6C8-4C52-A3AE-A361AB9464C9}" type="datetimeFigureOut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4EEEE80-C99D-4D57-B42D-35F41F1672D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71463" y="1530350"/>
            <a:ext cx="8615362" cy="18367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4000" b="1" dirty="0">
              <a:ea typeface="HY견고딕" pitchFamily="18" charset="-127"/>
            </a:endParaRPr>
          </a:p>
        </p:txBody>
      </p:sp>
      <p:grpSp>
        <p:nvGrpSpPr>
          <p:cNvPr id="5" name="그룹 7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8" name="그림 7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90FF2-2386-40B9-A3BF-31C9BDFF0A0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380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55492-7AAA-445F-97A3-8849C40EB583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9618A-9E12-4542-9254-1CAF005C5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8192A-E67A-49F3-9A24-7ED7A436E839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DDD2-9651-4972-8FDF-A0255ED1CB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7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900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03605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80697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4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9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7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013" y="82550"/>
            <a:ext cx="7559675" cy="576263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7167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5" name="그림 4" descr="00201_06_11.gif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grpSp>
        <p:nvGrpSpPr>
          <p:cNvPr id="6" name="그룹 14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직사각형 8"/>
          <p:cNvSpPr/>
          <p:nvPr userDrawn="1"/>
        </p:nvSpPr>
        <p:spPr>
          <a:xfrm>
            <a:off x="420688" y="1025525"/>
            <a:ext cx="8286750" cy="4603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한쪽 모서리가 둥근 사각형 9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0"/>
          </p:nvPr>
        </p:nvSpPr>
        <p:spPr>
          <a:xfrm>
            <a:off x="3132138" y="6308725"/>
            <a:ext cx="2895600" cy="365125"/>
          </a:xfrm>
        </p:spPr>
        <p:txBody>
          <a:bodyPr/>
          <a:lstStyle>
            <a:lvl1pPr algn="l">
              <a:defRPr sz="1600">
                <a:solidFill>
                  <a:srgbClr val="3E6CA4"/>
                </a:solidFill>
                <a:latin typeface="Aharoni" pitchFamily="2" charset="-79"/>
                <a:cs typeface="Aharoni" pitchFamily="2" charset="-79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1"/>
          </p:nvPr>
        </p:nvSpPr>
        <p:spPr>
          <a:xfrm>
            <a:off x="8193088" y="6273800"/>
            <a:ext cx="866775" cy="431800"/>
          </a:xfr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Ctr="0">
            <a:normAutofit/>
          </a:bodyPr>
          <a:lstStyle>
            <a:lvl1pPr marL="0" algn="ctr" defTabSz="914400" rtl="0" eaLnBrk="1" latinLnBrk="1" hangingPunct="1">
              <a:defRPr lang="ko-KR" altLang="en-US" sz="1400" kern="1200" baseline="0">
                <a:solidFill>
                  <a:schemeClr val="tx2">
                    <a:lumMod val="75000"/>
                  </a:schemeClr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>
              <a:defRPr/>
            </a:pPr>
            <a:fld id="{47D5F487-14E6-4DD3-9482-5DA5D877E678}" type="slidenum">
              <a:rPr lang="en-US" altLang="ko-KR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FDEA-8782-4F49-966F-F093F292917D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8660-FAB8-45B2-A3DD-BFC63CB527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22AF2-1280-460A-B29F-B99644EB32BB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E76D9-545B-4B63-ACE2-8CB6EF7CC0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C578D-D22A-4EE6-9B98-B7380FE2AAA0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E1A04-4511-469C-A533-0B40980B44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16"/>
          <p:cNvGrpSpPr>
            <a:grpSpLocks/>
          </p:cNvGrpSpPr>
          <p:nvPr userDrawn="1"/>
        </p:nvGrpSpPr>
        <p:grpSpPr bwMode="auto">
          <a:xfrm>
            <a:off x="714375" y="928688"/>
            <a:ext cx="7626350" cy="5680075"/>
            <a:chOff x="714348" y="928670"/>
            <a:chExt cx="7626088" cy="5679948"/>
          </a:xfrm>
        </p:grpSpPr>
        <p:pic>
          <p:nvPicPr>
            <p:cNvPr id="4" name="그림 7" descr="77855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82" y="1000108"/>
              <a:ext cx="7429552" cy="557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714348" y="928670"/>
              <a:ext cx="7626088" cy="5679948"/>
            </a:xfrm>
            <a:prstGeom prst="rect">
              <a:avLst/>
            </a:prstGeom>
            <a:gradFill>
              <a:gsLst>
                <a:gs pos="0">
                  <a:srgbClr val="5E9EFF">
                    <a:alpha val="0"/>
                  </a:srgbClr>
                </a:gs>
                <a:gs pos="39999">
                  <a:schemeClr val="bg1">
                    <a:alpha val="69000"/>
                  </a:schemeClr>
                </a:gs>
                <a:gs pos="53000">
                  <a:schemeClr val="bg1">
                    <a:alpha val="72000"/>
                  </a:schemeClr>
                </a:gs>
                <a:gs pos="90000">
                  <a:schemeClr val="bg1"/>
                </a:gs>
                <a:gs pos="8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grpSp>
        <p:nvGrpSpPr>
          <p:cNvPr id="6" name="그룹 6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7" name="한쪽 모서리가 둥근 사각형 6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8" name="한쪽 모서리가 둥근 사각형 7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sp>
        <p:nvSpPr>
          <p:cNvPr id="9" name="한쪽 모서리가 둥근 사각형 8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1" name="그림 10" descr="00201_06_11.gif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12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951B8B9-351F-4884-AC4A-034B23F25DB4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419100" y="214290"/>
            <a:ext cx="8229600" cy="776309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2B8BD-53C0-4834-80E7-4C86B060E13D}" type="datetime1">
              <a:rPr lang="ko-KR" altLang="en-US"/>
              <a:pPr>
                <a:defRPr/>
              </a:pPr>
              <a:t>2020-07-22</a:t>
            </a:fld>
            <a:endParaRPr lang="ko-KR" altLang="en-US" dirty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AAF7D-946B-4789-8419-3EC16837C9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5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1571612"/>
            <a:ext cx="9144000" cy="52863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rgbClr val="00B0F0">
                  <a:alpha val="0"/>
                </a:srgbClr>
              </a:gs>
              <a:gs pos="100000">
                <a:srgbClr val="92D050">
                  <a:alpha val="25000"/>
                </a:srgb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4" name="그룹 5"/>
          <p:cNvGrpSpPr>
            <a:grpSpLocks/>
          </p:cNvGrpSpPr>
          <p:nvPr userDrawn="1"/>
        </p:nvGrpSpPr>
        <p:grpSpPr bwMode="auto">
          <a:xfrm>
            <a:off x="273050" y="273050"/>
            <a:ext cx="8607425" cy="755650"/>
            <a:chOff x="273020" y="285728"/>
            <a:chExt cx="8607978" cy="1080239"/>
          </a:xfrm>
        </p:grpSpPr>
        <p:sp>
          <p:nvSpPr>
            <p:cNvPr id="5" name="한쪽 모서리가 둥근 사각형 4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  <p:sp>
          <p:nvSpPr>
            <p:cNvPr id="6" name="한쪽 모서리가 둥근 사각형 5"/>
            <p:cNvSpPr/>
            <p:nvPr userDrawn="1"/>
          </p:nvSpPr>
          <p:spPr>
            <a:xfrm>
              <a:off x="273020" y="285728"/>
              <a:ext cx="8607978" cy="1080239"/>
            </a:xfrm>
            <a:prstGeom prst="round1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58000"/>
                  </a:schemeClr>
                </a:gs>
                <a:gs pos="100000">
                  <a:schemeClr val="bg1"/>
                </a:gs>
                <a:gs pos="100000">
                  <a:srgbClr val="F8F8F8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u="sng"/>
            </a:p>
          </p:txBody>
        </p:sp>
      </p:grpSp>
      <p:pic>
        <p:nvPicPr>
          <p:cNvPr id="7" name="그림 6" descr="00201_06_11.gif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l="14014" t="8912" b="8865"/>
          <a:stretch>
            <a:fillRect/>
          </a:stretch>
        </p:blipFill>
        <p:spPr>
          <a:xfrm>
            <a:off x="7075680" y="3643314"/>
            <a:ext cx="1803238" cy="2533668"/>
          </a:xfrm>
          <a:prstGeom prst="rect">
            <a:avLst/>
          </a:prstGeom>
        </p:spPr>
      </p:pic>
      <p:sp>
        <p:nvSpPr>
          <p:cNvPr id="8" name="한쪽 모서리가 둥근 사각형 7"/>
          <p:cNvSpPr/>
          <p:nvPr userDrawn="1"/>
        </p:nvSpPr>
        <p:spPr>
          <a:xfrm>
            <a:off x="214313" y="214313"/>
            <a:ext cx="8715375" cy="6500812"/>
          </a:xfrm>
          <a:prstGeom prst="round1Rect">
            <a:avLst>
              <a:gd name="adj" fmla="val 8110"/>
            </a:avLst>
          </a:prstGeom>
          <a:noFill/>
          <a:ln w="114300" cmpd="dbl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93118" y="6273800"/>
            <a:ext cx="866776" cy="432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 marL="0" algn="ctr" defTabSz="914400" rtl="0" eaLnBrk="1" latinLnBrk="1" hangingPunct="1">
              <a:defRPr lang="ko-KR" altLang="en-US" sz="1400" kern="1200" baseline="0" smtClean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34B7B07-BB6D-493B-A0C1-6EA10E21CE96}" type="slidenum">
              <a:rPr kumimoji="0" lang="en-US" altLang="ko-KR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457200" y="1193800"/>
            <a:ext cx="8229600" cy="4932363"/>
          </a:xfrm>
        </p:spPr>
        <p:txBody>
          <a:bodyPr/>
          <a:lstStyle>
            <a:lvl1pPr marL="0" indent="0">
              <a:buSzPct val="100000"/>
              <a:buFont typeface="Wingdings" pitchFamily="2" charset="2"/>
              <a:buChar char=""/>
              <a:defRPr sz="2400" b="1" baseline="0">
                <a:solidFill>
                  <a:srgbClr val="0070C0"/>
                </a:solidFill>
                <a:ea typeface="HY견고딕" pitchFamily="18" charset="-127"/>
              </a:defRPr>
            </a:lvl1pPr>
            <a:lvl2pPr marL="266700" indent="0" algn="l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l"/>
              <a:defRPr sz="2000" baseline="0">
                <a:ea typeface="HY견고딕" pitchFamily="18" charset="-127"/>
              </a:defRPr>
            </a:lvl2pPr>
            <a:lvl3pPr marL="533400" indent="0">
              <a:spcBef>
                <a:spcPts val="500"/>
              </a:spcBef>
              <a:defRPr sz="1800" baseline="0"/>
            </a:lvl3pPr>
            <a:lvl4pPr>
              <a:defRPr sz="1800" baseline="0"/>
            </a:lvl4pPr>
            <a:lvl5pPr>
              <a:defRPr sz="180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332E6-FA5E-4429-B994-1F28E645D3DE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11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6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3C31D-98E5-4DBF-B6AB-CBE33412BA1A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8BC9D-3E77-422E-A9F9-0C86DA9F433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3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588BC-EC7E-4915-8B28-E5689CF0F741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93888-E028-4FF4-9613-D5419FA9BC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4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1DAAF45-E21C-4A2B-BBD1-E165F7FDF34C}" type="datetime1">
              <a:rPr lang="ko-KR" altLang="en-US"/>
              <a:pPr>
                <a:defRPr/>
              </a:pPr>
              <a:t>2020-07-22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F89CFE-2F71-4338-9E3D-5D679A69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19" r:id="rId3"/>
    <p:sldLayoutId id="2147483920" r:id="rId4"/>
    <p:sldLayoutId id="2147483921" r:id="rId5"/>
    <p:sldLayoutId id="2147483928" r:id="rId6"/>
    <p:sldLayoutId id="2147483929" r:id="rId7"/>
    <p:sldLayoutId id="2147483922" r:id="rId8"/>
    <p:sldLayoutId id="2147483923" r:id="rId9"/>
    <p:sldLayoutId id="2147483924" r:id="rId10"/>
    <p:sldLayoutId id="2147483925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4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5. </a:t>
            </a:r>
            <a:r>
              <a:rPr lang="ko-KR" altLang="en-US" b="1" dirty="0">
                <a:solidFill>
                  <a:schemeClr val="bg1"/>
                </a:solidFill>
              </a:rPr>
              <a:t>데이터수집</a:t>
            </a:r>
            <a:r>
              <a:rPr lang="en-US" altLang="ko-KR" b="1" dirty="0">
                <a:solidFill>
                  <a:schemeClr val="bg1"/>
                </a:solidFill>
              </a:rPr>
              <a:t>(step 3)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563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Kim </a:t>
            </a:r>
            <a:r>
              <a:rPr lang="en-US" altLang="ko-KR" dirty="0" err="1"/>
              <a:t>ga</a:t>
            </a:r>
            <a:r>
              <a:rPr lang="en-US" altLang="ko-KR" dirty="0"/>
              <a:t>-young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277225" y="6273800"/>
            <a:ext cx="866775" cy="431800"/>
          </a:xfrm>
        </p:spPr>
        <p:txBody>
          <a:bodyPr/>
          <a:lstStyle/>
          <a:p>
            <a:pPr>
              <a:defRPr/>
            </a:pPr>
            <a:fld id="{4317AAD0-4273-41A8-968C-E0595B59F99D}" type="slidenum">
              <a:rPr lang="en-US" altLang="ko-KR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/>
              <a:t>commerce.csv</a:t>
            </a:r>
            <a:r>
              <a:rPr lang="ko-KR" altLang="en-US" b="0" dirty="0"/>
              <a:t>을 읽고 판매 가격이 </a:t>
            </a:r>
            <a:r>
              <a:rPr lang="en-US" altLang="ko-KR" b="0" dirty="0"/>
              <a:t>10,000</a:t>
            </a:r>
            <a:r>
              <a:rPr lang="ko-KR" altLang="en-US" b="0" dirty="0"/>
              <a:t>이하인 물품만 오름차순으로 정렬하시오</a:t>
            </a:r>
            <a:r>
              <a:rPr lang="en-US" altLang="ko-KR" b="0" dirty="0"/>
              <a:t>.(head()</a:t>
            </a:r>
            <a:r>
              <a:rPr lang="ko-KR" altLang="en-US" b="0" dirty="0"/>
              <a:t>를</a:t>
            </a:r>
            <a:r>
              <a:rPr lang="en-US" altLang="ko-KR" b="0" dirty="0"/>
              <a:t> </a:t>
            </a:r>
            <a:r>
              <a:rPr lang="ko-KR" altLang="en-US" b="0" dirty="0"/>
              <a:t>이용해서 </a:t>
            </a:r>
            <a:r>
              <a:rPr lang="en-US" altLang="ko-KR" b="0" dirty="0"/>
              <a:t>5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 </a:t>
            </a:r>
            <a:r>
              <a:rPr lang="en-US" altLang="ko-KR" b="0" dirty="0" err="1"/>
              <a:t>pum_name</a:t>
            </a:r>
            <a:r>
              <a:rPr lang="en-US" altLang="ko-KR" b="0" dirty="0"/>
              <a:t> </a:t>
            </a:r>
            <a:r>
              <a:rPr lang="ko-KR" altLang="en-US" b="0" dirty="0"/>
              <a:t>항목으로 그룹화 하시오</a:t>
            </a:r>
            <a:r>
              <a:rPr lang="en-US" altLang="ko-KR" b="0" dirty="0"/>
              <a:t>.(</a:t>
            </a:r>
            <a:r>
              <a:rPr lang="en-US" altLang="ko-KR" b="0" dirty="0" err="1"/>
              <a:t>groupby</a:t>
            </a:r>
            <a:r>
              <a:rPr lang="en-US" altLang="ko-KR" b="0" dirty="0"/>
              <a:t>() </a:t>
            </a:r>
            <a:r>
              <a:rPr lang="ko-KR" altLang="en-US" b="0" dirty="0"/>
              <a:t>이용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제품 종류</a:t>
            </a:r>
            <a:r>
              <a:rPr lang="en-US" altLang="ko-KR" b="0" dirty="0"/>
              <a:t>(</a:t>
            </a:r>
            <a:r>
              <a:rPr lang="en-US" altLang="ko-KR" b="0" dirty="0" err="1"/>
              <a:t>pum_name</a:t>
            </a:r>
            <a:r>
              <a:rPr lang="en-US" altLang="ko-KR" b="0" dirty="0"/>
              <a:t>) </a:t>
            </a:r>
            <a:r>
              <a:rPr lang="ko-KR" altLang="en-US" b="0" dirty="0"/>
              <a:t>그룹 중에서 운동복에 한해서만 추출하시오</a:t>
            </a:r>
            <a:r>
              <a:rPr lang="en-US" altLang="ko-KR" b="0" dirty="0"/>
              <a:t>. (</a:t>
            </a:r>
            <a:r>
              <a:rPr lang="en-US" altLang="ko-KR" b="0" dirty="0" err="1"/>
              <a:t>get_group</a:t>
            </a:r>
            <a:r>
              <a:rPr lang="en-US" altLang="ko-KR" b="0" dirty="0"/>
              <a:t>() </a:t>
            </a:r>
            <a:r>
              <a:rPr lang="ko-KR" altLang="en-US" b="0" dirty="0"/>
              <a:t>이용</a:t>
            </a:r>
            <a:r>
              <a:rPr lang="en-US" altLang="ko-KR" b="0" dirty="0"/>
              <a:t>)</a:t>
            </a:r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r>
              <a:rPr lang="ko-KR" altLang="en-US" b="0" dirty="0"/>
              <a:t>운동복의 최저가와 최고가를 구하시오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216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6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09439"/>
            <a:ext cx="9020375" cy="46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4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6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2" y="984342"/>
            <a:ext cx="8874335" cy="4804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594928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운동복의 최저가는 </a:t>
            </a:r>
            <a:r>
              <a:rPr lang="en-US" altLang="ko-KR" dirty="0"/>
              <a:t>4350, </a:t>
            </a:r>
            <a:r>
              <a:rPr lang="ko-KR" altLang="en-US" dirty="0"/>
              <a:t>최고가는 </a:t>
            </a:r>
            <a:r>
              <a:rPr lang="en-US" altLang="ko-KR" dirty="0"/>
              <a:t>389,920 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80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dirty="0"/>
              <a:t>배열 인덱스에 </a:t>
            </a:r>
            <a:r>
              <a:rPr lang="ko-KR" altLang="en-US" b="0" dirty="0" err="1"/>
              <a:t>조건식</a:t>
            </a:r>
            <a:r>
              <a:rPr lang="ko-KR" altLang="en-US" b="0" dirty="0"/>
              <a:t> 및 범위를 넣어 값을 뽑을 수 있음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데이터프레임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출력결과</a:t>
            </a:r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896"/>
            <a:ext cx="5648325" cy="17811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823359"/>
            <a:ext cx="28289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0" dirty="0"/>
              <a:t>출력결과 순서대로 정렬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출력결과에 맞는 </a:t>
            </a:r>
            <a:r>
              <a:rPr lang="ko-KR" altLang="en-US" b="0" dirty="0" err="1"/>
              <a:t>조건식</a:t>
            </a:r>
            <a:r>
              <a:rPr lang="ko-KR" altLang="en-US" b="0" dirty="0"/>
              <a:t> 작성</a:t>
            </a:r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55406"/>
            <a:ext cx="4752528" cy="20776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594709"/>
            <a:ext cx="37338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2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3284984"/>
            <a:ext cx="8424936" cy="2736304"/>
          </a:xfrm>
        </p:spPr>
        <p:txBody>
          <a:bodyPr/>
          <a:lstStyle/>
          <a:p>
            <a:pPr lvl="1"/>
            <a:r>
              <a:rPr lang="ko-KR" altLang="en-US" b="0" dirty="0"/>
              <a:t>데이터가 위와 같을 때</a:t>
            </a:r>
            <a:r>
              <a:rPr lang="en-US" altLang="ko-KR" b="0" dirty="0"/>
              <a:t>, </a:t>
            </a:r>
            <a:r>
              <a:rPr lang="ko-KR" altLang="en-US" b="0" dirty="0"/>
              <a:t>데이터 프레임을 만들고 출력하시오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weight</a:t>
            </a:r>
            <a:r>
              <a:rPr lang="ko-KR" altLang="en-US" b="0" dirty="0"/>
              <a:t>가 </a:t>
            </a:r>
            <a:r>
              <a:rPr lang="en-US" altLang="ko-KR" b="0" dirty="0"/>
              <a:t>80 </a:t>
            </a:r>
            <a:r>
              <a:rPr lang="ko-KR" altLang="en-US" b="0" dirty="0"/>
              <a:t>이상인 값만 출력하시오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weight </a:t>
            </a:r>
            <a:r>
              <a:rPr lang="ko-KR" altLang="en-US" b="0" dirty="0"/>
              <a:t>기준으로 오름차순으로 정렬</a:t>
            </a:r>
            <a:r>
              <a:rPr lang="en-US" altLang="ko-KR" b="0" dirty="0"/>
              <a:t>. </a:t>
            </a:r>
            <a:r>
              <a:rPr lang="ko-KR" altLang="en-US" b="0" dirty="0"/>
              <a:t>몸무게가 적은 순으로 정렬하시오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b="0" dirty="0"/>
              <a:t>height </a:t>
            </a:r>
            <a:r>
              <a:rPr lang="ko-KR" altLang="en-US" b="0" dirty="0"/>
              <a:t>기준으로 내림차순으로 정렬</a:t>
            </a:r>
            <a:r>
              <a:rPr lang="en-US" altLang="ko-KR" b="0" dirty="0"/>
              <a:t>. </a:t>
            </a:r>
            <a:r>
              <a:rPr lang="ko-KR" altLang="en-US" b="0" dirty="0"/>
              <a:t>키가 큰 순으로 정렬하시오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성별에 따른 키와 몸무게의 평균을 구하시오</a:t>
            </a:r>
            <a:r>
              <a:rPr lang="en-US" altLang="ko-KR" b="0" dirty="0"/>
              <a:t>.</a:t>
            </a:r>
          </a:p>
          <a:p>
            <a:pPr lvl="1"/>
            <a:r>
              <a:rPr lang="ko-KR" altLang="en-US" b="0" dirty="0"/>
              <a:t>성별에 따라 키와 몸무게를 그룹으로 만드시오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76372"/>
            <a:ext cx="66198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8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84932"/>
            <a:ext cx="6677025" cy="218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570361"/>
            <a:ext cx="26765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37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12776"/>
            <a:ext cx="3848100" cy="1524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74338"/>
            <a:ext cx="6153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19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2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246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0" dirty="0"/>
              <a:t>data-text.csv </a:t>
            </a:r>
            <a:r>
              <a:rPr lang="ko-KR" altLang="en-US" b="0" dirty="0"/>
              <a:t>파일을 읽으시오</a:t>
            </a:r>
            <a:r>
              <a:rPr lang="en-US" altLang="ko-KR" b="0" dirty="0"/>
              <a:t>.(</a:t>
            </a:r>
            <a:r>
              <a:rPr lang="en-US" altLang="ko-KR" b="0" dirty="0" err="1"/>
              <a:t>df.head</a:t>
            </a:r>
            <a:r>
              <a:rPr lang="en-US" altLang="ko-KR" b="0" dirty="0"/>
              <a:t>()</a:t>
            </a:r>
            <a:r>
              <a:rPr lang="ko-KR" altLang="en-US" b="0" dirty="0"/>
              <a:t>를 이용하여 </a:t>
            </a:r>
            <a:r>
              <a:rPr lang="en-US" altLang="ko-KR" b="0" dirty="0"/>
              <a:t>10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 err="1"/>
              <a:t>df.describe</a:t>
            </a:r>
            <a:r>
              <a:rPr lang="en-US" altLang="ko-KR" b="0" dirty="0"/>
              <a:t>()</a:t>
            </a:r>
            <a:r>
              <a:rPr lang="ko-KR" altLang="en-US" b="0" dirty="0"/>
              <a:t>를 이용하여 </a:t>
            </a:r>
            <a:r>
              <a:rPr lang="en-US" altLang="ko-KR" b="0" dirty="0" err="1"/>
              <a:t>int</a:t>
            </a:r>
            <a:r>
              <a:rPr lang="en-US" altLang="ko-KR" b="0" dirty="0"/>
              <a:t> </a:t>
            </a:r>
            <a:r>
              <a:rPr lang="ko-KR" altLang="en-US" b="0" dirty="0"/>
              <a:t>타입으로 구성된 </a:t>
            </a:r>
            <a:r>
              <a:rPr lang="ko-KR" altLang="en-US" b="0" dirty="0" err="1"/>
              <a:t>컬럼</a:t>
            </a:r>
            <a:r>
              <a:rPr lang="ko-KR" altLang="en-US" b="0" dirty="0"/>
              <a:t> 데이터들의 빈도</a:t>
            </a:r>
            <a:r>
              <a:rPr lang="en-US" altLang="ko-KR" b="0" dirty="0"/>
              <a:t>, </a:t>
            </a:r>
            <a:r>
              <a:rPr lang="ko-KR" altLang="en-US" b="0" dirty="0"/>
              <a:t>평균</a:t>
            </a:r>
            <a:r>
              <a:rPr lang="en-US" altLang="ko-KR" b="0" dirty="0"/>
              <a:t>, </a:t>
            </a:r>
            <a:r>
              <a:rPr lang="ko-KR" altLang="en-US" b="0" dirty="0"/>
              <a:t>편차</a:t>
            </a:r>
            <a:r>
              <a:rPr lang="en-US" altLang="ko-KR" b="0" dirty="0"/>
              <a:t>, </a:t>
            </a:r>
            <a:r>
              <a:rPr lang="ko-KR" altLang="en-US" b="0" dirty="0"/>
              <a:t>최소값</a:t>
            </a:r>
            <a:r>
              <a:rPr lang="en-US" altLang="ko-KR" b="0" dirty="0"/>
              <a:t>, 25%, 50%, 75%, </a:t>
            </a:r>
            <a:r>
              <a:rPr lang="ko-KR" altLang="en-US" b="0" dirty="0"/>
              <a:t>최대값을 출력하시오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 err="1"/>
              <a:t>df.Year.describe</a:t>
            </a:r>
            <a:r>
              <a:rPr lang="en-US" altLang="ko-KR" b="0" dirty="0"/>
              <a:t>()</a:t>
            </a:r>
            <a:r>
              <a:rPr lang="ko-KR" altLang="en-US" b="0" dirty="0"/>
              <a:t>를 이용하여 </a:t>
            </a:r>
            <a:r>
              <a:rPr lang="en-US" altLang="ko-KR" b="0" dirty="0"/>
              <a:t>Year</a:t>
            </a:r>
            <a:r>
              <a:rPr lang="ko-KR" altLang="en-US" b="0" dirty="0"/>
              <a:t>에 대해서만 결과를 출력하시오</a:t>
            </a:r>
            <a:r>
              <a:rPr lang="en-US" altLang="ko-KR" b="0" dirty="0"/>
              <a:t>.</a:t>
            </a:r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Numeric</a:t>
            </a:r>
            <a:r>
              <a:rPr lang="ko-KR" altLang="en-US" b="0" dirty="0"/>
              <a:t>이 </a:t>
            </a:r>
            <a:r>
              <a:rPr lang="en-US" altLang="ko-KR" b="0" dirty="0"/>
              <a:t>80 </a:t>
            </a:r>
            <a:r>
              <a:rPr lang="ko-KR" altLang="en-US" b="0" dirty="0"/>
              <a:t>이상인 값들에 대해서만 </a:t>
            </a:r>
            <a:r>
              <a:rPr lang="en-US" altLang="ko-KR" b="0" dirty="0"/>
              <a:t>Display Value</a:t>
            </a:r>
            <a:r>
              <a:rPr lang="ko-KR" altLang="en-US" b="0" dirty="0"/>
              <a:t>에 대해 내림차순으로 출력하시오</a:t>
            </a:r>
            <a:r>
              <a:rPr lang="en-US" altLang="ko-KR" b="0" dirty="0"/>
              <a:t>.(10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lvl="1"/>
            <a:endParaRPr lang="en-US" altLang="ko-KR" b="0" dirty="0"/>
          </a:p>
          <a:p>
            <a:pPr lvl="1"/>
            <a:r>
              <a:rPr lang="ko-KR" altLang="en-US" b="0" dirty="0"/>
              <a:t>여자이면서 연도가 </a:t>
            </a:r>
            <a:r>
              <a:rPr lang="en-US" altLang="ko-KR" b="0" dirty="0"/>
              <a:t>2000</a:t>
            </a:r>
            <a:r>
              <a:rPr lang="ko-KR" altLang="en-US" b="0" dirty="0"/>
              <a:t>년보다 작은 값들에 대해서만 결과를 출력하시오</a:t>
            </a:r>
            <a:r>
              <a:rPr lang="en-US" altLang="ko-KR" b="0" dirty="0"/>
              <a:t>. (10</a:t>
            </a:r>
            <a:r>
              <a:rPr lang="ko-KR" altLang="en-US" b="0" dirty="0"/>
              <a:t>개만 출력</a:t>
            </a:r>
            <a:r>
              <a:rPr lang="en-US" altLang="ko-KR" b="0" dirty="0"/>
              <a:t>)</a:t>
            </a:r>
          </a:p>
          <a:p>
            <a:pPr marL="457200" lvl="1" indent="0">
              <a:buNone/>
            </a:pPr>
            <a:endParaRPr lang="en-US" altLang="ko-KR" b="0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276270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실습문제</a:t>
            </a:r>
            <a:r>
              <a:rPr lang="en-US" altLang="ko-KR" dirty="0"/>
              <a:t>3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b="0" dirty="0"/>
          </a:p>
          <a:p>
            <a:pPr lvl="1"/>
            <a:endParaRPr lang="ko-KR" altLang="en-US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13532"/>
            <a:ext cx="3943350" cy="115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45506"/>
            <a:ext cx="2171700" cy="4000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185216"/>
            <a:ext cx="2495550" cy="371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796351"/>
            <a:ext cx="6248400" cy="5429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4657972"/>
            <a:ext cx="53054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08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>
        <a:normAutofit/>
      </a:bodyPr>
      <a:lstStyle>
        <a:defPPr marL="914400" indent="-457200" algn="dist" fontAlgn="auto">
          <a:spcBef>
            <a:spcPct val="20000"/>
          </a:spcBef>
          <a:spcAft>
            <a:spcPts val="0"/>
          </a:spcAft>
          <a:buClr>
            <a:schemeClr val="tx1"/>
          </a:buClr>
          <a:buSzPct val="100000"/>
          <a:buFont typeface="+mj-lt"/>
          <a:buAutoNum type="arabicParenR" startAt="2"/>
          <a:defRPr kumimoji="0" sz="2000" dirty="0" smtClean="0">
            <a:latin typeface="+mn-lt"/>
            <a:ea typeface="HY견고딕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10608</TotalTime>
  <Words>263</Words>
  <Application>Microsoft Office PowerPoint</Application>
  <PresentationFormat>화면 슬라이드 쇼(4:3)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HY견고딕</vt:lpstr>
      <vt:lpstr>굴림</vt:lpstr>
      <vt:lpstr>맑은 고딕</vt:lpstr>
      <vt:lpstr>Aharoni</vt:lpstr>
      <vt:lpstr>Arial</vt:lpstr>
      <vt:lpstr>Wingdings</vt:lpstr>
      <vt:lpstr>Office 테마</vt:lpstr>
      <vt:lpstr>5. 데이터수집(step 3)</vt:lpstr>
      <vt:lpstr>실습문제1</vt:lpstr>
      <vt:lpstr>실습문제1 답안</vt:lpstr>
      <vt:lpstr>실습문제2</vt:lpstr>
      <vt:lpstr>실습문제2 답안</vt:lpstr>
      <vt:lpstr>실습문제2 답안</vt:lpstr>
      <vt:lpstr>실습문제2 답안</vt:lpstr>
      <vt:lpstr>실습문제3</vt:lpstr>
      <vt:lpstr>실습문제3 답안</vt:lpstr>
      <vt:lpstr>실습문제6</vt:lpstr>
      <vt:lpstr>실습문제6 답안</vt:lpstr>
      <vt:lpstr>실습문제6 답안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JUNEXP</dc:creator>
  <cp:lastModifiedBy>김가영</cp:lastModifiedBy>
  <cp:revision>886</cp:revision>
  <cp:lastPrinted>2010-10-21T04:58:33Z</cp:lastPrinted>
  <dcterms:created xsi:type="dcterms:W3CDTF">2007-10-05T07:38:31Z</dcterms:created>
  <dcterms:modified xsi:type="dcterms:W3CDTF">2020-07-22T09:50:36Z</dcterms:modified>
</cp:coreProperties>
</file>