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91" r:id="rId2"/>
    <p:sldId id="525" r:id="rId3"/>
    <p:sldId id="526" r:id="rId4"/>
    <p:sldId id="527" r:id="rId5"/>
    <p:sldId id="528" r:id="rId6"/>
    <p:sldId id="529" r:id="rId7"/>
    <p:sldId id="530" r:id="rId8"/>
    <p:sldId id="53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2020-07-20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Chap 3-1. </a:t>
            </a:r>
            <a:r>
              <a:rPr lang="ko-KR" altLang="en-US" b="1" dirty="0">
                <a:solidFill>
                  <a:schemeClr val="bg1"/>
                </a:solidFill>
              </a:rPr>
              <a:t>웹 기본 </a:t>
            </a:r>
            <a:r>
              <a:rPr lang="en-US" altLang="ko-KR" b="1" dirty="0">
                <a:solidFill>
                  <a:schemeClr val="bg1"/>
                </a:solidFill>
              </a:rPr>
              <a:t>HTML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HTML5 </a:t>
            </a:r>
            <a:r>
              <a:rPr lang="ko-KR" altLang="en-US" dirty="0"/>
              <a:t>기본 용어 정리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속성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태그에 추가 정보를 부여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030744" cy="145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71964"/>
            <a:ext cx="4536504" cy="148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74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HTML5 </a:t>
            </a:r>
            <a:r>
              <a:rPr lang="ko-KR" altLang="en-US" dirty="0"/>
              <a:t>기본 용어 정리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주석</a:t>
            </a:r>
            <a:r>
              <a:rPr lang="en-US" altLang="ko-KR" dirty="0"/>
              <a:t>	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주석 </a:t>
            </a:r>
            <a:r>
              <a:rPr lang="en-US" altLang="ko-KR" dirty="0"/>
              <a:t>: </a:t>
            </a:r>
            <a:r>
              <a:rPr lang="ko-KR" altLang="en-US" dirty="0"/>
              <a:t>코드 설명을 기록</a:t>
            </a:r>
            <a:r>
              <a:rPr lang="en-US" altLang="ko-KR" dirty="0"/>
              <a:t>(</a:t>
            </a:r>
            <a:r>
              <a:rPr lang="ko-KR" altLang="en-US" dirty="0"/>
              <a:t>프로그램의 실행에 영향을 미치지 않음</a:t>
            </a:r>
            <a:r>
              <a:rPr lang="en-US" altLang="ko-KR" dirty="0"/>
              <a:t>)</a:t>
            </a:r>
          </a:p>
          <a:p>
            <a:pPr lvl="1">
              <a:spcAft>
                <a:spcPts val="200"/>
              </a:spcAft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2" y="2112628"/>
            <a:ext cx="7199340" cy="5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3" y="2675071"/>
            <a:ext cx="7233011" cy="352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17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2.HTML5 </a:t>
            </a:r>
            <a:r>
              <a:rPr lang="ko-KR" altLang="en-US" dirty="0"/>
              <a:t>페이지 기본 구조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  <a:buNone/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❶ !DOCTYPE html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모든 </a:t>
            </a:r>
            <a:r>
              <a:rPr lang="en-US" altLang="ko-KR" dirty="0"/>
              <a:t>HTML5 </a:t>
            </a:r>
            <a:r>
              <a:rPr lang="ko-KR" altLang="en-US" dirty="0"/>
              <a:t>문서는 반드시 </a:t>
            </a:r>
            <a:r>
              <a:rPr lang="en-US" altLang="ko-KR" dirty="0"/>
              <a:t>&lt;!DOCTYPE html&gt; </a:t>
            </a:r>
            <a:r>
              <a:rPr lang="ko-KR" altLang="en-US" dirty="0"/>
              <a:t>태그를 문서의 첫 행에 표기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❷ html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페이지의 루트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 </a:t>
            </a:r>
            <a:r>
              <a:rPr lang="ko-KR" altLang="en-US" dirty="0"/>
              <a:t>요소</a:t>
            </a:r>
            <a:r>
              <a:rPr lang="en-US" altLang="ko-KR" dirty="0"/>
              <a:t> 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태그는 </a:t>
            </a:r>
            <a:r>
              <a:rPr lang="en-US" altLang="ko-KR" dirty="0"/>
              <a:t>html </a:t>
            </a:r>
            <a:r>
              <a:rPr lang="ko-KR" altLang="en-US" dirty="0"/>
              <a:t>태그의 내부에 작성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html </a:t>
            </a:r>
            <a:r>
              <a:rPr lang="ko-KR" altLang="en-US" dirty="0"/>
              <a:t>태그에는 </a:t>
            </a:r>
            <a:r>
              <a:rPr lang="en-US" altLang="ko-KR" dirty="0" err="1"/>
              <a:t>lang</a:t>
            </a:r>
            <a:r>
              <a:rPr lang="en-US" altLang="ko-KR" dirty="0"/>
              <a:t> </a:t>
            </a:r>
            <a:r>
              <a:rPr lang="ko-KR" altLang="en-US" dirty="0"/>
              <a:t>속성 입력 가능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50" y="1268761"/>
            <a:ext cx="810039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13" y="4941168"/>
            <a:ext cx="2788875" cy="84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81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2.HTML5 </a:t>
            </a:r>
            <a:r>
              <a:rPr lang="ko-KR" altLang="en-US" dirty="0"/>
              <a:t>페이지 기본 구조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title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웹 브라우저에 표시하는 제목 지정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51149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84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HTML5 </a:t>
            </a:r>
            <a:r>
              <a:rPr lang="ko-KR" altLang="en-US" dirty="0"/>
              <a:t>페이지 기본 작성법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3. </a:t>
            </a:r>
            <a:r>
              <a:rPr lang="ko-KR" altLang="en-US" dirty="0"/>
              <a:t>코드 작성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804548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30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HTML5 </a:t>
            </a:r>
            <a:r>
              <a:rPr lang="ko-KR" altLang="en-US" dirty="0"/>
              <a:t>페이지 기본 작성법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5. </a:t>
            </a:r>
            <a:r>
              <a:rPr lang="ko-KR" altLang="en-US" dirty="0"/>
              <a:t>실행 </a:t>
            </a:r>
            <a:r>
              <a:rPr lang="en-US" altLang="ko-KR" dirty="0"/>
              <a:t>: HTML </a:t>
            </a:r>
            <a:r>
              <a:rPr lang="ko-KR" altLang="en-US" dirty="0"/>
              <a:t>페이지를 크롬으로 드래그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6. </a:t>
            </a:r>
            <a:r>
              <a:rPr lang="ko-KR" altLang="en-US" dirty="0"/>
              <a:t>실행 결과 확인하기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2632"/>
            <a:ext cx="5178206" cy="312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157192"/>
            <a:ext cx="3307060" cy="134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92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글자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페이지에서는 글자 태그가 비중이 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239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2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글자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제목 글자 태그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문서의 제목을 표현할 때 사용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Heading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52197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36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HTML5 </a:t>
            </a:r>
            <a:r>
              <a:rPr lang="ko-KR" altLang="en-US" dirty="0"/>
              <a:t>페이지 기본 작성법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4. </a:t>
            </a:r>
            <a:r>
              <a:rPr lang="ko-KR" altLang="en-US" dirty="0"/>
              <a:t>파일 저장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[File ]-[Save] </a:t>
            </a:r>
            <a:r>
              <a:rPr lang="ko-KR" altLang="en-US" dirty="0"/>
              <a:t>메뉴 </a:t>
            </a: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/>
              <a:t>                    반드시 </a:t>
            </a:r>
            <a:r>
              <a:rPr lang="en-US" altLang="ko-KR" dirty="0"/>
              <a:t>OO.html </a:t>
            </a:r>
            <a:r>
              <a:rPr lang="ko-KR" altLang="en-US" dirty="0"/>
              <a:t>또는 </a:t>
            </a:r>
            <a:r>
              <a:rPr lang="en-US" altLang="ko-KR" dirty="0"/>
              <a:t>OO.htm </a:t>
            </a:r>
            <a:r>
              <a:rPr lang="ko-KR" altLang="en-US" dirty="0"/>
              <a:t>형식으로 저장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2348880"/>
            <a:ext cx="70961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29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글자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3-1] </a:t>
            </a:r>
            <a:r>
              <a:rPr lang="ko-KR" altLang="en-US" dirty="0"/>
              <a:t>기본 제목 글자 태그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57" y="1641644"/>
            <a:ext cx="7452320" cy="403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563" y="3075329"/>
            <a:ext cx="3270514" cy="33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6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개념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월드 </a:t>
            </a:r>
            <a:r>
              <a:rPr lang="ko-KR" altLang="en-US" sz="1400" b="0" dirty="0" err="1"/>
              <a:t>와이드</a:t>
            </a:r>
            <a:r>
              <a:rPr lang="ko-KR" altLang="en-US" sz="1400" b="0" dirty="0"/>
              <a:t> 웹</a:t>
            </a:r>
            <a:r>
              <a:rPr lang="en-US" altLang="ko-KR" sz="1400" b="0" dirty="0"/>
              <a:t>(World Wide Web)</a:t>
            </a:r>
            <a:r>
              <a:rPr lang="ko-KR" altLang="en-US" sz="1400" b="0" dirty="0"/>
              <a:t>은 인터넷에 연결된 컴퓨터를 이용하여 사람들과 정보를 공유할 수 있도록 거미줄처럼 엮인 공간이다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월드 </a:t>
            </a:r>
            <a:r>
              <a:rPr lang="ko-KR" altLang="en-US" sz="1400" b="0" dirty="0" err="1"/>
              <a:t>와이드</a:t>
            </a:r>
            <a:r>
              <a:rPr lang="ko-KR" altLang="en-US" sz="1400" b="0" dirty="0"/>
              <a:t> 웹을 줄여 웹</a:t>
            </a:r>
            <a:r>
              <a:rPr lang="en-US" altLang="ko-KR" sz="1400" b="0" dirty="0"/>
              <a:t>(web)</a:t>
            </a:r>
            <a:r>
              <a:rPr lang="ko-KR" altLang="en-US" sz="1400" b="0" dirty="0"/>
              <a:t>이라고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48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글자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>
          <a:xfrm>
            <a:off x="419099" y="1021668"/>
            <a:ext cx="8229600" cy="4932363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본문 태그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제목 다음에 나오는 본문</a:t>
            </a:r>
            <a:r>
              <a:rPr lang="en-US" altLang="ko-KR" dirty="0"/>
              <a:t>, p </a:t>
            </a:r>
            <a:r>
              <a:rPr lang="ko-KR" altLang="en-US" dirty="0"/>
              <a:t>태그는 </a:t>
            </a:r>
            <a:r>
              <a:rPr lang="en-US" altLang="ko-KR" dirty="0"/>
              <a:t>Paragraph</a:t>
            </a:r>
            <a:r>
              <a:rPr lang="ko-KR" altLang="en-US" dirty="0"/>
              <a:t>를 의미하며 문단 하나를 생성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  <a:buNone/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3-2] </a:t>
            </a:r>
            <a:r>
              <a:rPr lang="ko-KR" altLang="en-US" dirty="0"/>
              <a:t>기본 본문 태그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30526"/>
            <a:ext cx="3635389" cy="112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953843" y="3645024"/>
            <a:ext cx="7160111" cy="3012648"/>
            <a:chOff x="955625" y="3965063"/>
            <a:chExt cx="7160111" cy="301264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25" y="3965063"/>
              <a:ext cx="6714048" cy="1920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25" y="5885364"/>
              <a:ext cx="7160111" cy="1092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338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글자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본문 태그 </a:t>
            </a:r>
            <a:r>
              <a:rPr lang="en-US" altLang="ko-KR" dirty="0"/>
              <a:t>- </a:t>
            </a:r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태그는 다른 글자 태그 내부에 삽입가능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태그는 불가능</a:t>
            </a:r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5870798" cy="194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14203"/>
            <a:ext cx="3547110" cy="148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87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글자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3-3] </a:t>
            </a:r>
            <a:r>
              <a:rPr lang="ko-KR" altLang="en-US" dirty="0"/>
              <a:t>본문 태그 활용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920200" cy="4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2" y="1157563"/>
            <a:ext cx="3748816" cy="228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07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글자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하이퍼링크 태그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하이퍼텍스트 </a:t>
            </a:r>
            <a:r>
              <a:rPr lang="en-US" altLang="ko-KR" dirty="0"/>
              <a:t>:</a:t>
            </a:r>
            <a:r>
              <a:rPr lang="ko-KR" altLang="en-US" dirty="0"/>
              <a:t> 사용자의 선택에 따라 특정 정보로 이동하는 조직된 문서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a </a:t>
            </a:r>
            <a:r>
              <a:rPr lang="ko-KR" altLang="en-US" dirty="0"/>
              <a:t>태그</a:t>
            </a:r>
            <a:r>
              <a:rPr lang="en-US" altLang="ko-KR" dirty="0"/>
              <a:t>(Anchor) : </a:t>
            </a:r>
            <a:r>
              <a:rPr lang="ko-KR" altLang="en-US" dirty="0"/>
              <a:t>다른 웹 페이지나 웹 페이지 내부의 특정 위치로 이동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err="1"/>
              <a:t>href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Hyper Reference</a:t>
            </a:r>
            <a:r>
              <a:rPr lang="ko-KR" altLang="en-US" dirty="0"/>
              <a:t>를 의미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59981"/>
            <a:ext cx="3743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55575"/>
            <a:ext cx="6657555" cy="127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14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글자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3-4] </a:t>
            </a:r>
            <a:r>
              <a:rPr lang="ko-KR" altLang="en-US" dirty="0"/>
              <a:t>하이퍼링크 설정 </a:t>
            </a:r>
            <a:r>
              <a:rPr lang="en-US" altLang="ko-KR" dirty="0"/>
              <a:t>- </a:t>
            </a:r>
            <a:r>
              <a:rPr lang="ko-KR" altLang="en-US" dirty="0"/>
              <a:t>특정 웹 페이지 연결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3" y="1556792"/>
            <a:ext cx="7560840" cy="339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98" y="4260407"/>
            <a:ext cx="3903645" cy="245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582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글자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글자 모양 태그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  <a:buNone/>
            </a:pPr>
            <a:endParaRPr lang="en-US" altLang="ko-KR" dirty="0"/>
          </a:p>
          <a:p>
            <a:pPr lvl="2">
              <a:spcAft>
                <a:spcPts val="200"/>
              </a:spcAft>
              <a:buNone/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글자 모양 태그 내부에 제목 글자 태그와 본문 글자 태그는 넣을 수 없음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1540"/>
            <a:ext cx="4621311" cy="2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09" y="5157192"/>
            <a:ext cx="319460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66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목록 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3948"/>
            <a:ext cx="4267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52936"/>
            <a:ext cx="42386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28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목록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3-6] </a:t>
            </a:r>
            <a:r>
              <a:rPr lang="ko-KR" altLang="en-US" dirty="0"/>
              <a:t>목록 태그 활용 </a:t>
            </a:r>
            <a:r>
              <a:rPr lang="en-US" altLang="ko-KR" dirty="0"/>
              <a:t>- </a:t>
            </a:r>
            <a:r>
              <a:rPr lang="ko-KR" altLang="en-US" dirty="0"/>
              <a:t>글머리 기호 목록 만들기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목록 태그 활용 </a:t>
            </a:r>
            <a:r>
              <a:rPr lang="en-US" altLang="ko-KR" dirty="0"/>
              <a:t>- </a:t>
            </a:r>
            <a:r>
              <a:rPr lang="ko-KR" altLang="en-US" dirty="0"/>
              <a:t>순서 번호 목록 만들기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660700"/>
            <a:ext cx="7089603" cy="219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2" y="4248977"/>
            <a:ext cx="7089603" cy="220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1485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869160"/>
            <a:ext cx="1543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10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테이블 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테이블 태그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7" y="1589611"/>
            <a:ext cx="52101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25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테이블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테이블 태그는 계층 구조로 작성함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89" y="1741967"/>
            <a:ext cx="5643186" cy="425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89" y="6018856"/>
            <a:ext cx="6192688" cy="77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5"/>
            <a:ext cx="3168352" cy="171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7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HTML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HTML(Hyper Text Markup Language)</a:t>
            </a:r>
            <a:r>
              <a:rPr lang="ko-KR" altLang="en-US" sz="1400" b="0" dirty="0"/>
              <a:t>은 </a:t>
            </a:r>
            <a:r>
              <a:rPr lang="ko-KR" altLang="en-US" sz="1400" b="0" dirty="0" err="1"/>
              <a:t>웹상의</a:t>
            </a:r>
            <a:r>
              <a:rPr lang="ko-KR" altLang="en-US" sz="1400" b="0" dirty="0"/>
              <a:t> 정보를 구조적으로 표현하기 위한 언어이다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363341"/>
            <a:ext cx="6545455" cy="372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616530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[HTML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예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359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테이블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err="1"/>
              <a:t>th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/>
              <a:t>td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  <a:buNone/>
            </a:pP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41052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935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테이블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3-8] </a:t>
            </a:r>
            <a:r>
              <a:rPr lang="ko-KR" altLang="en-US" dirty="0"/>
              <a:t>행</a:t>
            </a:r>
            <a:r>
              <a:rPr lang="en-US" altLang="ko-KR" dirty="0"/>
              <a:t>·</a:t>
            </a:r>
            <a:r>
              <a:rPr lang="ko-KR" altLang="en-US" dirty="0"/>
              <a:t>열 합침 표 생성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2778"/>
            <a:ext cx="7200800" cy="529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71" y="4046960"/>
            <a:ext cx="247852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9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이미지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23" y="1700808"/>
            <a:ext cx="18002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64690"/>
            <a:ext cx="48291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252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이미지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3-9] </a:t>
            </a:r>
            <a:r>
              <a:rPr lang="ko-KR" altLang="en-US" dirty="0"/>
              <a:t>이미지 삽입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1. </a:t>
            </a:r>
            <a:r>
              <a:rPr lang="ko-KR" altLang="en-US" dirty="0"/>
              <a:t>이미지 파일 준비 </a:t>
            </a:r>
            <a:r>
              <a:rPr lang="en-US" altLang="ko-KR" dirty="0"/>
              <a:t>: </a:t>
            </a:r>
            <a:r>
              <a:rPr lang="ko-KR" altLang="en-US" dirty="0"/>
              <a:t>준비 파일을 </a:t>
            </a:r>
            <a:r>
              <a:rPr lang="en-US" altLang="ko-KR" dirty="0"/>
              <a:t>HTML </a:t>
            </a:r>
            <a:r>
              <a:rPr lang="ko-KR" altLang="en-US" dirty="0"/>
              <a:t>페이지와 같은 폴더에 넣음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2.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속성에는 웹에 있는 이미지의 경로를 </a:t>
            </a:r>
            <a:r>
              <a:rPr lang="ko-KR" altLang="en-US" dirty="0" err="1"/>
              <a:t>넣어도됨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47" y="2398521"/>
            <a:ext cx="768085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68" y="3775484"/>
            <a:ext cx="4448187" cy="16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24" y="5972226"/>
            <a:ext cx="7680853" cy="6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85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공간 분할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공간 분할 이유 </a:t>
            </a:r>
            <a:r>
              <a:rPr lang="en-US" altLang="ko-KR" dirty="0"/>
              <a:t>: CSS</a:t>
            </a:r>
            <a:r>
              <a:rPr lang="ko-KR" altLang="en-US" dirty="0"/>
              <a:t>로 원하는 레이아웃을 구성하기 위해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div : </a:t>
            </a:r>
            <a:r>
              <a:rPr lang="ko-KR" altLang="en-US" dirty="0"/>
              <a:t>대표적인 분할 태그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276872"/>
            <a:ext cx="7416824" cy="346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700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공간 분할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기본 공간 분할 태그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공간 분할 방법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블록 형식 공간 분할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96" y="990599"/>
            <a:ext cx="4248472" cy="135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01" y="2994311"/>
            <a:ext cx="7272808" cy="227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32" y="5030997"/>
            <a:ext cx="4584913" cy="173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615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공간 분할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형식 공간 분할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40" y="1517815"/>
            <a:ext cx="7087517" cy="221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40" y="3939509"/>
            <a:ext cx="4516536" cy="168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942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공간 분할 태그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4932363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err="1"/>
              <a:t>시맨틱</a:t>
            </a:r>
            <a:r>
              <a:rPr lang="ko-KR" altLang="en-US" dirty="0"/>
              <a:t> 웹 </a:t>
            </a:r>
            <a:r>
              <a:rPr lang="en-US" altLang="ko-KR" dirty="0"/>
              <a:t>: </a:t>
            </a:r>
            <a:r>
              <a:rPr lang="ko-KR" altLang="en-US" dirty="0"/>
              <a:t>특정 태그에 의미를 부여한 웹</a:t>
            </a: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/>
              <a:t>                 프로그램이 코드를 읽고 의미를 인식할 수 있는 지능형 웹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6511056" cy="35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268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공간 분할 태그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124744"/>
            <a:ext cx="69723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52" y="4509120"/>
            <a:ext cx="4032448" cy="225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4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HTML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태그</a:t>
            </a:r>
            <a:r>
              <a:rPr lang="en-US" altLang="ko-KR" sz="1400" b="0" dirty="0"/>
              <a:t>(tag)</a:t>
            </a:r>
            <a:r>
              <a:rPr lang="ko-KR" altLang="en-US" sz="1400" b="0" dirty="0"/>
              <a:t>는 꺾쇠 괄호 </a:t>
            </a:r>
            <a:r>
              <a:rPr lang="en-US" altLang="ko-KR" sz="1400" b="0" dirty="0"/>
              <a:t>&lt; &gt;</a:t>
            </a:r>
            <a:r>
              <a:rPr lang="ko-KR" altLang="en-US" sz="1400" b="0" dirty="0"/>
              <a:t>로 둘러싸여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정보에 대한 의미를 적는다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그 의미가 끝나는 부분에 슬래시</a:t>
            </a:r>
            <a:r>
              <a:rPr lang="en-US" altLang="ko-KR" sz="1400" b="0" dirty="0"/>
              <a:t>(/ )</a:t>
            </a:r>
            <a:r>
              <a:rPr lang="ko-KR" altLang="en-US" sz="1400" b="0" dirty="0"/>
              <a:t>를 사용하여 해당 태그를 종료한다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2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HTTP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HTTP(Hypertext Transaction Protocol)</a:t>
            </a:r>
            <a:r>
              <a:rPr lang="ko-KR" altLang="en-US" sz="1400" b="0" dirty="0"/>
              <a:t>는 인터넷에서 컴퓨터 간에 정보를 주고받을 때 사용하는 일종의 약속을 말하며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일반적으로 컴퓨터 과학에서는 이러한 약속을 프로토콜</a:t>
            </a:r>
            <a:r>
              <a:rPr lang="en-US" altLang="ko-KR" sz="1400" b="0" dirty="0"/>
              <a:t>(protocol)</a:t>
            </a:r>
            <a:r>
              <a:rPr lang="ko-KR" altLang="en-US" sz="1400" b="0" dirty="0"/>
              <a:t>이라고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78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동작 순서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웹에 있는 정보를 보기 위해 먼저 하는 일은 웹 브라우저를 시작하고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거기에 주소 정보를 입력하는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주소 정보의 공식 이름은 </a:t>
            </a:r>
            <a:r>
              <a:rPr lang="en-US" altLang="ko-KR" sz="1400" b="0" dirty="0"/>
              <a:t>URL(Uniform Resource Locator)</a:t>
            </a:r>
            <a:r>
              <a:rPr lang="ko-KR" altLang="en-US" sz="1400" b="0" dirty="0"/>
              <a:t>이라고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URL</a:t>
            </a:r>
            <a:r>
              <a:rPr lang="ko-KR" altLang="en-US" sz="1400" b="0" dirty="0"/>
              <a:t>에는 해당 서버가 위치한 인터넷 주소 정보인 도메인 네임</a:t>
            </a:r>
            <a:r>
              <a:rPr lang="en-US" altLang="ko-KR" sz="1400" b="0" dirty="0"/>
              <a:t>(domain name)</a:t>
            </a:r>
            <a:r>
              <a:rPr lang="ko-KR" altLang="en-US" sz="1400" b="0" dirty="0"/>
              <a:t>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흔히 도메인 정보 또는 서버 주소라고도 하는 이 주소를 통해 웹의 정보를 제공하는 서버에 접속한다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컴퓨터는 인터넷 프로토콜 주소</a:t>
            </a:r>
            <a:r>
              <a:rPr lang="en-US" altLang="ko-KR" sz="1400" b="0" dirty="0"/>
              <a:t>(Internet Protocol address),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IP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(IP address)</a:t>
            </a:r>
            <a:r>
              <a:rPr lang="ko-KR" altLang="en-US" sz="1400" b="0" dirty="0"/>
              <a:t>라고 부르는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가진다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IP </a:t>
            </a:r>
            <a:r>
              <a:rPr lang="ko-KR" altLang="en-US" sz="1400" b="0" dirty="0"/>
              <a:t>주소를 컴퓨터의 주소로 생각하면 이 주소에 접속하기 위해 사용하는 도메인 네임과 연결하기 위한 도메인 네임 서버</a:t>
            </a:r>
            <a:r>
              <a:rPr lang="en-US" altLang="ko-KR" sz="1400" b="0" dirty="0"/>
              <a:t>(Domain Name Server, DNS)</a:t>
            </a:r>
            <a:r>
              <a:rPr lang="ko-KR" altLang="en-US" sz="1400" b="0" dirty="0"/>
              <a:t>가 운영된다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89870"/>
            <a:ext cx="6545455" cy="97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376999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[URL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구조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745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동작 순서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537321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웹의 동작 순서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7034616" cy="330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42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</a:t>
            </a:r>
            <a:r>
              <a:rPr lang="ko-KR" altLang="en-US" sz="2000" dirty="0" err="1"/>
              <a:t>스크래핑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모든 웹은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로 구성되어 있으므로</a:t>
            </a:r>
            <a:r>
              <a:rPr lang="en-US" altLang="ko-KR" sz="1400" b="0" dirty="0"/>
              <a:t>, HTML</a:t>
            </a:r>
            <a:r>
              <a:rPr lang="ko-KR" altLang="en-US" sz="1400" b="0" dirty="0"/>
              <a:t>의 규칙을 파악한다면 얼마든지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에서 필요한 정보를 가져올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과정을 일반적으로 웹 </a:t>
            </a:r>
            <a:r>
              <a:rPr lang="ko-KR" altLang="en-US" sz="1400" b="0" dirty="0" err="1"/>
              <a:t>스크래핑</a:t>
            </a:r>
            <a:r>
              <a:rPr lang="en-US" altLang="ko-KR" sz="1400" b="0" dirty="0"/>
              <a:t>(web scrapping)</a:t>
            </a:r>
            <a:r>
              <a:rPr lang="ko-KR" altLang="en-US" sz="1400" b="0" dirty="0"/>
              <a:t>이라고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00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HTML5 </a:t>
            </a:r>
            <a:r>
              <a:rPr lang="ko-KR" altLang="en-US" dirty="0"/>
              <a:t>기본 용어 정리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>
          <a:xfrm>
            <a:off x="755576" y="1015393"/>
            <a:ext cx="8229600" cy="4932363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태그와 요소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이미지 등 </a:t>
            </a:r>
            <a:r>
              <a:rPr lang="en-US" altLang="ko-KR" dirty="0"/>
              <a:t>HTML </a:t>
            </a:r>
            <a:r>
              <a:rPr lang="ko-KR" altLang="en-US" dirty="0"/>
              <a:t>페이지에 위치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요소를 만들 때 사용하는 기호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25" y="2424008"/>
            <a:ext cx="4098170" cy="9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" y="3559695"/>
            <a:ext cx="4159110" cy="9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" y="4800035"/>
            <a:ext cx="4974173" cy="189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6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10393</TotalTime>
  <Words>870</Words>
  <Application>Microsoft Office PowerPoint</Application>
  <PresentationFormat>화면 슬라이드 쇼(4:3)</PresentationFormat>
  <Paragraphs>186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Chap 3-1. 웹 기본 HTML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1. HTML5 기본 용어 정리</vt:lpstr>
      <vt:lpstr>1. HTML5 기본 용어 정리</vt:lpstr>
      <vt:lpstr>1. HTML5 기본 용어 정리</vt:lpstr>
      <vt:lpstr>2.HTML5 페이지 기본 구조</vt:lpstr>
      <vt:lpstr>2.HTML5 페이지 기본 구조</vt:lpstr>
      <vt:lpstr>3. HTML5 페이지 기본 작성법</vt:lpstr>
      <vt:lpstr>3. HTML5 페이지 기본 작성법</vt:lpstr>
      <vt:lpstr>1. 글자 태그</vt:lpstr>
      <vt:lpstr>1. 글자 태그</vt:lpstr>
      <vt:lpstr>3. HTML5 페이지 기본 작성법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2. 목록 태그</vt:lpstr>
      <vt:lpstr>2. 목록 태그</vt:lpstr>
      <vt:lpstr>3. 테이블 태그</vt:lpstr>
      <vt:lpstr>3. 테이블 태그</vt:lpstr>
      <vt:lpstr>3. 테이블 태그</vt:lpstr>
      <vt:lpstr>3. 테이블 태그</vt:lpstr>
      <vt:lpstr>4. 이미지 태그</vt:lpstr>
      <vt:lpstr>4. 이미지 태그</vt:lpstr>
      <vt:lpstr>5. 공간 분할 태그</vt:lpstr>
      <vt:lpstr>5. 공간 분할 태그</vt:lpstr>
      <vt:lpstr>5. 공간 분할 태그</vt:lpstr>
      <vt:lpstr>5. 공간 분할 태그</vt:lpstr>
      <vt:lpstr>5. 공간 분할 태그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871</cp:revision>
  <cp:lastPrinted>2010-10-21T04:58:33Z</cp:lastPrinted>
  <dcterms:created xsi:type="dcterms:W3CDTF">2007-10-05T07:38:31Z</dcterms:created>
  <dcterms:modified xsi:type="dcterms:W3CDTF">2020-07-20T01:00:39Z</dcterms:modified>
</cp:coreProperties>
</file>