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91" r:id="rId2"/>
    <p:sldId id="532" r:id="rId3"/>
    <p:sldId id="534" r:id="rId4"/>
    <p:sldId id="535" r:id="rId5"/>
    <p:sldId id="536" r:id="rId6"/>
    <p:sldId id="537" r:id="rId7"/>
    <p:sldId id="538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3" r:id="rId21"/>
    <p:sldId id="554" r:id="rId22"/>
    <p:sldId id="555" r:id="rId23"/>
    <p:sldId id="558" r:id="rId24"/>
    <p:sldId id="559" r:id="rId25"/>
    <p:sldId id="560" r:id="rId26"/>
    <p:sldId id="561" r:id="rId27"/>
    <p:sldId id="592" r:id="rId28"/>
    <p:sldId id="611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607" r:id="rId43"/>
    <p:sldId id="610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9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8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9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2020-07-20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darkly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4/darkly/bootstrap.cs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tswatch.com/_assets/css/custom.min.cs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_assets/css/custom.min.css" TargetMode="External"/><Relationship Id="rId2" Type="http://schemas.openxmlformats.org/officeDocument/2006/relationships/hyperlink" Target="https://bootswatch.com/4/flatly/bootstrap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atch.peoplepower21.org/Euia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>
                <a:solidFill>
                  <a:schemeClr val="bg1"/>
                </a:solidFill>
              </a:rPr>
              <a:t>Chap 3-2. </a:t>
            </a:r>
            <a:r>
              <a:rPr lang="ko-KR" altLang="en-US" b="1" dirty="0">
                <a:solidFill>
                  <a:schemeClr val="bg1"/>
                </a:solidFill>
              </a:rPr>
              <a:t>웹 기본 </a:t>
            </a:r>
            <a:r>
              <a:rPr lang="en-US" altLang="ko-KR" b="1" dirty="0">
                <a:solidFill>
                  <a:schemeClr val="bg1"/>
                </a:solidFill>
              </a:rPr>
              <a:t>HTML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배우기 위해 기본으로 알아야 하는 개념은 메타문자</a:t>
            </a:r>
            <a:r>
              <a:rPr lang="en-US" altLang="ko-KR" sz="1400" b="0" dirty="0"/>
              <a:t>(meta-characters) 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메타문자는 문자를 설명하기 위한 문자로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문자의 구성을 설명하기 위해 원래의 의미가 아니라 다른 의미로 쓰이는 문자를 뜻한다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38475"/>
            <a:ext cx="7200000" cy="5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82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12998"/>
            <a:ext cx="7200000" cy="61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기본 메타문자 </a:t>
            </a:r>
            <a:r>
              <a:rPr lang="en-US" altLang="ko-KR" sz="2000" dirty="0">
                <a:solidFill>
                  <a:srgbClr val="F79433"/>
                </a:solidFill>
              </a:rPr>
              <a:t>[]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대괄호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[ 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] </a:t>
            </a:r>
            <a:r>
              <a:rPr lang="ko-KR" altLang="en-US" sz="1400" b="0" dirty="0"/>
              <a:t>사이의 문자와 매칭하라는 뜻으로 사용된다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는 어떤 텍스트에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b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c</a:t>
            </a:r>
            <a:r>
              <a:rPr lang="ko-KR" altLang="en-US" sz="1400" b="0" dirty="0"/>
              <a:t>라는 텍스트가 있는지 찾으라는 뜻이다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 ]</a:t>
            </a:r>
            <a:r>
              <a:rPr lang="ko-KR" altLang="en-US" sz="1400" b="0" dirty="0"/>
              <a:t>에는 </a:t>
            </a:r>
            <a:r>
              <a:rPr lang="en-US" altLang="ko-KR" sz="1400" b="0" dirty="0"/>
              <a:t>or</a:t>
            </a:r>
            <a:r>
              <a:rPr lang="ko-KR" altLang="en-US" sz="1400" b="0" dirty="0"/>
              <a:t>의 의미가 있다</a:t>
            </a:r>
            <a:r>
              <a:rPr lang="en-US" altLang="ko-KR" sz="1400" b="0" dirty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비틀스의 노래 가사 중 ‘</a:t>
            </a:r>
            <a:r>
              <a:rPr lang="en-US" altLang="ko-KR" sz="1400" b="0" dirty="0"/>
              <a:t>yesterday’ </a:t>
            </a:r>
            <a:r>
              <a:rPr lang="ko-KR" altLang="en-US" sz="1400" b="0" dirty="0"/>
              <a:t>또는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라는 단어를 한 번에 찾으려면 </a:t>
            </a:r>
            <a:r>
              <a:rPr lang="en-US" altLang="ko-KR" sz="1400" b="0" dirty="0"/>
              <a:t>[</a:t>
            </a:r>
            <a:r>
              <a:rPr lang="en-US" altLang="ko-KR" sz="1400" b="0" dirty="0" err="1"/>
              <a:t>Yy</a:t>
            </a:r>
            <a:r>
              <a:rPr lang="en-US" altLang="ko-KR" sz="1400" b="0" dirty="0"/>
              <a:t>]</a:t>
            </a:r>
            <a:r>
              <a:rPr lang="en-US" altLang="ko-KR" sz="1400" b="0" dirty="0" err="1"/>
              <a:t>esterday</a:t>
            </a:r>
            <a:r>
              <a:rPr lang="ko-KR" altLang="en-US" sz="1400" b="0" dirty="0"/>
              <a:t>라고 입력하면 한 번에 정규 </a:t>
            </a:r>
            <a:r>
              <a:rPr lang="ko-KR" altLang="en-US" sz="1400" b="0" dirty="0" err="1"/>
              <a:t>표현식으로</a:t>
            </a:r>
            <a:r>
              <a:rPr lang="ko-KR" altLang="en-US" sz="1400" b="0" dirty="0"/>
              <a:t> 검색할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</a:t>
            </a:r>
            <a:r>
              <a:rPr lang="en-US" altLang="ko-KR" sz="1400" b="0" dirty="0"/>
              <a:t>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라는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쓴다면 다음과 같은 텍스트에서 검색되는 텍스트는 어떤 것이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여기서는 ‘</a:t>
            </a:r>
            <a:r>
              <a:rPr lang="en-US" altLang="ko-KR" sz="1400" b="0" dirty="0"/>
              <a:t>a’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a, ‘before’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와 같은 방식으로 검색될 것이다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알파벳 전체나 한글 전체 텍스트를 찾고 싶다면 어떻게 하면 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을 사용한다</a:t>
            </a:r>
            <a:r>
              <a:rPr lang="en-US" altLang="ko-KR" sz="1400" b="0" dirty="0"/>
              <a:t>. [A-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가</a:t>
            </a:r>
            <a:r>
              <a:rPr lang="en-US" altLang="ko-KR" sz="1400" b="0" dirty="0"/>
              <a:t>-</a:t>
            </a:r>
            <a:r>
              <a:rPr lang="ko-KR" altLang="en-US" sz="1400" b="0" dirty="0" err="1"/>
              <a:t>힝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과 같은 기호로 문자열에서 알파벳과 한글을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숫자 전체를 추출한다면 </a:t>
            </a:r>
            <a:r>
              <a:rPr lang="en-US" altLang="ko-KR" sz="1400" b="0" dirty="0"/>
              <a:t>[0-9]</a:t>
            </a:r>
            <a:r>
              <a:rPr lang="ko-KR" altLang="en-US" sz="1400" b="0" dirty="0"/>
              <a:t>로 쓸 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202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6721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는 매우 유용하지만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한 번에 여러 개의 글자를 표현할 수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휴대전화번호를 찾고 싶다면 다음과 같이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작성해야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하지만 이렇게 하면 몇 가지 문제점이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텍스트를 너무 많이 적는다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이럴 때 쓸 수 있는 메타문자가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+</a:t>
            </a:r>
            <a:r>
              <a:rPr lang="ko-KR" altLang="en-US" sz="1400" b="0" dirty="0"/>
              <a:t>는 해당 글자가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 출현하는 것을 뜻한다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4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출현 횟수를 조정해야 할 때 사용하는 메타문자는 중괄호 </a:t>
            </a:r>
            <a:r>
              <a:rPr lang="en-US" altLang="ko-KR" sz="1400" b="0" dirty="0"/>
              <a:t>{}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/>
              <a:t>, [a-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-Z]{3,4}</a:t>
            </a:r>
            <a:r>
              <a:rPr lang="ko-KR" altLang="en-US" sz="1400" b="0" dirty="0"/>
              <a:t>이면 알파벳이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자부터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자까지 출현할 수 있다는 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반복 횟수는 </a:t>
            </a:r>
            <a:r>
              <a:rPr lang="en-US" altLang="ko-KR" sz="1400" b="0" dirty="0"/>
              <a:t>{1,}, {0,}, {1,3}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시작값이나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끝값은</a:t>
            </a:r>
            <a:r>
              <a:rPr lang="ko-KR" altLang="en-US" sz="1400" b="0" dirty="0"/>
              <a:t> 지정하지 않고 </a:t>
            </a:r>
            <a:r>
              <a:rPr lang="ko-KR" altLang="en-US" sz="1400" b="0" dirty="0" err="1"/>
              <a:t>오픈할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라고 쓴다면 한번 이상 출현해야 한다는 제약이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*는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와 달리 해당 글자가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번부터 무한대까지 반복할 수 있다</a:t>
            </a:r>
            <a:r>
              <a:rPr lang="en-US" altLang="ko-KR" sz="1400" b="0" dirty="0"/>
              <a:t>. { }</a:t>
            </a:r>
            <a:r>
              <a:rPr lang="ko-KR" altLang="en-US" sz="1400" b="0" dirty="0"/>
              <a:t>를 사용하여 표현한다면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이고 *는 </a:t>
            </a:r>
            <a:r>
              <a:rPr lang="en-US" altLang="ko-KR" sz="1400" b="0" dirty="0"/>
              <a:t>{0,}</a:t>
            </a:r>
            <a:r>
              <a:rPr lang="ko-KR" altLang="en-US" sz="1400" b="0" dirty="0"/>
              <a:t>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tomor</a:t>
            </a:r>
            <a:r>
              <a:rPr lang="en-US" altLang="ko-KR" sz="1400" b="0" dirty="0"/>
              <a:t>*</a:t>
            </a:r>
            <a:r>
              <a:rPr lang="en-US" altLang="ko-KR" sz="1400" b="0" dirty="0" err="1"/>
              <a:t>ow</a:t>
            </a:r>
            <a:r>
              <a:rPr lang="ko-KR" altLang="en-US" sz="1400" b="0" dirty="0"/>
              <a:t>라고 표현하면 이 정규 </a:t>
            </a:r>
            <a:r>
              <a:rPr lang="ko-KR" altLang="en-US" sz="1400" b="0" dirty="0" err="1"/>
              <a:t>표현식에</a:t>
            </a:r>
            <a:r>
              <a:rPr lang="ko-KR" altLang="en-US" sz="1400" b="0" dirty="0"/>
              <a:t> 해당하는 글자는 무엇일까</a:t>
            </a:r>
            <a:r>
              <a:rPr lang="en-US" altLang="ko-KR" sz="1400" b="0" dirty="0"/>
              <a:t>?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32" y="5229200"/>
            <a:ext cx="7200000" cy="11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8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그외</a:t>
            </a:r>
            <a:r>
              <a:rPr lang="ko-KR" altLang="en-US" sz="2000" dirty="0">
                <a:solidFill>
                  <a:srgbClr val="F79433"/>
                </a:solidFill>
              </a:rPr>
              <a:t> 메타문자 </a:t>
            </a:r>
            <a:r>
              <a:rPr lang="en-US" altLang="ko-KR" sz="2000" dirty="0">
                <a:solidFill>
                  <a:srgbClr val="F79433"/>
                </a:solidFill>
              </a:rPr>
              <a:t>(), ., |, ^, $, \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는 묶음을 표시하는 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좀 더 쉽게 메타문자의 묶음을 표시하는 역할을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[.]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(.)</a:t>
            </a:r>
            <a:r>
              <a:rPr lang="ko-KR" altLang="en-US" sz="1400" b="0" dirty="0"/>
              <a:t>의 뜻이 다른데</a:t>
            </a:r>
            <a:r>
              <a:rPr lang="en-US" altLang="ko-KR" sz="1400" b="0" dirty="0"/>
              <a:t>, [.]</a:t>
            </a:r>
            <a:r>
              <a:rPr lang="ko-KR" altLang="en-US" sz="1400" b="0" dirty="0"/>
              <a:t>는 일반적인 마침표를 뜻하고 </a:t>
            </a:r>
            <a:r>
              <a:rPr lang="en-US" altLang="ko-KR" sz="1400" b="0" dirty="0"/>
              <a:t>(.)</a:t>
            </a:r>
            <a:r>
              <a:rPr lang="ko-KR" altLang="en-US" sz="1400" b="0" dirty="0"/>
              <a:t>는 줄 바꿈 기호를 제외한 전체 문자를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다음과 같은 자막 데이터에서 시간 정보를 없애고 싶다면 어떻게 해야 할까</a:t>
            </a:r>
            <a:r>
              <a:rPr lang="en-US" altLang="ko-KR" sz="1400" b="0" dirty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|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or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not</a:t>
            </a:r>
            <a:r>
              <a:rPr lang="ko-KR" altLang="en-US" sz="1400" b="0" dirty="0"/>
              <a:t>의 의미로 많이 사용한다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표현식의</a:t>
            </a:r>
            <a:r>
              <a:rPr lang="ko-KR" altLang="en-US" sz="1400" b="0" dirty="0"/>
              <a:t> 처음과 끝에는 메타문자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$</a:t>
            </a:r>
            <a:r>
              <a:rPr lang="ko-KR" altLang="en-US" sz="1400" b="0" dirty="0"/>
              <a:t>를 주로 붙인다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7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60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메타문자를 찾고 싶을 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메타문자를 찾고 싶다면 어떻게 해야 할까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예를 들어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를 찾고 싶거나 </a:t>
            </a:r>
            <a:r>
              <a:rPr lang="en-US" altLang="ko-KR" sz="1200" b="0" dirty="0"/>
              <a:t>{</a:t>
            </a:r>
            <a:r>
              <a:rPr lang="ko-KR" altLang="en-US" sz="1200" b="0" dirty="0"/>
              <a:t>를 찾고 싶을 때가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경우에는 </a:t>
            </a:r>
            <a:r>
              <a:rPr lang="en-US" altLang="ko-KR" sz="1200" b="0" dirty="0"/>
              <a:t>\ </a:t>
            </a:r>
            <a:r>
              <a:rPr lang="ko-KR" altLang="en-US" sz="1200" b="0" dirty="0"/>
              <a:t>문자를 사용한다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파이썬과</a:t>
            </a:r>
            <a:r>
              <a:rPr lang="ko-KR" altLang="en-US" sz="1200" b="0" dirty="0"/>
              <a:t> 마찬가지고 </a:t>
            </a:r>
            <a:r>
              <a:rPr lang="en-US" altLang="ko-KR" sz="1200" b="0" dirty="0"/>
              <a:t>\</a:t>
            </a:r>
            <a:r>
              <a:rPr lang="ko-KR" altLang="en-US" sz="1200" b="0" dirty="0"/>
              <a:t>는 특수 기호로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매우 많은 의미를 가지고 사용할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줄 바꿈 기호의 경우에도 윈도의 </a:t>
            </a:r>
            <a:r>
              <a:rPr lang="en-US" altLang="ko-KR" sz="1200" b="0" dirty="0"/>
              <a:t>cp949 </a:t>
            </a:r>
            <a:r>
              <a:rPr lang="ko-KR" altLang="en-US" sz="1200" b="0" dirty="0"/>
              <a:t>계열 </a:t>
            </a:r>
            <a:r>
              <a:rPr lang="ko-KR" altLang="en-US" sz="1200" b="0" dirty="0" err="1"/>
              <a:t>인코딩에서는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\n</a:t>
            </a:r>
            <a:r>
              <a:rPr lang="ko-KR" altLang="en-US" sz="1200" b="0" dirty="0"/>
              <a:t>을 쓸 수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맥의 </a:t>
            </a:r>
            <a:r>
              <a:rPr lang="en-US" altLang="ko-KR" sz="1200" b="0" dirty="0"/>
              <a:t>utf8</a:t>
            </a:r>
            <a:r>
              <a:rPr lang="ko-KR" altLang="en-US" sz="1200" b="0" dirty="0"/>
              <a:t>에서는 </a:t>
            </a:r>
            <a:r>
              <a:rPr lang="en-US" altLang="ko-KR" sz="1200" b="0" dirty="0"/>
              <a:t>\r\n</a:t>
            </a:r>
            <a:r>
              <a:rPr lang="ko-KR" altLang="en-US" sz="1200" b="0" dirty="0"/>
              <a:t>을 쓸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만약 문서 전체를 지정하고 싶다면</a:t>
            </a:r>
            <a:r>
              <a:rPr lang="en-US" altLang="ko-KR" sz="1200" b="0" dirty="0"/>
              <a:t>, (. )+( \r \n)+</a:t>
            </a:r>
            <a:r>
              <a:rPr lang="ko-KR" altLang="en-US" sz="1200" b="0" dirty="0"/>
              <a:t>로 모든 문서를 선택할 수 있다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45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연습해 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ko-KR" altLang="en-US" sz="1400" b="0" dirty="0" err="1"/>
              <a:t>구글에서</a:t>
            </a:r>
            <a:r>
              <a:rPr lang="ko-KR" altLang="en-US" sz="1400" b="0" dirty="0"/>
              <a:t> 제공하는 미국 특허 정보 데이터 세트 홈페이지에 접속한다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80737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41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연습</a:t>
            </a:r>
            <a:endParaRPr lang="en-US" altLang="ko-KR" sz="2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8" y="1919550"/>
            <a:ext cx="5400000" cy="48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69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err="1"/>
              <a:t>href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태그가 보일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태그는 링크</a:t>
            </a:r>
            <a:r>
              <a:rPr lang="en-US" altLang="ko-KR" sz="1400" b="0" dirty="0"/>
              <a:t>(link) </a:t>
            </a:r>
            <a:r>
              <a:rPr lang="ko-KR" altLang="en-US" sz="1400" b="0" dirty="0"/>
              <a:t>태그로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주소를 웹 브라우저에 넣으면 파일을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이제 </a:t>
            </a:r>
            <a:r>
              <a:rPr lang="en-US" altLang="ko-KR" sz="1400" b="0" dirty="0"/>
              <a:t>zip </a:t>
            </a:r>
            <a:r>
              <a:rPr lang="ko-KR" altLang="en-US" sz="1400" b="0" dirty="0"/>
              <a:t>파일을 다운로드하기 위해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이용해 글자들을 추출할 것이다</a:t>
            </a:r>
            <a:r>
              <a:rPr lang="en-US" altLang="ko-KR" sz="1400" b="0" dirty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연습장</a:t>
            </a:r>
            <a:r>
              <a:rPr lang="en-US" altLang="ko-KR" sz="1400" b="0" dirty="0"/>
              <a:t>(http://www.regexr.com)</a:t>
            </a:r>
            <a:r>
              <a:rPr lang="ko-KR" altLang="en-US" sz="1400" b="0" dirty="0"/>
              <a:t>을 열어 모든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소스를 연습장에 </a:t>
            </a:r>
            <a:r>
              <a:rPr lang="ko-KR" altLang="en-US" sz="1400" b="0" dirty="0" err="1"/>
              <a:t>붙여넣는다</a:t>
            </a:r>
            <a:r>
              <a:rPr lang="en-US" altLang="ko-KR" sz="1400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다음으로 상단에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기재한다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생각해 보면 시작은 </a:t>
            </a:r>
            <a:r>
              <a:rPr lang="en-US" altLang="ko-KR" sz="1400" b="0" dirty="0"/>
              <a:t>http </a:t>
            </a:r>
            <a:r>
              <a:rPr lang="ko-KR" altLang="en-US" sz="1400" b="0" dirty="0"/>
              <a:t>끝은 </a:t>
            </a:r>
            <a:r>
              <a:rPr lang="en-US" altLang="ko-KR" sz="1400" b="0" dirty="0"/>
              <a:t>zip</a:t>
            </a:r>
            <a:r>
              <a:rPr lang="ko-KR" altLang="en-US" sz="1400" b="0" dirty="0"/>
              <a:t>으로 끝나는 것을 알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중간에는 매우 다양한 글자가 나온다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이 문서에서는</a:t>
            </a:r>
            <a:r>
              <a:rPr lang="en-US" altLang="ko-KR" sz="1400" b="0" dirty="0"/>
              <a:t>(http)(.+)(zip)</a:t>
            </a:r>
            <a:r>
              <a:rPr lang="ko-KR" altLang="en-US" sz="1400" b="0" dirty="0"/>
              <a:t>이라고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링크들의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찾을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6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연습</a:t>
            </a:r>
            <a:endParaRPr lang="en-US" altLang="ko-KR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400000" cy="391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949280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연습장에서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찾기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610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엑셀에서 웹의 정보 가져오기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꼭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사용하지 않더라도 엑셀에서 간단하게 웹의 정보를 가져올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엑셀을 실행하여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데이터</a:t>
            </a:r>
            <a:r>
              <a:rPr lang="en-US" altLang="ko-KR" sz="1200" b="0" dirty="0"/>
              <a:t>] - [</a:t>
            </a:r>
            <a:r>
              <a:rPr lang="ko-KR" altLang="en-US" sz="1200" b="0" dirty="0"/>
              <a:t>웹</a:t>
            </a:r>
            <a:r>
              <a:rPr lang="en-US" altLang="ko-KR" sz="1200" b="0" dirty="0"/>
              <a:t>] </a:t>
            </a:r>
            <a:r>
              <a:rPr lang="ko-KR" altLang="en-US" sz="1200" b="0" dirty="0"/>
              <a:t>메뉴를 선택한다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대화상자가 열리면 추출하고 싶은 데이터가 있는 웹 주소를 입력한다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추출하고자 하는 테이블을 선택하면 데이터가 출력되어 엑셀에 기록되는 것을 확인할 수 있다</a:t>
            </a:r>
            <a:r>
              <a:rPr lang="en-US" altLang="ko-KR" sz="12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16" y="2949872"/>
            <a:ext cx="4637087" cy="341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6048797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엑셀을 사용한 웹 데이터 추출 방법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570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특정 아이디를 추출하는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웹 사이트에는 이벤트 당첨자의 아이디를 발표한 웹 페이지가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웹 페이지에서 필요한 아이디만 추출해 보겠다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7331" y="6381328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이벤트 당첨자 정보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83"/>
          <a:stretch/>
        </p:blipFill>
        <p:spPr bwMode="auto">
          <a:xfrm>
            <a:off x="972000" y="2706698"/>
            <a:ext cx="2838000" cy="62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34" y="2717692"/>
            <a:ext cx="3600000" cy="35916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24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3"/>
          <a:stretch/>
        </p:blipFill>
        <p:spPr bwMode="auto">
          <a:xfrm>
            <a:off x="971600" y="1988839"/>
            <a:ext cx="7200000" cy="364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82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9" b="-239"/>
          <a:stretch/>
        </p:blipFill>
        <p:spPr bwMode="auto">
          <a:xfrm>
            <a:off x="971600" y="1988840"/>
            <a:ext cx="7200000" cy="230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437112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위 코드를 보면 먼저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행에서 접속할 웹 페이지의 링크를 작성하고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행에서 웹 페이지에 접속한 후</a:t>
            </a:r>
            <a:r>
              <a:rPr lang="en-US" altLang="ko-KR" sz="1400" b="0" dirty="0"/>
              <a:t>, 6</a:t>
            </a:r>
            <a:r>
              <a:rPr lang="ko-KR" altLang="en-US" sz="1400" b="0" dirty="0"/>
              <a:t>행에서 해당 웹 페이지의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코드를 문자열로 가져온다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해당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코드를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findall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패턴을 넣어주면 패턴대로 </a:t>
            </a:r>
            <a:r>
              <a:rPr lang="ko-KR" altLang="en-US" sz="1400" b="0" dirty="0" err="1"/>
              <a:t>데이터를찾아서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id_results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넣어준다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변수는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형태로 반환되기 때문에 각각을 출력하기 위해서는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행과 같이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6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주식 데이터에서 해당 부분을 </a:t>
            </a:r>
            <a:r>
              <a:rPr lang="ko-KR" altLang="en-US" sz="1400" b="0" dirty="0" err="1"/>
              <a:t>파싱하는</a:t>
            </a:r>
            <a:r>
              <a:rPr lang="ko-KR" altLang="en-US" sz="1400" b="0" dirty="0"/>
              <a:t> 코드를 작성하겠다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242583"/>
            <a:ext cx="5483221" cy="443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88223" y="6309320"/>
            <a:ext cx="244827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파싱을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위한 데이터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493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코드는 크게 두 가지 부분으로 구성된다</a:t>
            </a:r>
            <a:r>
              <a:rPr lang="en-US" altLang="ko-KR" sz="1400" b="0" dirty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/>
              <a:t>~</a:t>
            </a:r>
            <a:r>
              <a:rPr lang="ko-KR" altLang="en-US" sz="1400" b="0" dirty="0"/>
              <a:t>에 정보가 있음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/>
              <a:t>~ </a:t>
            </a:r>
            <a:r>
              <a:rPr lang="ko-KR" altLang="en-US" sz="1400" b="0" dirty="0"/>
              <a:t>정보를 추출</a:t>
            </a:r>
            <a:endParaRPr lang="en-US" altLang="ko-KR" sz="14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84182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93305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37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7"/>
          <a:stretch/>
        </p:blipFill>
        <p:spPr bwMode="auto">
          <a:xfrm>
            <a:off x="971600" y="1988840"/>
            <a:ext cx="7200000" cy="457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40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6" b="-55"/>
          <a:stretch/>
        </p:blipFill>
        <p:spPr bwMode="auto">
          <a:xfrm>
            <a:off x="971600" y="1988840"/>
            <a:ext cx="7200000" cy="103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284984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코드는 이전과 동일하게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에 접속하여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코드를 추출한다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</a:t>
            </a:r>
            <a:r>
              <a:rPr lang="en-US" altLang="ko-KR" sz="1400" b="0" dirty="0"/>
              <a:t>9~11</a:t>
            </a:r>
            <a:r>
              <a:rPr lang="ko-KR" altLang="en-US" sz="1400" b="0" dirty="0"/>
              <a:t>행에서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사용하여 첫 번째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추출한다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패턴을 가진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코드는 총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개가 있기 때문에 그 중 첫 번째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값을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행에서 선택한다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앞서 마찬가지로 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작성했기 때문에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정규 표현식이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묶이게 되고 그 중 두 번째 값에 주식정보가 포함되어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그러므로 </a:t>
            </a:r>
            <a:r>
              <a:rPr lang="en-US" altLang="ko-KR" sz="1400" b="0" dirty="0"/>
              <a:t>11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samsung_stock</a:t>
            </a:r>
            <a:r>
              <a:rPr lang="en-US" altLang="ko-KR" sz="1400" b="0" dirty="0"/>
              <a:t>[1]</a:t>
            </a:r>
            <a:r>
              <a:rPr lang="ko-KR" altLang="en-US" sz="1400" b="0" dirty="0"/>
              <a:t>을 사용해 해당 코드를 가져온다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태그 사이에 있는 값을 추출하기 위해 해당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작성하고</a:t>
            </a:r>
            <a:r>
              <a:rPr lang="en-US" altLang="ko-KR" sz="1400" b="0" dirty="0"/>
              <a:t>, 17</a:t>
            </a:r>
            <a:r>
              <a:rPr lang="ko-KR" altLang="en-US" sz="1400" b="0" dirty="0"/>
              <a:t>행에서 최종 주식 정보를 추출한다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342900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3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기본 만들기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3" y="1193800"/>
            <a:ext cx="6286493" cy="4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6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기본 만들기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3" y="1193800"/>
            <a:ext cx="6286493" cy="4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5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Theme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07606"/>
            <a:ext cx="8210500" cy="36619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520" y="1228399"/>
            <a:ext cx="361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https://bootswatch.com/darkly/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1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648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Theme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268760"/>
            <a:ext cx="6419850" cy="1866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3419872" y="2492896"/>
            <a:ext cx="1944216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419872" y="2670262"/>
            <a:ext cx="2232248" cy="110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6925" y="3193825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https://bootswatch.com/4/darkly/bootstrap.css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2088" y="3750856"/>
            <a:ext cx="699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https://bootswatch.com/_assets/css/custom.min.css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96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2.HTML5 </a:t>
            </a:r>
            <a:r>
              <a:rPr lang="ko-KR" altLang="en-US" dirty="0"/>
              <a:t>페이지 기본 구조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7F15B89-F7D6-48F5-ABB5-0095C71749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82030" y="1152370"/>
          <a:ext cx="3579940" cy="5015224"/>
        </p:xfrm>
        <a:graphic>
          <a:graphicData uri="http://schemas.openxmlformats.org/drawingml/2006/table">
            <a:tbl>
              <a:tblPr/>
              <a:tblGrid>
                <a:gridCol w="1789970">
                  <a:extLst>
                    <a:ext uri="{9D8B030D-6E8A-4147-A177-3AD203B41FA5}">
                      <a16:colId xmlns:a16="http://schemas.microsoft.com/office/drawing/2014/main" val="621556725"/>
                    </a:ext>
                  </a:extLst>
                </a:gridCol>
                <a:gridCol w="1789970">
                  <a:extLst>
                    <a:ext uri="{9D8B030D-6E8A-4147-A177-3AD203B41FA5}">
                      <a16:colId xmlns:a16="http://schemas.microsoft.com/office/drawing/2014/main" val="3716571186"/>
                    </a:ext>
                  </a:extLst>
                </a:gridCol>
              </a:tblGrid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&lt;!DOCTYPE html&gt;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518907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&lt;html lang="en"&gt;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271347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&lt;head&gt;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089780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&lt;meta charset=UTF-8"&gt;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32336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/>
                        <a:t>&lt;title&gt;</a:t>
                      </a:r>
                      <a:r>
                        <a:rPr lang="ko-KR" altLang="en-US" sz="800"/>
                        <a:t>웹스크랩핑 실습 </a:t>
                      </a:r>
                      <a:r>
                        <a:rPr lang="en-US" altLang="ko-KR" sz="800"/>
                        <a:t>1&lt;/title&gt;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225185"/>
                  </a:ext>
                </a:extLst>
              </a:tr>
              <a:tr h="397771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&lt;link rel="stylesheet" href="</a:t>
                      </a:r>
                      <a:r>
                        <a:rPr lang="en-US" sz="800">
                          <a:hlinkClick r:id="rId2"/>
                        </a:rPr>
                        <a:t>https://bootswatch.com/4/flatly/bootstrap.css</a:t>
                      </a:r>
                      <a:r>
                        <a:rPr lang="en-US" sz="800"/>
                        <a:t>"&gt;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35692"/>
                  </a:ext>
                </a:extLst>
              </a:tr>
              <a:tr h="397771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&lt;link rel="stylesheet" href="</a:t>
                      </a:r>
                      <a:r>
                        <a:rPr lang="en-US" sz="800">
                          <a:hlinkClick r:id="rId3"/>
                        </a:rPr>
                        <a:t>https://bootswatch.com/_assets/css/custom.min.css</a:t>
                      </a:r>
                      <a:r>
                        <a:rPr lang="en-US" sz="800"/>
                        <a:t>"&gt;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783111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&lt;/head&gt;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01206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&lt;body&gt;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755315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&lt;h1&gt; web scrappting practics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47693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/>
                        <a:t>&lt;h2&gt; </a:t>
                      </a:r>
                      <a:r>
                        <a:rPr lang="ko-KR" altLang="en-US" sz="800"/>
                        <a:t>한글웹스크랩핑</a:t>
                      </a:r>
                      <a:r>
                        <a:rPr lang="en-US" altLang="ko-KR" sz="800"/>
                        <a:t>&lt;/h2&gt;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458904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&lt;table class="table table-striped"&gt;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797556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&lt;thead&gt;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839962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&lt;tr&gt;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463983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&lt;th&gt;</a:t>
                      </a:r>
                      <a:r>
                        <a:rPr lang="ko-KR" altLang="en-US" sz="800"/>
                        <a:t>이름</a:t>
                      </a:r>
                      <a:r>
                        <a:rPr lang="en-US" altLang="ko-KR" sz="800"/>
                        <a:t>&lt;/</a:t>
                      </a:r>
                      <a:r>
                        <a:rPr lang="en-US" sz="800"/>
                        <a:t>th&gt;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639752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&lt;th&gt;</a:t>
                      </a:r>
                      <a:r>
                        <a:rPr lang="ko-KR" altLang="en-US" sz="800"/>
                        <a:t>시급</a:t>
                      </a:r>
                      <a:r>
                        <a:rPr lang="en-US" altLang="ko-KR" sz="800"/>
                        <a:t>&lt;/</a:t>
                      </a:r>
                      <a:r>
                        <a:rPr lang="en-US" sz="800"/>
                        <a:t>th&gt;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02238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&lt;tbody&gt;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071584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&lt;tr&gt;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068211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&lt;td&gt;</a:t>
                      </a:r>
                      <a:r>
                        <a:rPr lang="ko-KR" altLang="en-US" sz="800"/>
                        <a:t>김가영</a:t>
                      </a:r>
                      <a:r>
                        <a:rPr lang="en-US" altLang="ko-KR" sz="800"/>
                        <a:t>&lt;/</a:t>
                      </a:r>
                      <a:r>
                        <a:rPr lang="en-US" sz="800"/>
                        <a:t>td&gt;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646079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&lt;td&gt;10000&lt;/td&gt;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920920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&lt;/tr&gt;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37073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&lt;tr&gt;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47294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&lt;td&gt;</a:t>
                      </a:r>
                      <a:r>
                        <a:rPr lang="ko-KR" altLang="en-US" sz="800"/>
                        <a:t>이서진</a:t>
                      </a:r>
                      <a:r>
                        <a:rPr lang="en-US" altLang="ko-KR" sz="800"/>
                        <a:t>&lt;/</a:t>
                      </a:r>
                      <a:r>
                        <a:rPr lang="en-US" sz="800"/>
                        <a:t>td&gt;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003192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&lt;td&gt;500000&lt;/td&gt;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85255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&lt;/tr&gt;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3118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&lt;/tbody&gt;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22336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&lt;/body&gt; 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905131"/>
                  </a:ext>
                </a:extLst>
              </a:tr>
              <a:tr h="159108"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&lt;/html&gt;</a:t>
                      </a:r>
                    </a:p>
                  </a:txBody>
                  <a:tcPr marL="39777" marR="39777" marT="19889" marB="198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50048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60" y="1124744"/>
            <a:ext cx="4685911" cy="52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62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72816"/>
            <a:ext cx="813690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9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4953000" cy="1647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35432"/>
            <a:ext cx="3838575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659981"/>
            <a:ext cx="7075789" cy="123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24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268760"/>
            <a:ext cx="4451331" cy="4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46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7862267" cy="55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99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24744"/>
            <a:ext cx="8763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95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사이트 소개</a:t>
            </a:r>
          </a:p>
        </p:txBody>
      </p:sp>
      <p:sp>
        <p:nvSpPr>
          <p:cNvPr id="717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http://watch.peoplepower21.org/Euian</a:t>
            </a: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52" y="1772816"/>
            <a:ext cx="9144000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19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r>
              <a:rPr lang="en-US" altLang="ko-KR" dirty="0"/>
              <a:t>(</a:t>
            </a:r>
            <a:r>
              <a:rPr lang="ko-KR" altLang="en-US" dirty="0" err="1"/>
              <a:t>법안가져오기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0" y="1124744"/>
            <a:ext cx="8451030" cy="12241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576" y="2780928"/>
            <a:ext cx="636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'http://watch.peoplepower21.org/index.php?mid=Euian&amp;lname=&amp;rec_num=100&amp;title=&amp;show=1&amp;sangim=&amp;bill_result='</a:t>
            </a:r>
          </a:p>
        </p:txBody>
      </p:sp>
    </p:spTree>
    <p:extLst>
      <p:ext uri="{BB962C8B-B14F-4D97-AF65-F5344CB8AC3E}">
        <p14:creationId xmlns:p14="http://schemas.microsoft.com/office/powerpoint/2010/main" val="1377234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124744"/>
            <a:ext cx="9144000" cy="22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1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웹 페이지 연결 모듈인 </a:t>
            </a:r>
            <a:r>
              <a:rPr lang="en-US" altLang="ko-KR" sz="1400" dirty="0" err="1">
                <a:solidFill>
                  <a:srgbClr val="FF0000"/>
                </a:solidFill>
              </a:rPr>
              <a:t>urllib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모듈</a:t>
            </a:r>
            <a:r>
              <a:rPr lang="ko-KR" altLang="en-US" sz="1400" b="0" dirty="0"/>
              <a:t>을 호출한다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행에서 파일이 있는 다운로드 </a:t>
            </a:r>
            <a:r>
              <a:rPr lang="en-US" altLang="ko-KR" sz="1400" b="0" dirty="0"/>
              <a:t>URL </a:t>
            </a:r>
            <a:r>
              <a:rPr lang="ko-KR" altLang="en-US" sz="1400" b="0" dirty="0"/>
              <a:t>주소를 지정하고</a:t>
            </a:r>
            <a:r>
              <a:rPr lang="en-US" altLang="ko-KR" sz="1400" b="0" dirty="0"/>
              <a:t>, 5</a:t>
            </a:r>
            <a:r>
              <a:rPr lang="ko-KR" altLang="en-US" sz="1400" b="0" dirty="0"/>
              <a:t>행에서 </a:t>
            </a:r>
            <a:r>
              <a:rPr lang="en-US" altLang="ko-KR" sz="1400" dirty="0" err="1">
                <a:solidFill>
                  <a:srgbClr val="FF0000"/>
                </a:solidFill>
              </a:rPr>
              <a:t>urlretrieve</a:t>
            </a:r>
            <a:r>
              <a:rPr lang="en-US" altLang="ko-KR" sz="1400" dirty="0">
                <a:solidFill>
                  <a:srgbClr val="FF0000"/>
                </a:solidFill>
              </a:rPr>
              <a:t>( ) </a:t>
            </a:r>
            <a:r>
              <a:rPr lang="ko-KR" altLang="en-US" sz="1400" dirty="0">
                <a:solidFill>
                  <a:srgbClr val="FF0000"/>
                </a:solidFill>
              </a:rPr>
              <a:t>함수와 </a:t>
            </a:r>
            <a:r>
              <a:rPr lang="en-US" altLang="ko-KR" sz="1400" dirty="0">
                <a:solidFill>
                  <a:srgbClr val="FF0000"/>
                </a:solidFill>
              </a:rPr>
              <a:t>URL </a:t>
            </a:r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파일명을 입력하여 특정 파일을 저장</a:t>
            </a:r>
            <a:r>
              <a:rPr lang="ko-KR" altLang="en-US" sz="1400" b="0" dirty="0"/>
              <a:t>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이러한 예제는 언제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특정 그림이나 강의 자료 같은 데이터를 자동화하여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때 매우 유용하다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구글</a:t>
            </a:r>
            <a:r>
              <a:rPr lang="ko-KR" altLang="en-US" sz="1400" b="0" dirty="0"/>
              <a:t> 검색을 통해 특정 인물의 사진만 다운로드 할 수 있는 프로그램을 작성하여 이를 실행하면 효율적으로 특정 인물의 사진을 다운로드 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34352" y="300647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63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90599"/>
            <a:ext cx="6953250" cy="1162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276872"/>
            <a:ext cx="83534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37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0" y="1052736"/>
            <a:ext cx="7848872" cy="22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914400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5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 화면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193800"/>
            <a:ext cx="43434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 페이지의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분석하여 필요한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을 추출하는 작업이 </a:t>
            </a:r>
            <a:r>
              <a:rPr lang="en-US" altLang="ko-KR" sz="1400" b="0" dirty="0"/>
              <a:t>HTML </a:t>
            </a:r>
            <a:r>
              <a:rPr lang="ko-KR" altLang="en-US" sz="1400" b="0" dirty="0" err="1"/>
              <a:t>파싱이다</a:t>
            </a:r>
            <a:r>
              <a:rPr lang="en-US" altLang="ko-KR" sz="1400" b="0" dirty="0"/>
              <a:t>.               </a:t>
            </a:r>
            <a:r>
              <a:rPr lang="ko-KR" altLang="en-US" sz="1400" b="0" dirty="0" err="1"/>
              <a:t>파싱</a:t>
            </a:r>
            <a:r>
              <a:rPr lang="en-US" altLang="ko-KR" sz="1400" b="0" dirty="0"/>
              <a:t>(parsing)</a:t>
            </a:r>
            <a:r>
              <a:rPr lang="ko-KR" altLang="en-US" sz="1400" b="0" dirty="0"/>
              <a:t>은 특정 텍스트를 분석하여 그 데이터로부터 필요한 정보를 추출하는 과정이다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6382"/>
            <a:ext cx="7200000" cy="62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34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15719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[URL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정보의 표현 방법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888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웹 페이지에서 필요한 정보만 추출하는 방법은 무엇일까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아래의 테이블에서 필요한 주식 정보를 어떻게 가져올 수 있을까</a:t>
            </a:r>
            <a:r>
              <a:rPr lang="en-US" altLang="ko-KR" sz="1400" b="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2210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테이블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71565"/>
            <a:ext cx="6480000" cy="15236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72514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가장 좋은 방법은 테이블을 구성하는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페이지를 찾아 그 정보를 가져오는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해당 웹 페이지를 열고 마우스 오른쪽 버튼을 누른 후</a:t>
            </a:r>
            <a:r>
              <a:rPr lang="en-US" altLang="ko-KR" sz="1400" b="0" dirty="0"/>
              <a:t>, ‘</a:t>
            </a:r>
            <a:r>
              <a:rPr lang="ko-KR" altLang="en-US" sz="1400" b="0" dirty="0"/>
              <a:t>페이지 소스 보기’를 클릭한다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웹 페이지의 정보가 있는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코드를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코드를 분석하여 원하는 정보만 따로 추출할 수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위해 해당 정보를 표현하는 코드의 패턴을 찾아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생성 규칙을 파악하고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추출하는 프로그램을 만들어야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486916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7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87679"/>
            <a:ext cx="6480000" cy="303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테이블 정보가 크게는 </a:t>
            </a:r>
            <a:r>
              <a:rPr lang="en-US" altLang="ko-KR" sz="1400" b="0" dirty="0"/>
              <a:t>&lt;dl&gt;~&lt;/dl&gt; </a:t>
            </a:r>
            <a:r>
              <a:rPr lang="ko-KR" altLang="en-US" sz="1400" b="0" dirty="0"/>
              <a:t>클래스 사이의 코드 안에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각각의 개별 정보는 </a:t>
            </a:r>
            <a:r>
              <a:rPr lang="en-US" altLang="ko-KR" sz="1400" b="0" dirty="0"/>
              <a:t>&lt;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&gt;~&lt;/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 </a:t>
            </a:r>
            <a:r>
              <a:rPr lang="ko-KR" altLang="en-US" sz="1400" b="0" dirty="0"/>
              <a:t>태그 사이에 있는 것을 알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두 가지 정보만 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패턴으로부터 원하는 주식 데이터를 쉽게 추출할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09329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HTML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구조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392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표현식의</a:t>
            </a:r>
            <a:r>
              <a:rPr lang="ko-KR" altLang="en-US" sz="2000" dirty="0"/>
              <a:t> 개념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</a:t>
            </a:r>
            <a:r>
              <a:rPr lang="en-US" altLang="ko-KR" sz="1400" b="0" dirty="0"/>
              <a:t>(regular expression) </a:t>
            </a:r>
            <a:r>
              <a:rPr lang="ko-KR" altLang="en-US" sz="1400" b="0" dirty="0"/>
              <a:t>은 일종의 문자를 표현하는 공식으로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특정 규칙이 있는 문자열 집합을 추출할 때 자주 사용하는 기법이다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386104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일반 문자와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5400000" cy="107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4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40965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스스로 연습하기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정규 </a:t>
            </a:r>
            <a:r>
              <a:rPr lang="ko-KR" altLang="en-US" sz="1200" b="0" dirty="0" err="1"/>
              <a:t>표현식은</a:t>
            </a:r>
            <a:r>
              <a:rPr lang="ko-KR" altLang="en-US" sz="1200" b="0" dirty="0"/>
              <a:t> 문법 자체가 매우 방대하므로 이 책에서 전부 다룰 수는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학습자가 스스로 찾아 공부하는 것이 매우 중요하며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필요한 것이 있을 때마다 인터넷을 검색하며 확인하는 노력이 필요하다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연습하기 위한 다양한 방법이 있는데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가장 좋은 방법 중 하나는 웹에서 제공하는 정규 </a:t>
            </a:r>
            <a:r>
              <a:rPr lang="ko-KR" altLang="en-US" sz="1200" b="0" dirty="0" err="1"/>
              <a:t>표현식</a:t>
            </a:r>
            <a:r>
              <a:rPr lang="ko-KR" altLang="en-US" sz="1200" b="0" dirty="0"/>
              <a:t> 연습장을 사용하는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정규 </a:t>
            </a:r>
            <a:r>
              <a:rPr lang="ko-KR" altLang="en-US" sz="1200" b="0" dirty="0" err="1"/>
              <a:t>표현식</a:t>
            </a:r>
            <a:r>
              <a:rPr lang="ko-KR" altLang="en-US" sz="1200" b="0" dirty="0"/>
              <a:t> 연습장 웹 사이트</a:t>
            </a:r>
            <a:r>
              <a:rPr lang="en-US" altLang="ko-KR" sz="1200" b="0" dirty="0"/>
              <a:t>(http://www.regexr.com)</a:t>
            </a:r>
            <a:r>
              <a:rPr lang="ko-KR" altLang="en-US" sz="1200" b="0" dirty="0"/>
              <a:t>에 접속하면 아래쪽에는 텍스트가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위쪽에는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넣을 수 있는 구조로 설계되어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여기에 </a:t>
            </a:r>
            <a:r>
              <a:rPr lang="ko-KR" altLang="en-US" sz="1200" b="0" dirty="0" err="1"/>
              <a:t>파싱할</a:t>
            </a:r>
            <a:r>
              <a:rPr lang="ko-KR" altLang="en-US" sz="1200" b="0" dirty="0"/>
              <a:t> 텍스트와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넣고 실험해 보도록 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29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10487</TotalTime>
  <Words>1876</Words>
  <Application>Microsoft Office PowerPoint</Application>
  <PresentationFormat>화면 슬라이드 쇼(4:3)</PresentationFormat>
  <Paragraphs>162</Paragraphs>
  <Slides>43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Chap 3-2. 웹 기본 HTML</vt:lpstr>
      <vt:lpstr>01. 웹의 이해</vt:lpstr>
      <vt:lpstr>02. HTML 데이터 다루기</vt:lpstr>
      <vt:lpstr>02. HTML 데이터 다루기</vt:lpstr>
      <vt:lpstr>02. HTML 데이터 다루기</vt:lpstr>
      <vt:lpstr>02. HTML 데이터 다루기</vt:lpstr>
      <vt:lpstr>02. HTML 데이터 다루기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1. 기본 만들기</vt:lpstr>
      <vt:lpstr>1. 기본 만들기</vt:lpstr>
      <vt:lpstr>Theme </vt:lpstr>
      <vt:lpstr>Theme </vt:lpstr>
      <vt:lpstr>2.HTML5 페이지 기본 구조</vt:lpstr>
      <vt:lpstr>결과화면</vt:lpstr>
      <vt:lpstr>3. 웹스크래핑</vt:lpstr>
      <vt:lpstr>3. 웹스크래핑</vt:lpstr>
      <vt:lpstr>3. 웹스크래핑</vt:lpstr>
      <vt:lpstr>3. 웹스크래핑</vt:lpstr>
      <vt:lpstr>1. 사이트 소개</vt:lpstr>
      <vt:lpstr>3. 웹스크래핑(법안가져오기)</vt:lpstr>
      <vt:lpstr>3. 웹스크래핑</vt:lpstr>
      <vt:lpstr>3. 웹스크래핑</vt:lpstr>
      <vt:lpstr>3. 웹스크래핑</vt:lpstr>
      <vt:lpstr>3. 웹스크래핑(저장)</vt:lpstr>
      <vt:lpstr>3. 웹스크래핑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872</cp:revision>
  <cp:lastPrinted>2010-10-21T04:58:33Z</cp:lastPrinted>
  <dcterms:created xsi:type="dcterms:W3CDTF">2007-10-05T07:38:31Z</dcterms:created>
  <dcterms:modified xsi:type="dcterms:W3CDTF">2020-07-20T04:50:03Z</dcterms:modified>
</cp:coreProperties>
</file>