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1" r:id="rId2"/>
    <p:sldId id="308" r:id="rId3"/>
    <p:sldId id="292" r:id="rId4"/>
    <p:sldId id="325" r:id="rId5"/>
    <p:sldId id="380" r:id="rId6"/>
    <p:sldId id="381" r:id="rId7"/>
    <p:sldId id="382" r:id="rId8"/>
    <p:sldId id="362" r:id="rId9"/>
    <p:sldId id="363" r:id="rId10"/>
    <p:sldId id="383" r:id="rId11"/>
    <p:sldId id="413" r:id="rId12"/>
    <p:sldId id="414" r:id="rId13"/>
    <p:sldId id="415" r:id="rId14"/>
    <p:sldId id="366" r:id="rId15"/>
    <p:sldId id="384" r:id="rId16"/>
    <p:sldId id="402" r:id="rId17"/>
    <p:sldId id="403" r:id="rId18"/>
    <p:sldId id="404" r:id="rId19"/>
    <p:sldId id="407" r:id="rId20"/>
    <p:sldId id="408" r:id="rId21"/>
    <p:sldId id="409" r:id="rId22"/>
    <p:sldId id="405" r:id="rId23"/>
    <p:sldId id="406" r:id="rId24"/>
    <p:sldId id="410" r:id="rId25"/>
    <p:sldId id="411" r:id="rId26"/>
    <p:sldId id="412" r:id="rId27"/>
    <p:sldId id="385" r:id="rId28"/>
    <p:sldId id="386" r:id="rId29"/>
    <p:sldId id="387" r:id="rId30"/>
    <p:sldId id="388" r:id="rId31"/>
    <p:sldId id="389" r:id="rId32"/>
    <p:sldId id="392" r:id="rId33"/>
    <p:sldId id="391" r:id="rId34"/>
    <p:sldId id="390" r:id="rId35"/>
    <p:sldId id="395" r:id="rId36"/>
    <p:sldId id="397" r:id="rId37"/>
    <p:sldId id="399" r:id="rId3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02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2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2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9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5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79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3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5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39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5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83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0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40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1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6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8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892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082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>
                <a:solidFill>
                  <a:schemeClr val="bg1"/>
                </a:solidFill>
              </a:rPr>
              <a:t>Chap 2. </a:t>
            </a:r>
            <a:r>
              <a:rPr lang="ko-KR" altLang="en-US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식별자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246" y="1963459"/>
            <a:ext cx="7453194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영문 알파벳 문자로 시작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_count 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밑줄 문자로 시작할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number_of_pictures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중간에 밑줄 문자를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King3 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맨 처음이 아니라면 숫자도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246" y="3780757"/>
            <a:ext cx="7453194" cy="64633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2nd_base (X) 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숫자로 시작할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money# (X) 		# #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같은 기호는 사용할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변수의 개념 </a:t>
            </a:r>
            <a:r>
              <a:rPr lang="en-US" altLang="ko-KR" spc="-150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자신의 값에 계산 결과를 대입하는 방식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3469"/>
            <a:ext cx="6191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256414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8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변수의 개념 </a:t>
            </a:r>
            <a:r>
              <a:rPr lang="en-US" altLang="ko-KR" spc="-150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연산자와 변수의 위치</a:t>
            </a:r>
            <a:endParaRPr lang="en-US" altLang="ko-KR" dirty="0"/>
          </a:p>
          <a:p>
            <a:pPr lvl="1"/>
            <a:r>
              <a:rPr lang="ko-KR" altLang="en-US" dirty="0"/>
              <a:t>틀린 문장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348880"/>
            <a:ext cx="6819900" cy="5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6388"/>
            <a:ext cx="6819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변수의 개념 </a:t>
            </a:r>
            <a:r>
              <a:rPr lang="en-US" altLang="ko-KR" spc="-150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왼쪽에 변수 선언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2" y="1678425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2353600"/>
            <a:ext cx="770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00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변수의 이름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340768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/>
              <a:t>score = 10</a:t>
            </a:r>
          </a:p>
          <a:p>
            <a:pPr latinLnBrk="1"/>
            <a:r>
              <a:rPr lang="it-IT" altLang="ko-KR" dirty="0"/>
              <a:t>score = score + 1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70" y="2132856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변수의 이름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1196752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44" y="2866853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HY엽서L" panose="02030600000101010101" pitchFamily="18" charset="-127"/>
              <a:ea typeface="HY엽서L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633949"/>
            <a:ext cx="5467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서식을 지원하는 </a:t>
            </a:r>
            <a:r>
              <a:rPr lang="en-US" altLang="ko-KR" dirty="0"/>
              <a:t>print( ) </a:t>
            </a:r>
            <a:r>
              <a:rPr lang="ko-KR" altLang="en-US" dirty="0"/>
              <a:t>함수 사용법</a:t>
            </a:r>
            <a:endParaRPr lang="en-US" altLang="ko-KR" dirty="0"/>
          </a:p>
          <a:p>
            <a:pPr lvl="1"/>
            <a:r>
              <a:rPr lang="ko-KR" altLang="en-US" dirty="0"/>
              <a:t>서식은 앞에 </a:t>
            </a:r>
            <a:r>
              <a:rPr lang="en-US" altLang="ko-KR" dirty="0"/>
              <a:t>%</a:t>
            </a:r>
            <a:r>
              <a:rPr lang="ko-KR" altLang="en-US" dirty="0"/>
              <a:t>가 붙음</a:t>
            </a:r>
            <a:r>
              <a:rPr lang="en-US" altLang="ko-KR" dirty="0"/>
              <a:t>. %d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안녕하세요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100(</a:t>
            </a:r>
            <a:r>
              <a:rPr lang="ko-KR" altLang="en-US" dirty="0" err="1">
                <a:sym typeface="Wingdings" panose="05000000000000000000" pitchFamily="2" charset="2"/>
              </a:rPr>
              <a:t>일영영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100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 </a:t>
            </a:r>
            <a:r>
              <a:rPr lang="ko-KR" altLang="en-US" dirty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100+100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200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1943835"/>
            <a:ext cx="767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2784357"/>
            <a:ext cx="7705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25954"/>
            <a:ext cx="7677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9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서식의 개수와 </a:t>
            </a:r>
            <a:r>
              <a:rPr lang="en-US" altLang="ko-KR" dirty="0"/>
              <a:t>% </a:t>
            </a:r>
            <a:r>
              <a:rPr lang="ko-KR" altLang="en-US" dirty="0"/>
              <a:t>뒤에 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같아야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 </a:t>
            </a:r>
            <a:r>
              <a:rPr lang="ko-KR" altLang="en-US" dirty="0">
                <a:sym typeface="Wingdings" panose="05000000000000000000" pitchFamily="2" charset="2"/>
              </a:rPr>
              <a:t>오류발생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첫 번째 행에는 </a:t>
            </a:r>
            <a:r>
              <a:rPr lang="en-US" altLang="ko-KR" dirty="0"/>
              <a:t>%d</a:t>
            </a:r>
            <a:r>
              <a:rPr lang="ko-KR" altLang="en-US" dirty="0"/>
              <a:t>가 하나밖에 없는데 숫자는 두 개</a:t>
            </a:r>
            <a:r>
              <a:rPr lang="en-US" altLang="ko-KR" dirty="0"/>
              <a:t>(100, 200)</a:t>
            </a:r>
            <a:r>
              <a:rPr lang="ko-KR" altLang="en-US" dirty="0"/>
              <a:t>가 나왔고</a:t>
            </a:r>
            <a:r>
              <a:rPr lang="en-US" altLang="ko-KR" dirty="0"/>
              <a:t>, </a:t>
            </a:r>
            <a:r>
              <a:rPr lang="ko-KR" altLang="en-US" dirty="0"/>
              <a:t>두 번 째 행에는 </a:t>
            </a:r>
            <a:r>
              <a:rPr lang="en-US" altLang="ko-KR" dirty="0"/>
              <a:t>%d</a:t>
            </a:r>
            <a:r>
              <a:rPr lang="ko-KR" altLang="en-US" dirty="0"/>
              <a:t>가 두 개인데</a:t>
            </a:r>
            <a:r>
              <a:rPr lang="en-US" altLang="ko-KR" dirty="0"/>
              <a:t>, </a:t>
            </a:r>
            <a:r>
              <a:rPr lang="ko-KR" altLang="en-US" dirty="0"/>
              <a:t>숫자는 하나</a:t>
            </a:r>
            <a:r>
              <a:rPr lang="en-US" altLang="ko-KR" dirty="0"/>
              <a:t>(100)</a:t>
            </a:r>
            <a:r>
              <a:rPr lang="ko-KR" altLang="en-US" dirty="0"/>
              <a:t>밖에 나오지 않음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1700808"/>
            <a:ext cx="7696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3857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70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(%d) </a:t>
            </a:r>
            <a:r>
              <a:rPr lang="ko-KR" altLang="en-US" dirty="0"/>
              <a:t>외에 자주 사용되는 서식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100/200=0.5</a:t>
            </a:r>
            <a:r>
              <a:rPr lang="ko-KR" altLang="en-US" dirty="0"/>
              <a:t> 가 아닌 </a:t>
            </a:r>
            <a:r>
              <a:rPr lang="en-US" altLang="ko-KR" dirty="0"/>
              <a:t>100/200=0</a:t>
            </a:r>
            <a:r>
              <a:rPr lang="ko-KR" altLang="en-US" dirty="0"/>
              <a:t> 이 나옴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세 번째 숫자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이지만 보여주는 방식이 정수임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6" y="1691116"/>
            <a:ext cx="7705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5" y="3775267"/>
            <a:ext cx="7705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8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정수형 데이터 서식 지정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1700808"/>
            <a:ext cx="7610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일반적인 프로그램의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일반적인 프로그램은 외부로부터 데이터를 받아서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입력단계</a:t>
            </a:r>
            <a:r>
              <a:rPr lang="en-US" altLang="ko-KR" dirty="0"/>
              <a:t>), </a:t>
            </a:r>
            <a:r>
              <a:rPr lang="ko-KR" altLang="en-US" dirty="0"/>
              <a:t>데이터를 처리한 후에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처리단계</a:t>
            </a:r>
            <a:r>
              <a:rPr lang="en-US" altLang="ko-KR" dirty="0"/>
              <a:t>), </a:t>
            </a:r>
            <a:r>
              <a:rPr lang="ko-KR" altLang="en-US" dirty="0"/>
              <a:t>결과를 화면에 출력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출력단계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0" lang="ko-KR" altLang="en-US" dirty="0"/>
          </a:p>
          <a:p>
            <a:endParaRPr kumimoji="0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18" y="2961811"/>
            <a:ext cx="5505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실수 형 데이터의 서식 지정</a:t>
            </a:r>
            <a:endParaRPr lang="en-US" altLang="ko-KR" dirty="0"/>
          </a:p>
          <a:p>
            <a:pPr lvl="2"/>
            <a:r>
              <a:rPr lang="ko-KR" altLang="en-US" dirty="0"/>
              <a:t>두 번째 </a:t>
            </a:r>
            <a:r>
              <a:rPr lang="en-US" altLang="ko-KR" dirty="0"/>
              <a:t>%7.1f</a:t>
            </a:r>
            <a:r>
              <a:rPr lang="ko-KR" altLang="en-US" dirty="0"/>
              <a:t>는 소수점 을 포함한 전체 자리인 일곱 자리를 확보하고 소수점 아래는 한 자리만 차지한다는 의미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2379"/>
            <a:ext cx="8505945" cy="35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9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형 데이터 서식 지정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7453"/>
            <a:ext cx="8389088" cy="25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62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 번째 </a:t>
            </a:r>
            <a:r>
              <a:rPr lang="en-US" altLang="ko-KR" dirty="0"/>
              <a:t>%d </a:t>
            </a:r>
            <a:r>
              <a:rPr lang="ko-KR" altLang="en-US" dirty="0"/>
              <a:t>대신에 </a:t>
            </a:r>
            <a:r>
              <a:rPr lang="en-US" altLang="ko-KR" dirty="0"/>
              <a:t>%f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1422949"/>
            <a:ext cx="7753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4709139"/>
            <a:ext cx="7667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4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서식 출력 연습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45" y="1700808"/>
            <a:ext cx="6876109" cy="30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6" y="4798097"/>
            <a:ext cx="6249667" cy="205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4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이스케이프 문자</a:t>
            </a:r>
            <a:endParaRPr lang="en-US" altLang="ko-KR" dirty="0"/>
          </a:p>
          <a:p>
            <a:pPr lvl="1"/>
            <a:r>
              <a:rPr lang="en-US" altLang="ko-KR" dirty="0"/>
              <a:t>print( )</a:t>
            </a:r>
            <a:r>
              <a:rPr lang="ko-KR" altLang="en-US" dirty="0"/>
              <a:t>문은 내용을 출력한 후에 한 행을 넘겨줌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204864"/>
            <a:ext cx="7648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429000"/>
            <a:ext cx="7648575" cy="2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3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이스케이프 문자 활용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5786"/>
            <a:ext cx="7094960" cy="19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4260"/>
            <a:ext cx="7112565" cy="23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87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 서식 </a:t>
            </a:r>
            <a:r>
              <a:rPr lang="en-US" altLang="ko-KR" spc="-150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별표 출력 프로그램 완성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72816"/>
            <a:ext cx="76390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36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다음과 같이 </a:t>
            </a:r>
            <a:r>
              <a:rPr lang="ko-KR" altLang="en-US" sz="2000" dirty="0" err="1"/>
              <a:t>터틀</a:t>
            </a:r>
            <a:r>
              <a:rPr lang="ko-KR" altLang="en-US" sz="2000" dirty="0"/>
              <a:t> 그래픽을 사용하여 반지름이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픽셀인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원을 그리는 프로그램이 있다고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8959" y="2439488"/>
            <a:ext cx="822960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("turtle")</a:t>
            </a:r>
          </a:p>
          <a:p>
            <a:endParaRPr lang="en-US" altLang="ko-KR" sz="2400" dirty="0">
              <a:latin typeface="+mj-lt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radius = 100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인 원이 그려 진다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인 원이 그려 진다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t.fd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(30)</a:t>
            </a:r>
          </a:p>
          <a:p>
            <a:r>
              <a:rPr lang="en-US" altLang="ko-KR" sz="2400" dirty="0" err="1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(radius) # 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400" dirty="0"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인 원이 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2717409" cy="1971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9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정수 입력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92088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30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정수 입력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96" y="1412776"/>
            <a:ext cx="6805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x = </a:t>
            </a:r>
            <a:r>
              <a:rPr lang="en-US" altLang="ko-KR" sz="24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(input("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첫 번째 정수를 </a:t>
            </a:r>
            <a:r>
              <a:rPr lang="ko-KR" altLang="en-US" sz="24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y = </a:t>
            </a:r>
            <a:r>
              <a:rPr lang="en-US" altLang="ko-KR" sz="24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(input("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두 번째 정수를 </a:t>
            </a:r>
            <a:r>
              <a:rPr lang="ko-KR" altLang="en-US" sz="24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sum = x + y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print(x, "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과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", y, "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의 합은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", sum, "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896" y="3711099"/>
            <a:ext cx="6949432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첫 번째 정수를 </a:t>
            </a:r>
            <a:r>
              <a:rPr lang="ko-KR" altLang="en-US" sz="2400" b="1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: 300</a:t>
            </a:r>
          </a:p>
          <a:p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두 번째 정수를 </a:t>
            </a:r>
            <a:r>
              <a:rPr lang="ko-KR" altLang="en-US" sz="2400" b="1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: 400</a:t>
            </a:r>
          </a:p>
          <a:p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300 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과 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400 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의 합은 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700 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it-IT" altLang="ko-KR" sz="24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소개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0385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값을 저장하는 상자</a:t>
            </a:r>
            <a:endParaRPr lang="en-US" altLang="ko-KR" sz="1400" dirty="0"/>
          </a:p>
          <a:p>
            <a:r>
              <a:rPr lang="en-US" altLang="ko-KR" dirty="0"/>
              <a:t> </a:t>
            </a:r>
            <a:r>
              <a:rPr lang="ko-KR" altLang="en-US" dirty="0"/>
              <a:t>변수는 컴퓨터 메모리 공간에 만들어 진다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4" y="3427973"/>
            <a:ext cx="61055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508" y="2204864"/>
            <a:ext cx="1448458" cy="1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문자열 입력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96" y="1412776"/>
            <a:ext cx="68054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name = input("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이름을 입력하시오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")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print(name, "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씨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?")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파이썬에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오신 것을 환영합니다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6949432" cy="1328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이름을 입력하시오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홍길동 씨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안녕하세요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?</a:t>
            </a:r>
          </a:p>
          <a:p>
            <a:r>
              <a:rPr lang="ko-KR" altLang="en-US" sz="2400" b="1" dirty="0" err="1">
                <a:latin typeface="+mj-ea"/>
                <a:ea typeface="+mj-ea"/>
                <a:cs typeface="Arial" panose="020B0604020202020204" pitchFamily="34" charset="0"/>
              </a:rPr>
              <a:t>파이썬에</a:t>
            </a:r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 오신 것을 환영합니다</a:t>
            </a:r>
            <a:r>
              <a:rPr lang="en-US" altLang="ko-KR" sz="2400" b="1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70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집 그리기</a:t>
            </a: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우리는 사용자로부터 집의 크기를 </a:t>
            </a:r>
            <a:r>
              <a:rPr lang="ko-KR" altLang="en-US" sz="2000" dirty="0" err="1"/>
              <a:t>입력받아서</a:t>
            </a:r>
            <a:r>
              <a:rPr lang="ko-KR" altLang="en-US" sz="2000" dirty="0"/>
              <a:t> 크기에 맞는 집을 그려보자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4464496" cy="44267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집의 크기는 얼마로 할까요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? 100</a:t>
            </a:r>
            <a:endParaRPr lang="ko-KR" altLang="en-US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88804"/>
            <a:ext cx="8229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6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Solution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403692" y="980728"/>
            <a:ext cx="81534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import turtle</a:t>
            </a:r>
          </a:p>
          <a:p>
            <a:pP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t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turtle.Turtle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t.shape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("turtle")</a:t>
            </a:r>
          </a:p>
          <a:p>
            <a:pPr>
              <a:buNone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size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(input("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집의 크기는 얼마로 할까요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? "))</a:t>
            </a:r>
          </a:p>
          <a:p>
            <a:pPr>
              <a:buNone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 # size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만큼 거북이를 전진시킨다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t.right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(90) #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거북이를 오른쪽으로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도 회전시킨다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t.right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(90)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t.right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(90)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t.right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(90)</a:t>
            </a:r>
          </a:p>
          <a:p>
            <a:pPr>
              <a:buNone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t.left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(120)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t.left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(120)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t.forward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(size)</a:t>
            </a:r>
          </a:p>
          <a:p>
            <a:pPr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t.left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(120)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16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로봇 기자 만들기</a:t>
            </a: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사용자에게 경기장</a:t>
            </a:r>
            <a:r>
              <a:rPr lang="en-US" altLang="ko-KR" sz="2000" dirty="0"/>
              <a:t>, </a:t>
            </a:r>
            <a:r>
              <a:rPr lang="ko-KR" altLang="en-US" sz="2000" dirty="0"/>
              <a:t>점수</a:t>
            </a:r>
            <a:r>
              <a:rPr lang="en-US" altLang="ko-KR" sz="2000" dirty="0"/>
              <a:t>, </a:t>
            </a:r>
            <a:r>
              <a:rPr lang="ko-KR" altLang="en-US" sz="2000" dirty="0"/>
              <a:t>이긴 팀</a:t>
            </a:r>
            <a:r>
              <a:rPr lang="en-US" altLang="ko-KR" sz="2000" dirty="0"/>
              <a:t>, </a:t>
            </a:r>
            <a:r>
              <a:rPr lang="ko-KR" altLang="en-US" sz="2000" dirty="0"/>
              <a:t>진 팀</a:t>
            </a:r>
            <a:r>
              <a:rPr lang="en-US" altLang="ko-KR" sz="2000" dirty="0"/>
              <a:t>, </a:t>
            </a:r>
            <a:r>
              <a:rPr lang="ko-KR" altLang="en-US" sz="2000" dirty="0"/>
              <a:t>우수 선수를 질문하고 변수에 저장한다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 문자열에 문장을 붙여서 기사를 작성한다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037140" cy="3984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서울</a:t>
            </a:r>
          </a:p>
          <a:p>
            <a:r>
              <a:rPr lang="ko-KR" altLang="en-US" sz="1900" b="1" dirty="0" err="1"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900" b="1" dirty="0" err="1">
                <a:ea typeface="굴림" panose="020B0600000101010101" pitchFamily="50" charset="-127"/>
                <a:cs typeface="Arial" panose="020B0604020202020204" pitchFamily="34" charset="0"/>
              </a:rPr>
              <a:t>어디입니까삼성</a:t>
            </a:r>
            <a:endParaRPr lang="ko-KR" altLang="en-US" sz="1900" b="1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900" b="1" dirty="0" err="1"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?LG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우수선수는 누구입니까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sz="1900" b="1" dirty="0" err="1"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?8:7</a:t>
            </a:r>
          </a:p>
          <a:p>
            <a:endParaRPr lang="en-US" altLang="ko-KR" sz="1900" b="1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오늘 서울 에서 야구 경기가 열렸습니다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삼성 과 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홍길동 이 맹활약을 하였습니다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결국 삼성 가 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8:7 </a:t>
            </a:r>
            <a:r>
              <a:rPr lang="ko-KR" altLang="en-US" sz="1900" b="1" dirty="0"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900" b="1" dirty="0"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</a:t>
            </a:r>
            <a:endParaRPr lang="ko-KR" altLang="en-US" sz="1900" b="1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7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Solution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495300" y="1268760"/>
            <a:ext cx="8469188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사용자의 대답을 변수에 저장한다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stadium = input("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winner = input("</a:t>
            </a:r>
            <a:r>
              <a:rPr lang="ko-KR" altLang="en-US" sz="1800" dirty="0" err="1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loser = input("</a:t>
            </a:r>
            <a:r>
              <a:rPr lang="ko-KR" altLang="en-US" sz="1800" dirty="0" err="1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pPr>
              <a:buNone/>
            </a:pPr>
            <a:r>
              <a:rPr lang="en-US" altLang="ko-KR" sz="1800" dirty="0" err="1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우수선수는 누구입니까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score = input("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sz="1800" dirty="0" err="1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변수와 문자열을 연결하여 기사를 작성한다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print("")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오늘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", stadium, 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에서 야구 경기가 열렸습니다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print(winner, 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", loser, 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800" dirty="0" err="1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vip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이 맹활약을 하였습니다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결국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", winner,"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", loser,"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", score,"</a:t>
            </a:r>
            <a:r>
              <a:rPr lang="ko-KR" altLang="en-US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print("===========================================")</a:t>
            </a:r>
            <a:endParaRPr lang="ko-KR" altLang="en-US" sz="1800" dirty="0">
              <a:solidFill>
                <a:schemeClr val="tx1"/>
              </a:solidFill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74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3</a:t>
            </a:r>
            <a:r>
              <a:rPr lang="ko-KR" altLang="en-US" dirty="0"/>
              <a:t>개의 숫자를 받아서 평균을 계산하고 결과를 출력하는 프로그림을 작성하시오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348880"/>
            <a:ext cx="6336704" cy="266429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첫 번째 숫자를 입력하시오 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: 10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두 번째 숫자를 입력하시오 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: 20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ea typeface="HY견고딕" pitchFamily="18" charset="-127"/>
              </a:rPr>
              <a:t>세 번째 숫자를 입력하시오 </a:t>
            </a:r>
            <a:r>
              <a:rPr kumimoji="0" lang="en-US" altLang="ko-KR" sz="2000" dirty="0">
                <a:ea typeface="HY견고딕" pitchFamily="18" charset="-127"/>
              </a:rPr>
              <a:t>: 30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en-US" altLang="ko-KR" sz="2000" dirty="0">
                <a:ea typeface="HY견고딕" pitchFamily="18" charset="-127"/>
              </a:rPr>
              <a:t>10 20 30</a:t>
            </a:r>
            <a:r>
              <a:rPr kumimoji="0" lang="ko-KR" altLang="en-US" sz="2000" dirty="0">
                <a:ea typeface="HY견고딕" pitchFamily="18" charset="-127"/>
              </a:rPr>
              <a:t>의 평균은 </a:t>
            </a:r>
            <a:r>
              <a:rPr kumimoji="0" lang="en-US" altLang="ko-KR" sz="2000" dirty="0">
                <a:ea typeface="HY견고딕" pitchFamily="18" charset="-127"/>
              </a:rPr>
              <a:t>20.0</a:t>
            </a:r>
            <a:r>
              <a:rPr kumimoji="0" lang="ko-KR" altLang="en-US" sz="2000" dirty="0">
                <a:ea typeface="HY견고딕" pitchFamily="18" charset="-127"/>
              </a:rPr>
              <a:t>입니다</a:t>
            </a:r>
            <a:r>
              <a:rPr kumimoji="0" lang="en-US" altLang="ko-KR" sz="2000" dirty="0">
                <a:ea typeface="HY견고딕" pitchFamily="18" charset="-127"/>
              </a:rPr>
              <a:t>.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ko-KR" altLang="en-US" sz="2000" dirty="0"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en-US" altLang="ko-KR" sz="2000" dirty="0"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3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입력받아서</a:t>
            </a:r>
            <a:r>
              <a:rPr lang="ko-KR" altLang="en-US" dirty="0"/>
              <a:t> 원의 면적을 계산하는 프로그램을 작성해 보시오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348880"/>
            <a:ext cx="6336704" cy="266429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ea typeface="HY견고딕" pitchFamily="18" charset="-127"/>
              </a:rPr>
              <a:t>반지름을 입력하시오 </a:t>
            </a:r>
            <a:r>
              <a:rPr kumimoji="0" lang="en-US" altLang="ko-KR" sz="2000" dirty="0">
                <a:ea typeface="HY견고딕" pitchFamily="18" charset="-127"/>
              </a:rPr>
              <a:t>: 10</a:t>
            </a: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ea typeface="HY견고딕" pitchFamily="18" charset="-127"/>
              </a:rPr>
              <a:t>반지름이 </a:t>
            </a:r>
            <a:r>
              <a:rPr kumimoji="0" lang="en-US" altLang="ko-KR" sz="2000" dirty="0">
                <a:ea typeface="HY견고딕" pitchFamily="18" charset="-127"/>
              </a:rPr>
              <a:t>10</a:t>
            </a:r>
            <a:r>
              <a:rPr kumimoji="0" lang="ko-KR" altLang="en-US" sz="2000" dirty="0">
                <a:ea typeface="HY견고딕" pitchFamily="18" charset="-127"/>
              </a:rPr>
              <a:t>인 원의 넓이 </a:t>
            </a:r>
            <a:r>
              <a:rPr kumimoji="0" lang="en-US" altLang="ko-KR" sz="2000" dirty="0">
                <a:ea typeface="HY견고딕" pitchFamily="18" charset="-127"/>
              </a:rPr>
              <a:t>= 314.15</a:t>
            </a:r>
            <a:endParaRPr kumimoji="0" lang="ko-KR" altLang="en-US" sz="2000" dirty="0"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en-US" altLang="ko-KR" sz="2000" dirty="0"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7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3)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삼각형의 한 변의 길이를 </a:t>
            </a:r>
            <a:r>
              <a:rPr lang="en-US" altLang="ko-KR" dirty="0"/>
              <a:t>side </a:t>
            </a:r>
            <a:r>
              <a:rPr lang="ko-KR" altLang="en-US" dirty="0"/>
              <a:t>변수로 나타낸다</a:t>
            </a:r>
            <a:r>
              <a:rPr lang="en-US" altLang="ko-KR" dirty="0"/>
              <a:t>. Side </a:t>
            </a:r>
            <a:r>
              <a:rPr lang="ko-KR" altLang="en-US" dirty="0"/>
              <a:t>변수의 초기값은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/>
              <a:t>. side </a:t>
            </a:r>
            <a:r>
              <a:rPr lang="ko-KR" altLang="en-US" dirty="0"/>
              <a:t>변수를 이용하여 화면에 삼각형을 그려보자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348880"/>
            <a:ext cx="6336704" cy="266429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변수 생성 방법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916832"/>
            <a:ext cx="3024336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28" y="3234703"/>
            <a:ext cx="3867150" cy="1552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28" y="3387103"/>
            <a:ext cx="3867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생성된 변수에는 얼마든지 다른 값 저장 가능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988840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x = 200</a:t>
            </a:r>
          </a:p>
          <a:p>
            <a:r>
              <a:rPr lang="en-US" altLang="ko-KR" dirty="0"/>
              <a:t>&gt;&gt;&gt; print(x)</a:t>
            </a:r>
          </a:p>
          <a:p>
            <a:r>
              <a:rPr lang="en-US" altLang="ko-KR" dirty="0"/>
              <a:t>200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635722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개 생성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y = 200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2" y="2771488"/>
            <a:ext cx="419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2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개 생성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150" y="1124744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/>
              <a:t>&gt;&gt;&gt; x = 100</a:t>
            </a:r>
          </a:p>
          <a:p>
            <a:r>
              <a:rPr lang="es-ES" altLang="ko-KR" dirty="0"/>
              <a:t>&gt;&gt;&gt; y = 200</a:t>
            </a:r>
          </a:p>
          <a:p>
            <a:r>
              <a:rPr lang="es-ES" altLang="ko-KR" dirty="0"/>
              <a:t>&gt;&gt;&gt; sum = x + y</a:t>
            </a:r>
          </a:p>
          <a:p>
            <a:r>
              <a:rPr lang="es-ES" altLang="ko-KR" dirty="0"/>
              <a:t>&gt;&gt;&gt; print(sum)</a:t>
            </a:r>
          </a:p>
          <a:p>
            <a:r>
              <a:rPr lang="es-ES" altLang="ko-KR" dirty="0"/>
              <a:t>300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27" y="2660448"/>
            <a:ext cx="7620000" cy="237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1" y="5051254"/>
            <a:ext cx="8047978" cy="12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9592" y="1340768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0" lang="en-US" altLang="ko-KR" dirty="0">
                <a:solidFill>
                  <a:srgbClr val="FF0000"/>
                </a:solidFill>
              </a:rPr>
              <a:t>1) </a:t>
            </a:r>
          </a:p>
          <a:p>
            <a:pPr>
              <a:buNone/>
            </a:pPr>
            <a:r>
              <a:rPr kumimoji="0" lang="en-US" altLang="ko-KR" dirty="0"/>
              <a:t>x=7</a:t>
            </a:r>
          </a:p>
          <a:p>
            <a:pPr>
              <a:buNone/>
            </a:pPr>
            <a:r>
              <a:rPr kumimoji="0" lang="en-US" altLang="ko-KR" dirty="0"/>
              <a:t>Y=6</a:t>
            </a:r>
          </a:p>
          <a:p>
            <a:pPr>
              <a:buNone/>
            </a:pPr>
            <a:r>
              <a:rPr kumimoji="0" lang="en-US" altLang="ko-KR" dirty="0"/>
              <a:t>print(</a:t>
            </a:r>
            <a:r>
              <a:rPr kumimoji="0" lang="en-US" altLang="ko-KR" dirty="0" err="1"/>
              <a:t>x+y</a:t>
            </a:r>
            <a:r>
              <a:rPr kumimoji="0" lang="en-US" altLang="ko-KR" dirty="0"/>
              <a:t>)</a:t>
            </a:r>
          </a:p>
          <a:p>
            <a:pPr>
              <a:buNone/>
            </a:pPr>
            <a:endParaRPr kumimoji="0" lang="en-US" altLang="ko-KR" dirty="0"/>
          </a:p>
          <a:p>
            <a:pPr>
              <a:buNone/>
            </a:pPr>
            <a:r>
              <a:rPr kumimoji="0" lang="en-US" altLang="ko-KR" dirty="0">
                <a:solidFill>
                  <a:srgbClr val="FF0000"/>
                </a:solidFill>
              </a:rPr>
              <a:t>2) </a:t>
            </a:r>
          </a:p>
          <a:p>
            <a:pPr>
              <a:buNone/>
            </a:pPr>
            <a:r>
              <a:rPr kumimoji="0" lang="en-US" altLang="ko-KR" dirty="0"/>
              <a:t>x=‘7’</a:t>
            </a:r>
          </a:p>
          <a:p>
            <a:pPr>
              <a:buNone/>
            </a:pPr>
            <a:r>
              <a:rPr kumimoji="0" lang="en-US" altLang="ko-KR" dirty="0"/>
              <a:t>y=‘6’</a:t>
            </a:r>
          </a:p>
          <a:p>
            <a:pPr>
              <a:buNone/>
            </a:pPr>
            <a:r>
              <a:rPr kumimoji="0" lang="en-US" altLang="ko-KR" dirty="0"/>
              <a:t>print(</a:t>
            </a:r>
            <a:r>
              <a:rPr kumimoji="0" lang="en-US" altLang="ko-KR" dirty="0" err="1"/>
              <a:t>x+y</a:t>
            </a:r>
            <a:r>
              <a:rPr kumimoji="0" lang="en-US" altLang="ko-KR" dirty="0"/>
              <a:t>)</a:t>
            </a:r>
            <a:endParaRPr kumimoji="0" lang="ko-KR" altLang="en-US" dirty="0"/>
          </a:p>
          <a:p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42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변수의 이름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340768"/>
            <a:ext cx="8136904" cy="4320480"/>
          </a:xfrm>
        </p:spPr>
        <p:txBody>
          <a:bodyPr/>
          <a:lstStyle/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의미 있는 이름을 사용</a:t>
            </a:r>
            <a:endParaRPr lang="en-US" altLang="ko-K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소문자와 대문자는 서로 다르게 취급된다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변수의 이름은 영문자와 숫자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밑줄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로 이루어진다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변수의 이름 중간에 공백이 들어가면 안 된다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단어를 구분하려면 밑줄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을 사용 한다</a:t>
            </a:r>
            <a:r>
              <a:rPr lang="en-US" altLang="ko-KR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62400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72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10201</TotalTime>
  <Words>1203</Words>
  <Application>Microsoft Office PowerPoint</Application>
  <PresentationFormat>화면 슬라이드 쇼(4:3)</PresentationFormat>
  <Paragraphs>253</Paragraphs>
  <Slides>37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HY견고딕</vt:lpstr>
      <vt:lpstr>HY엽서L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Chap 2. 변수</vt:lpstr>
      <vt:lpstr>일반적인 프로그램의 구조</vt:lpstr>
      <vt:lpstr>변수 소개</vt:lpstr>
      <vt:lpstr>변수 생성</vt:lpstr>
      <vt:lpstr>변수 사용</vt:lpstr>
      <vt:lpstr>변수 2개 생성 (1)</vt:lpstr>
      <vt:lpstr>변수 2개 생성 (2)</vt:lpstr>
      <vt:lpstr>문제 1</vt:lpstr>
      <vt:lpstr>변수의 이름</vt:lpstr>
      <vt:lpstr>식별자</vt:lpstr>
      <vt:lpstr>변수의 개념 (1)</vt:lpstr>
      <vt:lpstr>변수의 개념 (2)</vt:lpstr>
      <vt:lpstr>변수의 개념 (3)</vt:lpstr>
      <vt:lpstr>변수의 이름 (1)</vt:lpstr>
      <vt:lpstr>변수의 이름 (2)</vt:lpstr>
      <vt:lpstr>print( ) 서식 (1)</vt:lpstr>
      <vt:lpstr>print( ) 서식 (2)</vt:lpstr>
      <vt:lpstr>print( ) 서식 (3)</vt:lpstr>
      <vt:lpstr>print( ) 서식 (4)</vt:lpstr>
      <vt:lpstr>print( ) 서식 (5)</vt:lpstr>
      <vt:lpstr>print( ) 서식 (6)</vt:lpstr>
      <vt:lpstr>print( ) 서식 (7)</vt:lpstr>
      <vt:lpstr>print( ) 서식 (8)</vt:lpstr>
      <vt:lpstr>print( ) 서식 (9)</vt:lpstr>
      <vt:lpstr>print( ) 서식 (10)</vt:lpstr>
      <vt:lpstr>print( ) 서식 (11)</vt:lpstr>
      <vt:lpstr>연습문제 (1)</vt:lpstr>
      <vt:lpstr>정수 입력</vt:lpstr>
      <vt:lpstr>정수 입력 예제</vt:lpstr>
      <vt:lpstr>문자열 입력 예제</vt:lpstr>
      <vt:lpstr>연습문제 : 집 그리기</vt:lpstr>
      <vt:lpstr>Solution</vt:lpstr>
      <vt:lpstr>연습문제 : 로봇 기자 만들기</vt:lpstr>
      <vt:lpstr>Solution</vt:lpstr>
      <vt:lpstr>문제 1) </vt:lpstr>
      <vt:lpstr>문제 2) </vt:lpstr>
      <vt:lpstr>문제 3)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855</cp:revision>
  <cp:lastPrinted>2020-05-11T11:28:39Z</cp:lastPrinted>
  <dcterms:created xsi:type="dcterms:W3CDTF">2007-10-05T07:38:31Z</dcterms:created>
  <dcterms:modified xsi:type="dcterms:W3CDTF">2020-05-11T11:29:12Z</dcterms:modified>
</cp:coreProperties>
</file>