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423" r:id="rId3"/>
    <p:sldId id="424" r:id="rId4"/>
    <p:sldId id="308" r:id="rId5"/>
    <p:sldId id="292" r:id="rId6"/>
    <p:sldId id="325" r:id="rId7"/>
    <p:sldId id="380" r:id="rId8"/>
    <p:sldId id="402" r:id="rId9"/>
    <p:sldId id="381" r:id="rId10"/>
    <p:sldId id="403" r:id="rId11"/>
    <p:sldId id="382" r:id="rId12"/>
    <p:sldId id="406" r:id="rId13"/>
    <p:sldId id="362" r:id="rId14"/>
    <p:sldId id="407" r:id="rId15"/>
    <p:sldId id="363" r:id="rId16"/>
    <p:sldId id="408" r:id="rId17"/>
    <p:sldId id="409" r:id="rId18"/>
    <p:sldId id="410" r:id="rId19"/>
    <p:sldId id="383" r:id="rId20"/>
    <p:sldId id="366" r:id="rId21"/>
    <p:sldId id="411" r:id="rId22"/>
    <p:sldId id="412" r:id="rId23"/>
    <p:sldId id="384" r:id="rId24"/>
    <p:sldId id="413" r:id="rId25"/>
    <p:sldId id="415" r:id="rId26"/>
    <p:sldId id="417" r:id="rId27"/>
    <p:sldId id="419" r:id="rId28"/>
    <p:sldId id="386" r:id="rId2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15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75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6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09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1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3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88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8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2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01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21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10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29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2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51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4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25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6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7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9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5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6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A41ADD-291D-4292-BB52-EC39A696481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2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Chap 3. </a:t>
            </a:r>
            <a:r>
              <a:rPr lang="ko-KR" altLang="en-US" b="1" dirty="0">
                <a:solidFill>
                  <a:schemeClr val="bg1"/>
                </a:solidFill>
              </a:rPr>
              <a:t>계산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나머지 연산자의 용도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초 단위의 시간을 받아서 몇 분 몇 초인지를 계산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320" y="3600975"/>
            <a:ext cx="7795648" cy="4086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16 40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176" y="2060848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+mn-lt"/>
              </a:rPr>
              <a:t>sec = 1000</a:t>
            </a:r>
          </a:p>
          <a:p>
            <a:pPr latinLnBrk="1"/>
            <a:r>
              <a:rPr lang="en-US" altLang="ko-KR" dirty="0">
                <a:latin typeface="+mn-lt"/>
              </a:rPr>
              <a:t>min = 1000 // 60</a:t>
            </a:r>
          </a:p>
          <a:p>
            <a:pPr latinLnBrk="1"/>
            <a:r>
              <a:rPr lang="en-US" altLang="ko-KR" dirty="0">
                <a:latin typeface="+mn-lt"/>
              </a:rPr>
              <a:t>remainder = 1000 % 60</a:t>
            </a:r>
          </a:p>
          <a:p>
            <a:pPr latinLnBrk="1"/>
            <a:r>
              <a:rPr lang="en-US" altLang="ko-KR" dirty="0">
                <a:latin typeface="+mn-lt"/>
              </a:rPr>
              <a:t>print(min, remainder)</a:t>
            </a:r>
          </a:p>
        </p:txBody>
      </p:sp>
    </p:spTree>
    <p:extLst>
      <p:ext uri="{BB962C8B-B14F-4D97-AF65-F5344CB8AC3E}">
        <p14:creationId xmlns:p14="http://schemas.microsoft.com/office/powerpoint/2010/main" val="242380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커피 가게 매출 계산</a:t>
            </a:r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153400" cy="4495800"/>
          </a:xfrm>
        </p:spPr>
        <p:txBody>
          <a:bodyPr/>
          <a:lstStyle/>
          <a:p>
            <a:r>
              <a:rPr lang="ko-KR" altLang="en-US" dirty="0"/>
              <a:t>우리가 커피 전문점을 내려고 한다</a:t>
            </a:r>
            <a:r>
              <a:rPr lang="en-US" altLang="ko-KR" dirty="0"/>
              <a:t>. </a:t>
            </a:r>
            <a:r>
              <a:rPr lang="ko-KR" altLang="en-US" dirty="0"/>
              <a:t>다음과 같은 커피 메뉴가 있을 때</a:t>
            </a:r>
            <a:r>
              <a:rPr lang="en-US" altLang="ko-KR" dirty="0"/>
              <a:t>, </a:t>
            </a:r>
            <a:r>
              <a:rPr lang="ko-KR" altLang="en-US" dirty="0"/>
              <a:t>얼마나 많은 매출을 올릴 수 있을 지 계산해보고자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81572"/>
            <a:ext cx="3310492" cy="2126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3052" y="4797152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아메리카노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카페라떼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카푸치노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판매 개수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총 매출은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185000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8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커피 가게 매출 계산 답안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8229600" cy="3416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americano_price</a:t>
            </a:r>
            <a:r>
              <a:rPr lang="en-US" altLang="ko-KR" dirty="0"/>
              <a:t> = 2000</a:t>
            </a:r>
          </a:p>
          <a:p>
            <a:r>
              <a:rPr lang="en-US" altLang="ko-KR" dirty="0" err="1"/>
              <a:t>cafelatte_price</a:t>
            </a:r>
            <a:r>
              <a:rPr lang="en-US" altLang="ko-KR" dirty="0"/>
              <a:t> = 3000</a:t>
            </a:r>
          </a:p>
          <a:p>
            <a:r>
              <a:rPr lang="en-US" altLang="ko-KR" dirty="0" err="1"/>
              <a:t>capucino_price</a:t>
            </a:r>
            <a:r>
              <a:rPr lang="en-US" altLang="ko-KR" dirty="0"/>
              <a:t> = 3500</a:t>
            </a:r>
          </a:p>
          <a:p>
            <a:endParaRPr lang="en-US" altLang="ko-KR" dirty="0"/>
          </a:p>
          <a:p>
            <a:r>
              <a:rPr lang="en-US" altLang="ko-KR" dirty="0" err="1"/>
              <a:t>americanos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아메리카노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cafelattes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카페라떼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  <a:endParaRPr lang="ko-KR" altLang="en-US" dirty="0"/>
          </a:p>
          <a:p>
            <a:r>
              <a:rPr lang="en-US" altLang="ko-KR" dirty="0" err="1"/>
              <a:t>capucinos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카푸치노</a:t>
            </a:r>
            <a:r>
              <a:rPr lang="ko-KR" altLang="en-US" dirty="0"/>
              <a:t> 판매 개수</a:t>
            </a:r>
            <a:r>
              <a:rPr lang="en-US" altLang="ko-KR" dirty="0"/>
              <a:t>: "))</a:t>
            </a:r>
          </a:p>
          <a:p>
            <a:endParaRPr lang="ko-KR" altLang="en-US" dirty="0"/>
          </a:p>
          <a:p>
            <a:r>
              <a:rPr lang="en-US" altLang="ko-KR" dirty="0"/>
              <a:t>sales = </a:t>
            </a:r>
            <a:r>
              <a:rPr lang="en-US" altLang="ko-KR" dirty="0" err="1"/>
              <a:t>americanos</a:t>
            </a:r>
            <a:r>
              <a:rPr lang="en-US" altLang="ko-KR" dirty="0"/>
              <a:t>*</a:t>
            </a:r>
            <a:r>
              <a:rPr lang="en-US" altLang="ko-KR" dirty="0" err="1"/>
              <a:t>americano_price</a:t>
            </a:r>
            <a:endParaRPr lang="en-US" altLang="ko-KR" dirty="0"/>
          </a:p>
          <a:p>
            <a:r>
              <a:rPr lang="en-US" altLang="ko-KR" dirty="0"/>
              <a:t>sales = sales + </a:t>
            </a:r>
            <a:r>
              <a:rPr lang="en-US" altLang="ko-KR" dirty="0" err="1"/>
              <a:t>cafelattes</a:t>
            </a:r>
            <a:r>
              <a:rPr lang="en-US" altLang="ko-KR" dirty="0"/>
              <a:t>*</a:t>
            </a:r>
            <a:r>
              <a:rPr lang="en-US" altLang="ko-KR" dirty="0" err="1"/>
              <a:t>cafelatte_price</a:t>
            </a:r>
            <a:endParaRPr lang="en-US" altLang="ko-KR" dirty="0"/>
          </a:p>
          <a:p>
            <a:r>
              <a:rPr lang="en-US" altLang="ko-KR" dirty="0"/>
              <a:t>sales = sales + </a:t>
            </a:r>
            <a:r>
              <a:rPr lang="en-US" altLang="ko-KR" dirty="0" err="1"/>
              <a:t>capucinos</a:t>
            </a:r>
            <a:r>
              <a:rPr lang="en-US" altLang="ko-KR" dirty="0"/>
              <a:t>*</a:t>
            </a:r>
            <a:r>
              <a:rPr lang="en-US" altLang="ko-KR" dirty="0" err="1"/>
              <a:t>capucino_price</a:t>
            </a:r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총 매출은</a:t>
            </a:r>
            <a:r>
              <a:rPr lang="en-US" altLang="ko-KR" dirty="0"/>
              <a:t>", sales,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08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화씨 온도를 섭씨 온도로 변환하기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593560" y="1268760"/>
            <a:ext cx="7578424" cy="3099048"/>
          </a:xfrm>
        </p:spPr>
        <p:txBody>
          <a:bodyPr/>
          <a:lstStyle/>
          <a:p>
            <a:r>
              <a:rPr lang="ko-KR" altLang="en-US" dirty="0" err="1"/>
              <a:t>화씨온도를</a:t>
            </a:r>
            <a:r>
              <a:rPr lang="ko-KR" altLang="en-US" dirty="0"/>
              <a:t> 받아서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0888"/>
            <a:ext cx="5400675" cy="211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4659533"/>
            <a:ext cx="7795648" cy="715089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화씨온도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37.77777777777778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2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답안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346370"/>
            <a:ext cx="612068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3200" dirty="0" err="1"/>
              <a:t>ftemp</a:t>
            </a:r>
            <a:r>
              <a:rPr lang="en-US" altLang="ko-KR" sz="3200" dirty="0"/>
              <a:t> = 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(input("</a:t>
            </a:r>
            <a:r>
              <a:rPr lang="ko-KR" altLang="en-US" sz="3200" dirty="0" err="1"/>
              <a:t>화씨온도</a:t>
            </a:r>
            <a:r>
              <a:rPr lang="en-US" altLang="ko-KR" sz="3200" dirty="0"/>
              <a:t>: "))</a:t>
            </a:r>
            <a:endParaRPr lang="ko-KR" altLang="en-US" sz="3200" dirty="0"/>
          </a:p>
          <a:p>
            <a:r>
              <a:rPr lang="en-US" altLang="ko-KR" sz="3200" dirty="0" err="1"/>
              <a:t>ctemp</a:t>
            </a:r>
            <a:r>
              <a:rPr lang="en-US" altLang="ko-KR" sz="3200" dirty="0"/>
              <a:t> = (ftemp-32.0)*5.0/9.0</a:t>
            </a:r>
          </a:p>
          <a:p>
            <a:r>
              <a:rPr lang="en-US" altLang="ko-KR" sz="3200" dirty="0"/>
              <a:t>print("</a:t>
            </a:r>
            <a:r>
              <a:rPr lang="ko-KR" altLang="en-US" sz="3200" dirty="0" err="1"/>
              <a:t>섭씨온도</a:t>
            </a:r>
            <a:r>
              <a:rPr lang="en-US" altLang="ko-KR" sz="3200" dirty="0"/>
              <a:t>:", </a:t>
            </a:r>
            <a:r>
              <a:rPr lang="en-US" altLang="ko-KR" sz="3200" dirty="0" err="1"/>
              <a:t>ctemp</a:t>
            </a:r>
            <a:r>
              <a:rPr lang="en-US" altLang="ko-K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63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BMI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계산하기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사용자로부터 신장과 체중을 입력 받아서 </a:t>
            </a:r>
            <a:r>
              <a:rPr lang="en-US" altLang="ko-KR" dirty="0"/>
              <a:t>BMI </a:t>
            </a:r>
            <a:r>
              <a:rPr lang="ko-KR" altLang="en-US" dirty="0"/>
              <a:t>값을 출력하는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75546"/>
            <a:ext cx="5658127" cy="23688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152" y="5305464"/>
            <a:ext cx="7795648" cy="1021556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몸무게를 </a:t>
            </a:r>
            <a:r>
              <a:rPr lang="en-US" altLang="ko-KR" dirty="0"/>
              <a:t>kg </a:t>
            </a:r>
            <a:r>
              <a:rPr lang="ko-KR" altLang="en-US" dirty="0"/>
              <a:t>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85.0</a:t>
            </a:r>
            <a:endParaRPr lang="ko-KR" altLang="en-US" dirty="0"/>
          </a:p>
          <a:p>
            <a:r>
              <a:rPr lang="ko-KR" altLang="en-US" dirty="0"/>
              <a:t>키를 미터 단위로 </a:t>
            </a:r>
            <a:r>
              <a:rPr lang="ko-KR" altLang="en-US" dirty="0" err="1"/>
              <a:t>입력하시오</a:t>
            </a:r>
            <a:r>
              <a:rPr lang="en-US" altLang="ko-KR" dirty="0"/>
              <a:t>: 1.83</a:t>
            </a:r>
            <a:endParaRPr lang="ko-KR" altLang="en-US" dirty="0"/>
          </a:p>
          <a:p>
            <a:r>
              <a:rPr lang="ko-KR" altLang="en-US" dirty="0"/>
              <a:t>당신의 </a:t>
            </a:r>
            <a:r>
              <a:rPr lang="en-US" altLang="ko-KR" dirty="0"/>
              <a:t>BMI= 25.381468541909282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7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BMI </a:t>
            </a: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계산하기 답안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" y="1340768"/>
            <a:ext cx="7912832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/>
              <a:t>weight = float(input("</a:t>
            </a:r>
            <a:r>
              <a:rPr lang="ko-KR" altLang="en-US" sz="2400" dirty="0"/>
              <a:t>몸무게를 </a:t>
            </a:r>
            <a:r>
              <a:rPr lang="en-US" altLang="ko-KR" sz="2400" dirty="0"/>
              <a:t>kg </a:t>
            </a:r>
            <a:r>
              <a:rPr lang="ko-KR" altLang="en-US" sz="2400" dirty="0"/>
              <a:t>단위로 </a:t>
            </a:r>
            <a:r>
              <a:rPr lang="ko-KR" altLang="en-US" sz="2400" dirty="0" err="1"/>
              <a:t>입력하시오</a:t>
            </a:r>
            <a:r>
              <a:rPr lang="en-US" altLang="ko-KR" sz="2400" dirty="0"/>
              <a:t>: "))</a:t>
            </a:r>
            <a:endParaRPr lang="ko-KR" altLang="en-US" sz="2400" dirty="0"/>
          </a:p>
          <a:p>
            <a:r>
              <a:rPr lang="en-US" altLang="ko-KR" sz="2400" dirty="0"/>
              <a:t>height = float(input("</a:t>
            </a:r>
            <a:r>
              <a:rPr lang="ko-KR" altLang="en-US" sz="2400" dirty="0"/>
              <a:t>키를 미터 단위로 </a:t>
            </a:r>
            <a:r>
              <a:rPr lang="ko-KR" altLang="en-US" sz="2400" dirty="0" err="1"/>
              <a:t>입력하시오</a:t>
            </a:r>
            <a:r>
              <a:rPr lang="en-US" altLang="ko-KR" sz="2400" dirty="0"/>
              <a:t>: "))</a:t>
            </a:r>
          </a:p>
          <a:p>
            <a:endParaRPr lang="ko-KR" altLang="en-US" sz="2400" dirty="0"/>
          </a:p>
          <a:p>
            <a:r>
              <a:rPr lang="en-US" altLang="ko-KR" sz="2400" dirty="0" err="1"/>
              <a:t>bmi</a:t>
            </a:r>
            <a:r>
              <a:rPr lang="en-US" altLang="ko-KR" sz="2400" dirty="0"/>
              <a:t> = (weight / (height**2)) </a:t>
            </a:r>
          </a:p>
          <a:p>
            <a:r>
              <a:rPr lang="en-US" altLang="ko-KR" sz="2400" dirty="0"/>
              <a:t>print("</a:t>
            </a:r>
            <a:r>
              <a:rPr lang="ko-KR" altLang="en-US" sz="2400" dirty="0"/>
              <a:t>당신의 </a:t>
            </a:r>
            <a:r>
              <a:rPr lang="en-US" altLang="ko-KR" sz="2400" dirty="0"/>
              <a:t>BMI=", </a:t>
            </a:r>
            <a:r>
              <a:rPr lang="en-US" altLang="ko-KR" sz="2400" dirty="0" err="1"/>
              <a:t>bmi</a:t>
            </a:r>
            <a:r>
              <a:rPr lang="en-US" altLang="ko-KR" sz="2400" dirty="0"/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673" y="3679706"/>
            <a:ext cx="2225757" cy="173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자동 판매기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판매기를 </a:t>
            </a:r>
            <a:r>
              <a:rPr lang="ko-KR" altLang="en-US" dirty="0" err="1"/>
              <a:t>시뮬레이션하는</a:t>
            </a:r>
            <a:r>
              <a:rPr lang="ko-KR" altLang="en-US" dirty="0"/>
              <a:t>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자동 판매기는 사용자로부터 투입한 돈과 물건값을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물건값은 </a:t>
            </a:r>
            <a:r>
              <a:rPr lang="en-US" altLang="ko-KR" dirty="0"/>
              <a:t>100</a:t>
            </a:r>
            <a:r>
              <a:rPr lang="ko-KR" altLang="en-US" dirty="0"/>
              <a:t>원 단위라고 가정한다</a:t>
            </a:r>
            <a:r>
              <a:rPr lang="en-US" altLang="ko-KR" dirty="0"/>
              <a:t>. </a:t>
            </a:r>
            <a:r>
              <a:rPr lang="ko-KR" altLang="en-US" dirty="0"/>
              <a:t>프로그램은 잔돈을 계산하여 출력한다</a:t>
            </a:r>
            <a:r>
              <a:rPr lang="en-US" altLang="ko-KR" dirty="0"/>
              <a:t>. </a:t>
            </a:r>
            <a:r>
              <a:rPr lang="ko-KR" altLang="en-US" dirty="0"/>
              <a:t>자판기는 동전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/>
              <a:t>원짜리만 가지고 있다고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176" y="3467774"/>
            <a:ext cx="7795648" cy="1634490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투입한 돈</a:t>
            </a:r>
            <a:r>
              <a:rPr lang="en-US" altLang="ko-KR" dirty="0"/>
              <a:t>: 5000</a:t>
            </a:r>
          </a:p>
          <a:p>
            <a:r>
              <a:rPr lang="ko-KR" altLang="en-US" dirty="0"/>
              <a:t>물건값</a:t>
            </a:r>
            <a:r>
              <a:rPr lang="en-US" altLang="ko-KR" dirty="0"/>
              <a:t>: 2600</a:t>
            </a:r>
          </a:p>
          <a:p>
            <a:r>
              <a:rPr lang="ko-KR" altLang="en-US" dirty="0"/>
              <a:t>거스름돈</a:t>
            </a:r>
            <a:r>
              <a:rPr lang="en-US" altLang="ko-KR" dirty="0"/>
              <a:t>: 2400</a:t>
            </a:r>
          </a:p>
          <a:p>
            <a:r>
              <a:rPr lang="en-US" altLang="ko-KR" dirty="0"/>
              <a:t>500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원 동전의 개수</a:t>
            </a:r>
            <a:r>
              <a:rPr lang="en-US" altLang="ko-KR" dirty="0"/>
              <a:t>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72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자동 판매기 프로그램 답안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1412776"/>
            <a:ext cx="8229600" cy="2893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>
                <a:latin typeface="+mn-lt"/>
              </a:rPr>
              <a:t>money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투입한 돈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>
                <a:latin typeface="+mn-lt"/>
              </a:rPr>
              <a:t>price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물건 값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change = money-price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ko-KR" altLang="en-US" sz="1600" dirty="0">
                <a:latin typeface="+mn-lt"/>
              </a:rPr>
              <a:t>거스름돈</a:t>
            </a:r>
            <a:r>
              <a:rPr lang="en-US" altLang="ko-KR" sz="1600" dirty="0">
                <a:latin typeface="+mn-lt"/>
              </a:rPr>
              <a:t>: ", change)</a:t>
            </a:r>
          </a:p>
          <a:p>
            <a:r>
              <a:rPr lang="en-US" altLang="ko-KR" sz="1600" dirty="0" err="1">
                <a:latin typeface="+mn-lt"/>
              </a:rPr>
              <a:t>coin500s</a:t>
            </a:r>
            <a:r>
              <a:rPr lang="en-US" altLang="ko-KR" sz="1600" dirty="0">
                <a:latin typeface="+mn-lt"/>
              </a:rPr>
              <a:t> = change // 500 	      # 500</a:t>
            </a:r>
            <a:r>
              <a:rPr lang="ko-KR" altLang="en-US" sz="1600" dirty="0">
                <a:latin typeface="+mn-lt"/>
              </a:rPr>
              <a:t>으로 나누어서 몫이 </a:t>
            </a:r>
            <a:r>
              <a:rPr lang="en-US" altLang="ko-KR" sz="1600" dirty="0">
                <a:latin typeface="+mn-lt"/>
              </a:rPr>
              <a:t>500</a:t>
            </a:r>
            <a:r>
              <a:rPr lang="ko-KR" altLang="en-US" sz="1600" dirty="0">
                <a:latin typeface="+mn-lt"/>
              </a:rPr>
              <a:t>원짜리의 개수</a:t>
            </a:r>
          </a:p>
          <a:p>
            <a:r>
              <a:rPr lang="en-US" altLang="ko-KR" sz="1600" dirty="0">
                <a:latin typeface="+mn-lt"/>
              </a:rPr>
              <a:t>change = change % 500 	      # 500</a:t>
            </a:r>
            <a:r>
              <a:rPr lang="ko-KR" altLang="en-US" sz="1600" dirty="0">
                <a:latin typeface="+mn-lt"/>
              </a:rPr>
              <a:t>으로 나눈 나머지를 계산한다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r>
              <a:rPr lang="en-US" altLang="ko-KR" sz="1600" dirty="0" err="1">
                <a:latin typeface="+mn-lt"/>
              </a:rPr>
              <a:t>coin100s</a:t>
            </a:r>
            <a:r>
              <a:rPr lang="en-US" altLang="ko-KR" sz="1600" dirty="0">
                <a:latin typeface="+mn-lt"/>
              </a:rPr>
              <a:t> = change // 100 	      # 100</a:t>
            </a:r>
            <a:r>
              <a:rPr lang="ko-KR" altLang="en-US" sz="1600" dirty="0">
                <a:latin typeface="+mn-lt"/>
              </a:rPr>
              <a:t>으로 나누어서 몫이 </a:t>
            </a:r>
            <a:r>
              <a:rPr lang="en-US" altLang="ko-KR" sz="1600" dirty="0">
                <a:latin typeface="+mn-lt"/>
              </a:rPr>
              <a:t>100</a:t>
            </a:r>
            <a:r>
              <a:rPr lang="ko-KR" altLang="en-US" sz="1600" dirty="0">
                <a:latin typeface="+mn-lt"/>
              </a:rPr>
              <a:t>원짜리의 개수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print("500</a:t>
            </a:r>
            <a:r>
              <a:rPr lang="ko-KR" altLang="en-US" sz="1600" dirty="0">
                <a:latin typeface="+mn-lt"/>
              </a:rPr>
              <a:t>원 동전의 개수</a:t>
            </a:r>
            <a:r>
              <a:rPr lang="en-US" altLang="ko-KR" sz="1600" dirty="0">
                <a:latin typeface="+mn-lt"/>
              </a:rPr>
              <a:t>: ", </a:t>
            </a:r>
            <a:r>
              <a:rPr lang="en-US" altLang="ko-KR" sz="1600" dirty="0" err="1">
                <a:latin typeface="+mn-lt"/>
              </a:rPr>
              <a:t>coin500s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print("100</a:t>
            </a:r>
            <a:r>
              <a:rPr lang="ko-KR" altLang="en-US" sz="1600" dirty="0">
                <a:latin typeface="+mn-lt"/>
              </a:rPr>
              <a:t>원 동전의 개수</a:t>
            </a:r>
            <a:r>
              <a:rPr lang="en-US" altLang="ko-KR" sz="1600" dirty="0">
                <a:latin typeface="+mn-lt"/>
              </a:rPr>
              <a:t>: ", </a:t>
            </a:r>
            <a:r>
              <a:rPr lang="en-US" altLang="ko-KR" sz="1600" dirty="0" err="1">
                <a:latin typeface="+mn-lt"/>
              </a:rPr>
              <a:t>coin100s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150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지수 계산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sz="quarter" idx="1"/>
          </p:nvPr>
        </p:nvSpPr>
        <p:spPr>
          <a:xfrm>
            <a:off x="614888" y="1147562"/>
            <a:ext cx="8153400" cy="4495800"/>
          </a:xfrm>
        </p:spPr>
        <p:txBody>
          <a:bodyPr/>
          <a:lstStyle/>
          <a:p>
            <a:r>
              <a:rPr lang="ko-KR" altLang="en-US" dirty="0"/>
              <a:t>지수</a:t>
            </a:r>
            <a:r>
              <a:rPr lang="en-US" altLang="ko-KR" dirty="0"/>
              <a:t>(power)</a:t>
            </a:r>
            <a:r>
              <a:rPr lang="ko-KR" altLang="en-US" dirty="0"/>
              <a:t>를 계산하려면 ** 연산자를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원리금 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0827" y="1967586"/>
            <a:ext cx="7795648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sz="2400" dirty="0"/>
              <a:t>&gt;&gt;&gt; 2 ** 7 </a:t>
            </a:r>
          </a:p>
          <a:p>
            <a:r>
              <a:rPr lang="en-US" altLang="ko-KR" sz="2400" dirty="0"/>
              <a:t>128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827" y="3933056"/>
            <a:ext cx="7795648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pt-BR" altLang="ko-KR" sz="2800" dirty="0"/>
              <a:t>&gt;&gt;&gt; a=1000</a:t>
            </a:r>
          </a:p>
          <a:p>
            <a:r>
              <a:rPr lang="pt-BR" altLang="ko-KR" sz="2800" dirty="0"/>
              <a:t>&gt;&gt;&gt; r=0.05</a:t>
            </a:r>
          </a:p>
          <a:p>
            <a:r>
              <a:rPr lang="pt-BR" altLang="ko-KR" sz="2800" dirty="0"/>
              <a:t>&gt;&gt;&gt; n=10</a:t>
            </a:r>
          </a:p>
          <a:p>
            <a:r>
              <a:rPr lang="pt-BR" altLang="ko-KR" sz="2800" dirty="0"/>
              <a:t>&gt;&gt;&gt; a*(1+r)**n</a:t>
            </a:r>
          </a:p>
          <a:p>
            <a:r>
              <a:rPr lang="pt-BR" altLang="ko-KR" sz="2800" dirty="0"/>
              <a:t>1628.894626777442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6387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문자열의 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36076" y="1196752"/>
            <a:ext cx="7795648" cy="1303535"/>
            <a:chOff x="674176" y="1903193"/>
            <a:chExt cx="7795648" cy="1303535"/>
          </a:xfrm>
        </p:grpSpPr>
        <p:sp>
          <p:nvSpPr>
            <p:cNvPr id="8" name="TextBox 7"/>
            <p:cNvSpPr txBox="1"/>
            <p:nvPr/>
          </p:nvSpPr>
          <p:spPr>
            <a:xfrm>
              <a:off x="674176" y="2798105"/>
              <a:ext cx="7795648" cy="408623"/>
            </a:xfrm>
            <a:prstGeom prst="round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==================================================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176" y="1903193"/>
              <a:ext cx="7795648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line="="*50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print(line)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6076" y="2980432"/>
            <a:ext cx="7795648" cy="1303535"/>
            <a:chOff x="674176" y="1903193"/>
            <a:chExt cx="7795648" cy="1303535"/>
          </a:xfrm>
        </p:grpSpPr>
        <p:sp>
          <p:nvSpPr>
            <p:cNvPr id="11" name="TextBox 10"/>
            <p:cNvSpPr txBox="1"/>
            <p:nvPr/>
          </p:nvSpPr>
          <p:spPr>
            <a:xfrm>
              <a:off x="674176" y="2798105"/>
              <a:ext cx="7795648" cy="408623"/>
            </a:xfrm>
            <a:prstGeom prst="round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CongratulationsCongratulationsCongratulations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4176" y="1903193"/>
              <a:ext cx="7795648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message="Congratulations"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print(message*3)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81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복합 연산자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95300" y="1268760"/>
            <a:ext cx="8153400" cy="4495800"/>
          </a:xfrm>
        </p:spPr>
        <p:txBody>
          <a:bodyPr/>
          <a:lstStyle/>
          <a:p>
            <a:r>
              <a:rPr lang="ko-KR" altLang="en-US" b="1" dirty="0"/>
              <a:t>복합 연산자</a:t>
            </a:r>
            <a:r>
              <a:rPr lang="en-US" altLang="ko-KR" b="1" dirty="0"/>
              <a:t>(compound operator)</a:t>
            </a:r>
            <a:r>
              <a:rPr lang="ko-KR" altLang="en-US" dirty="0"/>
              <a:t>란 </a:t>
            </a:r>
            <a:r>
              <a:rPr lang="en-US" altLang="ko-KR" dirty="0"/>
              <a:t>+=</a:t>
            </a:r>
            <a:r>
              <a:rPr lang="ko-KR" altLang="en-US" dirty="0"/>
              <a:t>처럼 대입 연산자와 다른 연산자를 합쳐 놓은 연산자이다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420888"/>
            <a:ext cx="409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3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복합 연산자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(2)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3338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0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복합 연산자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(3)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251" y="1263284"/>
            <a:ext cx="7795648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/>
              <a:t>x = 1000</a:t>
            </a:r>
          </a:p>
          <a:p>
            <a:r>
              <a:rPr lang="en-US" altLang="ko-KR" sz="2400" dirty="0"/>
              <a:t>print("</a:t>
            </a:r>
            <a:r>
              <a:rPr lang="ko-KR" altLang="en-US" sz="2400" dirty="0" err="1"/>
              <a:t>초깃값</a:t>
            </a:r>
            <a:r>
              <a:rPr lang="ko-KR" altLang="en-US" sz="2400" dirty="0"/>
              <a:t> </a:t>
            </a:r>
            <a:r>
              <a:rPr lang="en-US" altLang="ko-KR" sz="2400" dirty="0"/>
              <a:t>x=", x)</a:t>
            </a:r>
          </a:p>
          <a:p>
            <a:r>
              <a:rPr lang="en-US" altLang="ko-KR" sz="2400" dirty="0"/>
              <a:t>x += 2;</a:t>
            </a:r>
          </a:p>
          <a:p>
            <a:r>
              <a:rPr lang="en-US" altLang="ko-KR" sz="2400" dirty="0"/>
              <a:t>print("x += 2 </a:t>
            </a:r>
            <a:r>
              <a:rPr lang="ko-KR" altLang="en-US" sz="2400" dirty="0"/>
              <a:t>후의 </a:t>
            </a:r>
            <a:r>
              <a:rPr lang="en-US" altLang="ko-KR" sz="2400" dirty="0"/>
              <a:t>x=", x)</a:t>
            </a:r>
          </a:p>
          <a:p>
            <a:r>
              <a:rPr lang="en-US" altLang="ko-KR" sz="2400" dirty="0"/>
              <a:t>x -= 2;</a:t>
            </a:r>
          </a:p>
          <a:p>
            <a:r>
              <a:rPr lang="en-US" altLang="ko-KR" sz="2400" dirty="0"/>
              <a:t>print("x -= 2 </a:t>
            </a:r>
            <a:r>
              <a:rPr lang="ko-KR" altLang="en-US" sz="2400" dirty="0"/>
              <a:t>후의 </a:t>
            </a:r>
            <a:r>
              <a:rPr lang="en-US" altLang="ko-KR" sz="2400" dirty="0"/>
              <a:t>x=", 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251" y="3813910"/>
            <a:ext cx="7795648" cy="1328023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2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초깃값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+= 2 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1002</a:t>
            </a:r>
          </a:p>
          <a:p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-= 2 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후의 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x= 1000</a:t>
            </a:r>
            <a:endParaRPr lang="ko-KR" altLang="en-US" sz="2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66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주석</a:t>
            </a:r>
          </a:p>
        </p:txBody>
      </p:sp>
      <p:sp>
        <p:nvSpPr>
          <p:cNvPr id="8" name="내용 개체 틀 1"/>
          <p:cNvSpPr>
            <a:spLocks noGrp="1"/>
          </p:cNvSpPr>
          <p:nvPr>
            <p:ph sz="quarter" idx="1"/>
          </p:nvPr>
        </p:nvSpPr>
        <p:spPr>
          <a:xfrm>
            <a:off x="402433" y="1340768"/>
            <a:ext cx="8153400" cy="4495800"/>
          </a:xfrm>
        </p:spPr>
        <p:txBody>
          <a:bodyPr/>
          <a:lstStyle/>
          <a:p>
            <a:r>
              <a:rPr lang="ko-KR" altLang="en-US" b="1" dirty="0"/>
              <a:t>주석</a:t>
            </a:r>
            <a:r>
              <a:rPr lang="en-US" altLang="ko-KR" b="1" dirty="0"/>
              <a:t>(comment)</a:t>
            </a:r>
            <a:r>
              <a:rPr lang="ko-KR" altLang="en-US" dirty="0"/>
              <a:t>은 소스 코드에 붙이는 </a:t>
            </a:r>
            <a:r>
              <a:rPr lang="ko-KR" altLang="en-US" dirty="0" err="1"/>
              <a:t>설명글와</a:t>
            </a:r>
            <a:r>
              <a:rPr lang="ko-KR" altLang="en-US" dirty="0"/>
              <a:t> 같은 것이다</a:t>
            </a:r>
            <a:r>
              <a:rPr lang="en-US" altLang="ko-KR" dirty="0"/>
              <a:t>. </a:t>
            </a:r>
            <a:r>
              <a:rPr lang="ko-KR" altLang="en-US" dirty="0"/>
              <a:t>주석은 프로그램이 하는 일을 설명한다</a:t>
            </a:r>
            <a:r>
              <a:rPr lang="en-US" altLang="ko-KR" dirty="0"/>
              <a:t>. </a:t>
            </a:r>
            <a:r>
              <a:rPr lang="ko-KR" altLang="en-US" dirty="0"/>
              <a:t>주석은 프로그램의 실행 결과에 영향을 끼치지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309" y="3140968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사용자로부터 </a:t>
            </a:r>
            <a:r>
              <a:rPr lang="ko-KR" altLang="en-US" dirty="0" err="1">
                <a:solidFill>
                  <a:srgbClr val="00B050"/>
                </a:solidFill>
              </a:rPr>
              <a:t>화씨온도를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입력받는다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</a:p>
          <a:p>
            <a:r>
              <a:rPr lang="en-US" altLang="ko-KR" dirty="0" err="1"/>
              <a:t>ftemp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 err="1"/>
              <a:t>화씨온도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 err="1"/>
              <a:t>ctemp</a:t>
            </a:r>
            <a:r>
              <a:rPr lang="en-US" altLang="ko-KR" dirty="0"/>
              <a:t> = (ftemp-32.0)*5.0/9.0  	</a:t>
            </a:r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화씨온도</a:t>
            </a:r>
            <a:r>
              <a:rPr lang="en-US" altLang="ko-KR" dirty="0">
                <a:solidFill>
                  <a:srgbClr val="00B050"/>
                </a:solidFill>
              </a:rPr>
              <a:t>-&gt;</a:t>
            </a:r>
            <a:r>
              <a:rPr lang="ko-KR" altLang="en-US" dirty="0" err="1">
                <a:solidFill>
                  <a:srgbClr val="00B050"/>
                </a:solidFill>
              </a:rPr>
              <a:t>섭씨온도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print("</a:t>
            </a:r>
            <a:r>
              <a:rPr lang="ko-KR" altLang="en-US" dirty="0" err="1"/>
              <a:t>섭씨온도</a:t>
            </a:r>
            <a:r>
              <a:rPr lang="en-US" altLang="ko-KR" dirty="0"/>
              <a:t>:", </a:t>
            </a:r>
            <a:r>
              <a:rPr lang="en-US" altLang="ko-KR" dirty="0" err="1"/>
              <a:t>ctemp</a:t>
            </a:r>
            <a:r>
              <a:rPr lang="en-US" altLang="ko-KR" dirty="0"/>
              <a:t>)  		</a:t>
            </a:r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섭씨온도를</a:t>
            </a:r>
            <a:r>
              <a:rPr lang="ko-KR" altLang="en-US" dirty="0">
                <a:solidFill>
                  <a:srgbClr val="00B050"/>
                </a:solidFill>
              </a:rPr>
              <a:t> 화면에 출력한다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06" y="2785843"/>
            <a:ext cx="1304047" cy="1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 우선 순위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68760"/>
            <a:ext cx="6534150" cy="1800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076" y="3319161"/>
            <a:ext cx="7795648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sz="3200" dirty="0"/>
              <a:t>&gt;&gt;&gt; 10 + 20 /2</a:t>
            </a:r>
          </a:p>
          <a:p>
            <a:r>
              <a:rPr lang="en-US" altLang="ko-KR" sz="3200" dirty="0"/>
              <a:t>20.0</a:t>
            </a:r>
          </a:p>
          <a:p>
            <a:endParaRPr lang="en-US" altLang="ko-KR" sz="3200" dirty="0"/>
          </a:p>
          <a:p>
            <a:r>
              <a:rPr lang="en-US" altLang="ko-KR" sz="3200" dirty="0"/>
              <a:t>&gt;&gt;&gt; (10 + 20) /2</a:t>
            </a:r>
          </a:p>
          <a:p>
            <a:r>
              <a:rPr lang="en-US" altLang="ko-KR" sz="3200" dirty="0"/>
              <a:t>15.0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173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1)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44651"/>
            <a:ext cx="3744416" cy="2761507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사용자로부터 두 개의 정수를 받아서 정수의 합</a:t>
            </a:r>
            <a:r>
              <a:rPr lang="en-US" altLang="ko-KR" sz="2000" dirty="0"/>
              <a:t>, </a:t>
            </a:r>
            <a:r>
              <a:rPr lang="ko-KR" altLang="en-US" sz="2000" dirty="0"/>
              <a:t>정수의 차</a:t>
            </a:r>
            <a:r>
              <a:rPr lang="en-US" altLang="ko-KR" sz="2000" dirty="0"/>
              <a:t>, </a:t>
            </a:r>
            <a:r>
              <a:rPr lang="ko-KR" altLang="en-US" sz="2000" dirty="0"/>
              <a:t>정수의 곱</a:t>
            </a:r>
            <a:r>
              <a:rPr lang="en-US" altLang="ko-KR" sz="2000" dirty="0"/>
              <a:t>, </a:t>
            </a:r>
            <a:r>
              <a:rPr lang="ko-KR" altLang="en-US" sz="2000" dirty="0"/>
              <a:t>정수의 평균</a:t>
            </a:r>
            <a:r>
              <a:rPr lang="en-US" altLang="ko-KR" sz="2000" dirty="0"/>
              <a:t>, </a:t>
            </a:r>
            <a:r>
              <a:rPr lang="ko-KR" altLang="en-US" sz="2000" dirty="0"/>
              <a:t>큰 수</a:t>
            </a:r>
            <a:r>
              <a:rPr lang="en-US" altLang="ko-KR" sz="2000" dirty="0"/>
              <a:t>, </a:t>
            </a:r>
            <a:r>
              <a:rPr lang="ko-KR" altLang="en-US" sz="2000" dirty="0"/>
              <a:t>작은 수를 계산하여 화면에 출력하는 프로그램을 작성하라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파이썬이</a:t>
            </a:r>
            <a:r>
              <a:rPr lang="ko-KR" altLang="en-US" sz="2000" dirty="0"/>
              <a:t> 제공하는 내장 함수 </a:t>
            </a:r>
            <a:r>
              <a:rPr lang="en-US" altLang="ko-KR" sz="2000" dirty="0"/>
              <a:t>max(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), min(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사용하시오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1600" dirty="0"/>
              <a:t>max(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</a:t>
            </a:r>
            <a:r>
              <a:rPr lang="ko-KR" altLang="en-US" sz="1600" dirty="0"/>
              <a:t>와 같이 호출하면 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큰 수를 반환한다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685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2)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원기둥의 부피를 계산하는 프로그램을 작성해보자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원기둥의 부피는 다음과 같이 계산한다</a:t>
            </a:r>
            <a:r>
              <a:rPr lang="en-US" altLang="ko-KR" sz="2000" dirty="0"/>
              <a:t>. (V: </a:t>
            </a:r>
            <a:r>
              <a:rPr lang="ko-KR" altLang="en-US" sz="2000" dirty="0"/>
              <a:t>원기둥의 부피</a:t>
            </a:r>
            <a:r>
              <a:rPr lang="en-US" altLang="ko-KR" sz="20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2195736" y="2204864"/>
          <a:ext cx="2538193" cy="8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2204864"/>
                        <a:ext cx="2538193" cy="8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3645024"/>
            <a:ext cx="5084760" cy="16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4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3)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사용자로부터 두 점의 좌표 </a:t>
            </a:r>
            <a:r>
              <a:rPr lang="en-US" altLang="ko-KR" sz="2800" dirty="0"/>
              <a:t>(x1, y1)</a:t>
            </a:r>
            <a:r>
              <a:rPr lang="ko-KR" altLang="en-US" sz="2800" dirty="0"/>
              <a:t>과 </a:t>
            </a:r>
            <a:r>
              <a:rPr lang="en-US" altLang="ko-KR" sz="2800" dirty="0"/>
              <a:t>(x2,y2)</a:t>
            </a:r>
            <a:r>
              <a:rPr lang="ko-KR" altLang="en-US" sz="2800" dirty="0"/>
              <a:t>를 입력 받아서 두 점 사이의 거리를 계산하는 프로그램을 작성해보자</a:t>
            </a:r>
            <a:r>
              <a:rPr lang="en-US" altLang="ko-KR" sz="2800" dirty="0"/>
              <a:t>. </a:t>
            </a:r>
            <a:r>
              <a:rPr lang="ko-KR" altLang="en-US" sz="2800" dirty="0"/>
              <a:t>스크립트 모드로 작성하라</a:t>
            </a:r>
            <a:r>
              <a:rPr lang="en-US" altLang="ko-KR" sz="2800" dirty="0"/>
              <a:t>. </a:t>
            </a:r>
            <a:r>
              <a:rPr lang="ko-KR" altLang="en-US" sz="2800" dirty="0"/>
              <a:t>거리는 다음 식으로 계산한다</a:t>
            </a:r>
            <a:r>
              <a:rPr lang="en-US" altLang="ko-KR" sz="2800" dirty="0"/>
              <a:t>. </a:t>
            </a:r>
            <a:endParaRPr lang="en-US" altLang="ko-KR" sz="2000" dirty="0"/>
          </a:p>
          <a:p>
            <a:pPr lvl="1"/>
            <a:r>
              <a:rPr lang="ko-KR" altLang="en-US" sz="1600" dirty="0">
                <a:solidFill>
                  <a:srgbClr val="FF0000"/>
                </a:solidFill>
              </a:rPr>
              <a:t>제곱근을 계산하려면 </a:t>
            </a:r>
            <a:r>
              <a:rPr lang="en-US" altLang="ko-KR" sz="1600" dirty="0">
                <a:solidFill>
                  <a:srgbClr val="FF0000"/>
                </a:solidFill>
              </a:rPr>
              <a:t>x**0.5</a:t>
            </a:r>
          </a:p>
          <a:p>
            <a:endParaRPr lang="en-US" altLang="ko-KR" sz="1600" dirty="0"/>
          </a:p>
          <a:p>
            <a:pP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x1: 0</a:t>
            </a:r>
          </a:p>
          <a:p>
            <a:pP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y1: 0</a:t>
            </a:r>
          </a:p>
          <a:p>
            <a:pP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x2: 100</a:t>
            </a:r>
          </a:p>
          <a:p>
            <a:pP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y2: 100</a:t>
            </a:r>
          </a:p>
          <a:p>
            <a:pPr>
              <a:buNone/>
            </a:pPr>
            <a:r>
              <a:rPr lang="ko-KR" altLang="en-US" sz="1600" dirty="0" err="1">
                <a:solidFill>
                  <a:schemeClr val="tx1"/>
                </a:solidFill>
              </a:rPr>
              <a:t>두점</a:t>
            </a:r>
            <a:r>
              <a:rPr lang="ko-KR" altLang="en-US" sz="1600" dirty="0">
                <a:solidFill>
                  <a:schemeClr val="tx1"/>
                </a:solidFill>
              </a:rPr>
              <a:t> 사이의 거리</a:t>
            </a:r>
            <a:r>
              <a:rPr lang="en-US" altLang="ko-KR" sz="1600" dirty="0">
                <a:solidFill>
                  <a:schemeClr val="tx1"/>
                </a:solidFill>
              </a:rPr>
              <a:t>= 141.4213562373095</a:t>
            </a:r>
          </a:p>
          <a:p>
            <a:pPr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&gt;&gt;&gt; 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89499"/>
              </p:ext>
            </p:extLst>
          </p:nvPr>
        </p:nvGraphicFramePr>
        <p:xfrm>
          <a:off x="2446046" y="5485483"/>
          <a:ext cx="4175707" cy="82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218960" imgH="241200" progId="Equation.DSMT4">
                  <p:embed/>
                </p:oleObj>
              </mc:Choice>
              <mc:Fallback>
                <p:oleObj name="Equation" r:id="rId4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6046" y="5485483"/>
                        <a:ext cx="4175707" cy="826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93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연습문제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4) 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sz="quarter" idx="1"/>
          </p:nvPr>
        </p:nvSpPr>
        <p:spPr>
          <a:xfrm>
            <a:off x="406210" y="1196752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반지름이 </a:t>
            </a:r>
            <a:r>
              <a:rPr lang="en-US" altLang="ko-KR" sz="2800" dirty="0"/>
              <a:t>r</a:t>
            </a:r>
            <a:r>
              <a:rPr lang="ko-KR" altLang="en-US" sz="2800" dirty="0"/>
              <a:t>의 구의 부피는 다음과 같은 식으로 계산할 수 있다</a:t>
            </a:r>
            <a:r>
              <a:rPr lang="en-US" altLang="ko-KR" sz="2800" dirty="0"/>
              <a:t>. </a:t>
            </a:r>
            <a:r>
              <a:rPr lang="ko-KR" altLang="en-US" sz="2800" dirty="0"/>
              <a:t>반지름을 입력하면 구의 부피를 계산하는 </a:t>
            </a:r>
            <a:r>
              <a:rPr lang="ko-KR" altLang="en-US" sz="2800" dirty="0" err="1"/>
              <a:t>파이썬</a:t>
            </a:r>
            <a:r>
              <a:rPr lang="ko-KR" altLang="en-US" sz="2800" dirty="0"/>
              <a:t> 프로그램을 작성하여 보자</a:t>
            </a:r>
            <a:endParaRPr lang="en-US" altLang="ko-KR" sz="2800" dirty="0"/>
          </a:p>
          <a:p>
            <a:pPr lvl="1"/>
            <a:r>
              <a:rPr lang="ko-KR" altLang="en-US" dirty="0"/>
              <a:t>구의 부피 식</a:t>
            </a:r>
            <a:r>
              <a:rPr lang="en-US" altLang="ko-KR" dirty="0"/>
              <a:t>: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174" y="4437112"/>
            <a:ext cx="2019300" cy="457200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93860"/>
              </p:ext>
            </p:extLst>
          </p:nvPr>
        </p:nvGraphicFramePr>
        <p:xfrm>
          <a:off x="2664174" y="2599247"/>
          <a:ext cx="185261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863280" imgH="583920" progId="Equation.DSMT4">
                  <p:embed/>
                </p:oleObj>
              </mc:Choice>
              <mc:Fallback>
                <p:oleObj name="Equation" r:id="rId5" imgW="8632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4174" y="2599247"/>
                        <a:ext cx="1852612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30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문자열의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36076" y="1196752"/>
            <a:ext cx="7795648" cy="1303535"/>
            <a:chOff x="674176" y="1903193"/>
            <a:chExt cx="7795648" cy="1303535"/>
          </a:xfrm>
        </p:grpSpPr>
        <p:sp>
          <p:nvSpPr>
            <p:cNvPr id="8" name="TextBox 7"/>
            <p:cNvSpPr txBox="1"/>
            <p:nvPr/>
          </p:nvSpPr>
          <p:spPr>
            <a:xfrm>
              <a:off x="674176" y="2798105"/>
              <a:ext cx="7795648" cy="408623"/>
            </a:xfrm>
            <a:prstGeom prst="round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상품의 가격은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10000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원입니다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176" y="1903193"/>
              <a:ext cx="7795648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price=10000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print("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상품의 가격은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%s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원입니다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" % price)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13474" y="2852936"/>
            <a:ext cx="7822028" cy="1534107"/>
            <a:chOff x="674176" y="1903193"/>
            <a:chExt cx="7822028" cy="1534107"/>
          </a:xfrm>
        </p:grpSpPr>
        <p:sp>
          <p:nvSpPr>
            <p:cNvPr id="11" name="TextBox 10"/>
            <p:cNvSpPr txBox="1"/>
            <p:nvPr/>
          </p:nvSpPr>
          <p:spPr>
            <a:xfrm>
              <a:off x="700556" y="3028677"/>
              <a:ext cx="7795648" cy="408623"/>
            </a:xfrm>
            <a:prstGeom prst="round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현재 시간은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12:00pm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입니다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4176" y="1903193"/>
              <a:ext cx="7795648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message="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현재 시간은 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%s</a:t>
              </a:r>
              <a:r>
                <a:rPr lang="ko-KR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입니다</a:t>
              </a:r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"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time="12:00pm"</a:t>
              </a:r>
            </a:p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&gt;&gt;&gt; print(message % time)</a:t>
              </a:r>
              <a:endPara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82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</a:rPr>
              <a:t>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414605" y="1268760"/>
            <a:ext cx="85820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"/>
              <a:defRPr sz="2400" b="1" kern="1200" baseline="0">
                <a:solidFill>
                  <a:srgbClr val="0070C0"/>
                </a:solidFill>
                <a:latin typeface="+mn-lt"/>
                <a:ea typeface="HY견고딕" pitchFamily="18" charset="-127"/>
                <a:cs typeface="+mn-cs"/>
              </a:defRPr>
            </a:lvl1pPr>
            <a:lvl2pPr marL="266700" indent="0" algn="l" rtl="0" eaLnBrk="0" fontAlgn="base" latinLnBrk="1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itchFamily="2" charset="2"/>
              <a:buChar char="§"/>
              <a:defRPr sz="2000" kern="1200" baseline="0">
                <a:solidFill>
                  <a:schemeClr val="tx1"/>
                </a:solidFill>
                <a:latin typeface="+mn-lt"/>
                <a:ea typeface="HY견고딕" pitchFamily="18" charset="-127"/>
                <a:cs typeface="+mn-cs"/>
              </a:defRPr>
            </a:lvl2pPr>
            <a:lvl3pPr marL="533400" indent="0" algn="l" rtl="0" eaLnBrk="0" fontAlgn="base" latinLnBrk="1" hangingPunct="0"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컴퓨터 그래픽 장면들은 컴퓨터의 계산기능을 통하여 이루어진다</a:t>
            </a:r>
            <a:endParaRPr lang="en-US" altLang="ko-KR" dirty="0"/>
          </a:p>
          <a:p>
            <a:pPr lvl="1"/>
            <a:r>
              <a:rPr kumimoji="0" lang="ko-KR" altLang="en-US" dirty="0"/>
              <a:t>건물들의 폭발 장면 </a:t>
            </a:r>
            <a:r>
              <a:rPr kumimoji="0" lang="en-US" altLang="ko-KR" dirty="0"/>
              <a:t>(</a:t>
            </a:r>
            <a:r>
              <a:rPr kumimoji="0" lang="ko-KR" altLang="en-US" dirty="0"/>
              <a:t>물리학의 여러 가지 공식들을 이용하여 컴퓨터로 계산한 결과를 화면에 표시</a:t>
            </a:r>
            <a:r>
              <a:rPr kumimoji="0" lang="en-US" altLang="ko-KR" dirty="0"/>
              <a:t>)</a:t>
            </a:r>
            <a:r>
              <a:rPr kumimoji="0" lang="ko-KR" altLang="en-US" dirty="0"/>
              <a:t> </a:t>
            </a:r>
          </a:p>
          <a:p>
            <a:endParaRPr kumimoji="0"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43501"/>
            <a:ext cx="5948365" cy="303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연산자와 </a:t>
            </a:r>
            <a:r>
              <a:rPr lang="ko-KR" altLang="en-US" sz="2800" dirty="0" err="1">
                <a:solidFill>
                  <a:schemeClr val="tx1"/>
                </a:solidFill>
                <a:latin typeface="HY견고딕" panose="02030600000101010101" pitchFamily="18" charset="-127"/>
              </a:rPr>
              <a:t>피연산자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540385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수식</a:t>
            </a:r>
            <a:r>
              <a:rPr lang="en-US" altLang="ko-KR" dirty="0"/>
              <a:t>(expression) : </a:t>
            </a:r>
            <a:r>
              <a:rPr lang="ko-KR" altLang="en-US" dirty="0" err="1"/>
              <a:t>피연산자들과</a:t>
            </a:r>
            <a:r>
              <a:rPr lang="ko-KR" altLang="en-US" dirty="0"/>
              <a:t> 연산자의 조합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(operator):</a:t>
            </a:r>
            <a:r>
              <a:rPr lang="ko-KR" altLang="en-US" dirty="0"/>
              <a:t> 연산을 나타내는 기호</a:t>
            </a:r>
            <a:endParaRPr lang="en-US" altLang="ko-KR" dirty="0"/>
          </a:p>
          <a:p>
            <a:r>
              <a:rPr lang="ko-KR" altLang="en-US" dirty="0" err="1"/>
              <a:t>피연산자</a:t>
            </a:r>
            <a:r>
              <a:rPr lang="en-US" altLang="ko-KR" dirty="0"/>
              <a:t>(operand):</a:t>
            </a:r>
            <a:r>
              <a:rPr lang="ko-KR" altLang="en-US" dirty="0"/>
              <a:t> 연산의 대상이 되는 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140968"/>
            <a:ext cx="4305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산술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</a:t>
            </a:r>
            <a:r>
              <a:rPr lang="en-US" altLang="ko-KR" dirty="0"/>
              <a:t>, </a:t>
            </a:r>
            <a:r>
              <a:rPr lang="ko-KR" altLang="en-US" dirty="0"/>
              <a:t>나머지 연산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" y="2275126"/>
            <a:ext cx="8134709" cy="244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98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나눗셈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버전 </a:t>
            </a:r>
            <a:r>
              <a:rPr lang="en-US" altLang="ko-KR" dirty="0"/>
              <a:t>2.x</a:t>
            </a:r>
            <a:r>
              <a:rPr lang="ko-KR" altLang="en-US" dirty="0"/>
              <a:t>에서는 </a:t>
            </a:r>
            <a:r>
              <a:rPr lang="en-US" altLang="ko-KR" dirty="0"/>
              <a:t>/</a:t>
            </a:r>
            <a:r>
              <a:rPr lang="ko-KR" altLang="en-US" dirty="0"/>
              <a:t>연산자의 결과가 정수</a:t>
            </a:r>
            <a:r>
              <a:rPr lang="en-US" altLang="ko-KR" dirty="0"/>
              <a:t>(</a:t>
            </a:r>
            <a:r>
              <a:rPr lang="ko-KR" altLang="en-US" dirty="0"/>
              <a:t>주의 요망</a:t>
            </a:r>
            <a:r>
              <a:rPr lang="en-US" altLang="ko-KR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1932751"/>
            <a:ext cx="7795648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// 4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62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나머지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176" y="3510163"/>
            <a:ext cx="7795648" cy="1328023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176" y="1903193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분모를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몫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//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나눗셈의 나머지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p % q)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2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313"/>
            <a:ext cx="8229600" cy="776287"/>
          </a:xfrm>
        </p:spPr>
        <p:txBody>
          <a:bodyPr/>
          <a:lstStyle/>
          <a:p>
            <a:pPr>
              <a:defRPr/>
            </a:pPr>
            <a:r>
              <a:rPr lang="ko-KR" altLang="en-US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나머지 연산자의 용도 </a:t>
            </a:r>
            <a:r>
              <a:rPr lang="en-US" altLang="ko-KR" sz="2800" dirty="0">
                <a:solidFill>
                  <a:schemeClr val="tx1"/>
                </a:solidFill>
                <a:latin typeface="HY견고딕" panose="02030600000101010101" pitchFamily="18" charset="-127"/>
              </a:rPr>
              <a:t>(1)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1589B0-86E5-4E1F-8D63-9628A0D850B5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2391" y="1268760"/>
            <a:ext cx="8582025" cy="332422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짝수와 홀수의 구분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119376"/>
            <a:ext cx="7795648" cy="715089"/>
          </a:xfrm>
          <a:prstGeom prst="roundRect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28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204864"/>
            <a:ext cx="7795648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print(number%2)</a:t>
            </a:r>
          </a:p>
        </p:txBody>
      </p:sp>
    </p:spTree>
    <p:extLst>
      <p:ext uri="{BB962C8B-B14F-4D97-AF65-F5344CB8AC3E}">
        <p14:creationId xmlns:p14="http://schemas.microsoft.com/office/powerpoint/2010/main" val="345822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10191</TotalTime>
  <Words>1057</Words>
  <Application>Microsoft Office PowerPoint</Application>
  <PresentationFormat>화면 슬라이드 쇼(4:3)</PresentationFormat>
  <Paragraphs>218</Paragraphs>
  <Slides>28</Slides>
  <Notes>27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Equation</vt:lpstr>
      <vt:lpstr>Chap 3. 계산</vt:lpstr>
      <vt:lpstr>문자열의 반복</vt:lpstr>
      <vt:lpstr>문자열의 출력</vt:lpstr>
      <vt:lpstr>수식</vt:lpstr>
      <vt:lpstr>연산자와 피연산자</vt:lpstr>
      <vt:lpstr>산술 연산자</vt:lpstr>
      <vt:lpstr>나눗셈</vt:lpstr>
      <vt:lpstr>나머지 연산자</vt:lpstr>
      <vt:lpstr>나머지 연산자의 용도 (1)</vt:lpstr>
      <vt:lpstr>나머지 연산자의 용도 (2)</vt:lpstr>
      <vt:lpstr>커피 가게 매출 계산</vt:lpstr>
      <vt:lpstr>커피 가게 매출 계산 답안</vt:lpstr>
      <vt:lpstr>화씨 온도를 섭씨 온도로 변환하기</vt:lpstr>
      <vt:lpstr>답안</vt:lpstr>
      <vt:lpstr>BMI 계산하기</vt:lpstr>
      <vt:lpstr>BMI 계산하기 답안</vt:lpstr>
      <vt:lpstr>자동 판매기 프로그램</vt:lpstr>
      <vt:lpstr>자동 판매기 프로그램 답안</vt:lpstr>
      <vt:lpstr>지수 계산</vt:lpstr>
      <vt:lpstr>복합 연산자 (1)</vt:lpstr>
      <vt:lpstr>복합 연산자 (2)</vt:lpstr>
      <vt:lpstr>복합 연산자 (3)</vt:lpstr>
      <vt:lpstr>주석</vt:lpstr>
      <vt:lpstr>연산자 우선 순위</vt:lpstr>
      <vt:lpstr>연습문제 1) </vt:lpstr>
      <vt:lpstr>연습문제 2) </vt:lpstr>
      <vt:lpstr>연습문제 3) </vt:lpstr>
      <vt:lpstr>연습문제 4)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861</cp:revision>
  <cp:lastPrinted>2010-10-21T04:58:33Z</cp:lastPrinted>
  <dcterms:created xsi:type="dcterms:W3CDTF">2007-10-05T07:38:31Z</dcterms:created>
  <dcterms:modified xsi:type="dcterms:W3CDTF">2020-05-11T11:37:18Z</dcterms:modified>
</cp:coreProperties>
</file>