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507" r:id="rId2"/>
    <p:sldId id="291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73" r:id="rId11"/>
    <p:sldId id="475" r:id="rId12"/>
    <p:sldId id="510" r:id="rId13"/>
    <p:sldId id="476" r:id="rId14"/>
    <p:sldId id="477" r:id="rId15"/>
    <p:sldId id="478" r:id="rId16"/>
    <p:sldId id="480" r:id="rId17"/>
    <p:sldId id="484" r:id="rId18"/>
    <p:sldId id="485" r:id="rId19"/>
    <p:sldId id="486" r:id="rId20"/>
    <p:sldId id="487" r:id="rId21"/>
    <p:sldId id="489" r:id="rId22"/>
    <p:sldId id="511" r:id="rId23"/>
    <p:sldId id="491" r:id="rId24"/>
    <p:sldId id="493" r:id="rId25"/>
    <p:sldId id="498" r:id="rId26"/>
    <p:sldId id="500" r:id="rId27"/>
    <p:sldId id="513" r:id="rId28"/>
    <p:sldId id="514" r:id="rId29"/>
    <p:sldId id="333" r:id="rId30"/>
    <p:sldId id="336" r:id="rId31"/>
    <p:sldId id="337" r:id="rId32"/>
    <p:sldId id="338" r:id="rId33"/>
    <p:sldId id="339" r:id="rId34"/>
    <p:sldId id="340" r:id="rId35"/>
    <p:sldId id="341" r:id="rId36"/>
    <p:sldId id="516" r:id="rId37"/>
    <p:sldId id="517" r:id="rId38"/>
    <p:sldId id="344" r:id="rId39"/>
    <p:sldId id="345" r:id="rId40"/>
    <p:sldId id="346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7" r:id="rId50"/>
    <p:sldId id="358" r:id="rId51"/>
    <p:sldId id="359" r:id="rId52"/>
    <p:sldId id="360" r:id="rId53"/>
    <p:sldId id="362" r:id="rId54"/>
    <p:sldId id="363" r:id="rId55"/>
    <p:sldId id="364" r:id="rId56"/>
    <p:sldId id="365" r:id="rId57"/>
    <p:sldId id="366" r:id="rId58"/>
    <p:sldId id="367" r:id="rId59"/>
    <p:sldId id="468" r:id="rId60"/>
    <p:sldId id="470" r:id="rId61"/>
    <p:sldId id="471" r:id="rId62"/>
    <p:sldId id="472" r:id="rId63"/>
    <p:sldId id="502" r:id="rId64"/>
    <p:sldId id="503" r:id="rId65"/>
    <p:sldId id="505" r:id="rId66"/>
    <p:sldId id="457" r:id="rId67"/>
    <p:sldId id="454" r:id="rId68"/>
    <p:sldId id="459" r:id="rId69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667" autoAdjust="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23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97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0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9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35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EEEE80-C99D-4D57-B42D-35F41F1672D3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9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98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9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8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8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68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40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8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2020-05-13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1777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64281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2020-05-13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2020-05-13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2020-05-13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2020-05-13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2020-05-13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2020-05-13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rgbClr val="FF0000"/>
                </a:solidFill>
              </a:rPr>
              <a:t>문제</a:t>
            </a:r>
            <a:endParaRPr lang="ko-KR" altLang="en-US" sz="2800" dirty="0">
              <a:solidFill>
                <a:srgbClr val="FF0000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 </a:t>
            </a:r>
            <a:r>
              <a:rPr lang="ko-KR" altLang="en-US" dirty="0"/>
              <a:t>요구사항 </a:t>
            </a:r>
            <a:r>
              <a:rPr lang="en-US" altLang="ko-KR" dirty="0"/>
              <a:t>I</a:t>
            </a:r>
          </a:p>
          <a:p>
            <a:pPr>
              <a:buNone/>
            </a:pPr>
            <a:r>
              <a:rPr lang="ko-KR" altLang="en-US" dirty="0"/>
              <a:t>카드로 버스요금을 계산하면 </a:t>
            </a:r>
            <a:r>
              <a:rPr lang="en-US" altLang="ko-KR" dirty="0"/>
              <a:t>1,200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만약 카드 안에 최소 </a:t>
            </a:r>
            <a:r>
              <a:rPr lang="en-US" altLang="ko-KR" dirty="0"/>
              <a:t>1,200</a:t>
            </a:r>
            <a:r>
              <a:rPr lang="ko-KR" altLang="en-US" dirty="0"/>
              <a:t>원이 없다면 계산이 되지 않는다</a:t>
            </a:r>
            <a:r>
              <a:rPr lang="en-US" altLang="ko-KR" dirty="0"/>
              <a:t>. </a:t>
            </a:r>
            <a:r>
              <a:rPr lang="ko-KR" altLang="en-US" dirty="0"/>
              <a:t>카드의 잔액을 확인하고 버스를 탑승할 수 있는지 없는지 여부를 결정</a:t>
            </a:r>
          </a:p>
          <a:p>
            <a:pPr>
              <a:buNone/>
            </a:pPr>
            <a:r>
              <a:rPr lang="ko-KR" altLang="en-US" dirty="0"/>
              <a:t>하는 프로그램을 작성해보자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I </a:t>
            </a:r>
            <a:r>
              <a:rPr lang="ko-KR" altLang="en-US" dirty="0"/>
              <a:t>문제 해결 알고리즘 </a:t>
            </a:r>
            <a:r>
              <a:rPr lang="en-US" altLang="ko-KR" dirty="0"/>
              <a:t>I</a:t>
            </a:r>
          </a:p>
          <a:p>
            <a:pPr>
              <a:buNone/>
            </a:pPr>
            <a:r>
              <a:rPr lang="en-US" altLang="ko-KR" dirty="0"/>
              <a:t>if </a:t>
            </a:r>
            <a:r>
              <a:rPr lang="ko-KR" altLang="en-US" dirty="0"/>
              <a:t>현재 잔액 </a:t>
            </a:r>
            <a:r>
              <a:rPr lang="en-US" altLang="ko-KR" dirty="0"/>
              <a:t>&gt; 1200 </a:t>
            </a:r>
            <a:r>
              <a:rPr lang="ko-KR" altLang="en-US" dirty="0"/>
              <a:t>→ 버스 탑승 가능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range()</a:t>
            </a:r>
            <a:r>
              <a:rPr lang="ko-KR" altLang="en-US" dirty="0"/>
              <a:t> 함수를 이용하면 특정 구간의 정수들을 생성할 수 있다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range(10)</a:t>
            </a:r>
            <a:r>
              <a:rPr lang="ko-KR" altLang="en-US" dirty="0"/>
              <a:t>하면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까지의 정수가 생성된다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81" y="3211378"/>
            <a:ext cx="5971448" cy="210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6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range(start, stop)</a:t>
            </a:r>
            <a:r>
              <a:rPr lang="ko-KR" altLang="en-US" dirty="0"/>
              <a:t>와 같이 호출하면 </a:t>
            </a:r>
            <a:r>
              <a:rPr lang="en-US" altLang="ko-KR" dirty="0"/>
              <a:t>start</a:t>
            </a:r>
            <a:r>
              <a:rPr lang="ko-KR" altLang="en-US" dirty="0"/>
              <a:t>부터 시작하여서 </a:t>
            </a:r>
            <a:r>
              <a:rPr lang="en-US" altLang="ko-KR" dirty="0"/>
              <a:t>(stop-1)</a:t>
            </a:r>
            <a:r>
              <a:rPr lang="ko-KR" altLang="en-US" dirty="0"/>
              <a:t>까지의 정수가 생성된다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stop</a:t>
            </a:r>
            <a:r>
              <a:rPr lang="ko-KR" altLang="en-US" dirty="0"/>
              <a:t>은 포함되지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054" y="3053166"/>
            <a:ext cx="839233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x in range(0, 10) :	 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sum = sum + x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print(sum)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053" y="5020590"/>
            <a:ext cx="8392333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406949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1: range()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함수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/>
              <a:t>만약 </a:t>
            </a:r>
            <a:r>
              <a:rPr kumimoji="0" lang="en-US" altLang="ko-KR"/>
              <a:t>1</a:t>
            </a:r>
            <a:r>
              <a:rPr kumimoji="0" lang="ko-KR" altLang="en-US"/>
              <a:t>부터 시작하여서 </a:t>
            </a:r>
            <a:r>
              <a:rPr kumimoji="0" lang="en-US" altLang="ko-KR"/>
              <a:t>5</a:t>
            </a:r>
            <a:r>
              <a:rPr kumimoji="0" lang="ko-KR" altLang="en-US"/>
              <a:t>까지 반복하고 싶다면 어떻게 하면 될까</a:t>
            </a:r>
            <a:r>
              <a:rPr kumimoji="0" lang="en-US" altLang="ko-KR"/>
              <a:t>?</a:t>
            </a:r>
            <a:endParaRPr kumimoji="0"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416" y="2618913"/>
            <a:ext cx="8315864" cy="76775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1 2 3 4 5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06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6344" y="3353882"/>
            <a:ext cx="8229600" cy="2713162"/>
          </a:xfrm>
        </p:spPr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함수는 </a:t>
            </a:r>
            <a:r>
              <a:rPr lang="en-US" altLang="ko-KR" dirty="0"/>
              <a:t>start</a:t>
            </a:r>
            <a:r>
              <a:rPr lang="ko-KR" altLang="en-US" dirty="0"/>
              <a:t>부터 </a:t>
            </a:r>
            <a:r>
              <a:rPr lang="en-US" altLang="ko-KR" dirty="0"/>
              <a:t>stop-1</a:t>
            </a:r>
            <a:r>
              <a:rPr lang="ko-KR" altLang="en-US" dirty="0"/>
              <a:t>까지 </a:t>
            </a:r>
            <a:r>
              <a:rPr lang="en-US" altLang="ko-KR" dirty="0"/>
              <a:t>step</a:t>
            </a:r>
            <a:r>
              <a:rPr lang="ko-KR" altLang="en-US" dirty="0"/>
              <a:t>의 간격으로 정수들을 생성한다</a:t>
            </a:r>
            <a:r>
              <a:rPr lang="en-US" altLang="ko-KR" dirty="0"/>
              <a:t>. start</a:t>
            </a:r>
            <a:r>
              <a:rPr lang="ko-KR" altLang="en-US" dirty="0"/>
              <a:t>와 </a:t>
            </a:r>
            <a:r>
              <a:rPr lang="en-US" altLang="ko-KR" dirty="0"/>
              <a:t>step</a:t>
            </a:r>
            <a:r>
              <a:rPr lang="ko-KR" altLang="en-US" dirty="0"/>
              <a:t>이 대괄호로 싸여져 있는데 이는 생략할 수 있다는 의미이다</a:t>
            </a:r>
            <a:r>
              <a:rPr lang="en-US" altLang="ko-KR" dirty="0"/>
              <a:t>. start</a:t>
            </a:r>
            <a:r>
              <a:rPr lang="ko-KR" altLang="en-US" dirty="0"/>
              <a:t>나 </a:t>
            </a:r>
            <a:r>
              <a:rPr lang="en-US" altLang="ko-KR" dirty="0"/>
              <a:t>step</a:t>
            </a:r>
            <a:r>
              <a:rPr lang="ko-KR" altLang="en-US" dirty="0"/>
              <a:t>이 생략되면 </a:t>
            </a:r>
            <a:r>
              <a:rPr lang="en-US" altLang="ko-KR" dirty="0"/>
              <a:t>start</a:t>
            </a:r>
            <a:r>
              <a:rPr lang="ko-KR" altLang="en-US" dirty="0"/>
              <a:t>는 </a:t>
            </a:r>
            <a:r>
              <a:rPr lang="en-US" altLang="ko-KR" dirty="0"/>
              <a:t>0, step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로 간주된다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89" y="1540764"/>
            <a:ext cx="8103111" cy="14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7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64011"/>
            <a:ext cx="8229600" cy="4526280"/>
          </a:xfrm>
        </p:spPr>
        <p:txBody>
          <a:bodyPr/>
          <a:lstStyle/>
          <a:p>
            <a:r>
              <a:rPr lang="ko-KR" altLang="en-US" dirty="0"/>
              <a:t>문자열도 시퀀스의 일부분이다</a:t>
            </a:r>
            <a:r>
              <a:rPr lang="en-US" altLang="ko-KR" dirty="0"/>
              <a:t>. </a:t>
            </a:r>
            <a:r>
              <a:rPr lang="ko-KR" altLang="en-US" dirty="0"/>
              <a:t>따라서 문자열을 대상으로 </a:t>
            </a:r>
            <a:r>
              <a:rPr lang="ko-KR" altLang="en-US" dirty="0" err="1"/>
              <a:t>반복문을</a:t>
            </a:r>
            <a:r>
              <a:rPr lang="ko-KR" altLang="en-US" dirty="0"/>
              <a:t> 만들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반복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054" y="3053166"/>
            <a:ext cx="8392333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c in  "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abcdef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":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print(c, end=" 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054" y="4305174"/>
            <a:ext cx="8392333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 b c d e f 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4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사용자가 입력한 수 </a:t>
            </a:r>
            <a:r>
              <a:rPr lang="en-US" altLang="ko-KR" dirty="0"/>
              <a:t>n</a:t>
            </a:r>
            <a:r>
              <a:rPr lang="ko-KR" altLang="en-US" dirty="0"/>
              <a:t>까지 더해서 </a:t>
            </a:r>
            <a:r>
              <a:rPr lang="en-US" altLang="ko-KR" dirty="0"/>
              <a:t>(1+2+3+...+n)</a:t>
            </a:r>
            <a:r>
              <a:rPr lang="ko-KR" altLang="en-US" dirty="0"/>
              <a:t>을 계산하는 프로그램을 작성하여 보자</a:t>
            </a:r>
            <a:r>
              <a:rPr lang="en-US" altLang="ko-KR" dirty="0"/>
              <a:t>. for </a:t>
            </a:r>
            <a:r>
              <a:rPr lang="ko-KR" altLang="en-US" dirty="0"/>
              <a:t>문을 사용하면 간명하게 합계를 구할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정수들의 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204" y="3148021"/>
            <a:ext cx="8392333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어디까지 계산할까요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부터 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까지의 정수의 합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 55</a:t>
            </a:r>
          </a:p>
        </p:txBody>
      </p:sp>
    </p:spTree>
    <p:extLst>
      <p:ext uri="{BB962C8B-B14F-4D97-AF65-F5344CB8AC3E}">
        <p14:creationId xmlns:p14="http://schemas.microsoft.com/office/powerpoint/2010/main" val="393958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이용하여서 </a:t>
            </a:r>
            <a:r>
              <a:rPr lang="ko-KR" altLang="en-US" dirty="0" err="1"/>
              <a:t>팩토리얼을</a:t>
            </a:r>
            <a:r>
              <a:rPr lang="ko-KR" altLang="en-US" dirty="0"/>
              <a:t> 계산해보자</a:t>
            </a:r>
            <a:r>
              <a:rPr lang="en-US" altLang="ko-KR" dirty="0"/>
              <a:t>. </a:t>
            </a:r>
            <a:r>
              <a:rPr lang="ko-KR" altLang="en-US" dirty="0" err="1"/>
              <a:t>팩토리얼</a:t>
            </a:r>
            <a:r>
              <a:rPr lang="ko-KR" altLang="en-US" dirty="0"/>
              <a:t> </a:t>
            </a:r>
            <a:r>
              <a:rPr lang="en-US" altLang="ko-KR" dirty="0"/>
              <a:t>n!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정수를 모두 곱한 것을 의미한다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n! = 1×2×3×……×(n-1)×n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/>
              <a:t>문제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204" y="3148021"/>
            <a:ext cx="8392333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 !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3628800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80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문은 조건을 정해놓고 반복을 하는 구조이다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59" y="2657959"/>
            <a:ext cx="7146995" cy="27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7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문의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5" y="1772456"/>
            <a:ext cx="7971375" cy="23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6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0;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&lt; 5 :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print("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+ 1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반복이 종료되었습니다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977" y="3408697"/>
            <a:ext cx="8392333" cy="175432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환영합니다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반복이 종료되었습니다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49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Chap 6. </a:t>
            </a:r>
            <a:r>
              <a:rPr lang="ko-KR" altLang="en-US" b="1" dirty="0" err="1">
                <a:solidFill>
                  <a:schemeClr val="bg1"/>
                </a:solidFill>
              </a:rPr>
              <a:t>반복문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0, 1, 2, ..,, 9</a:t>
            </a:r>
            <a:r>
              <a:rPr lang="ko-KR" altLang="en-US" dirty="0"/>
              <a:t>까지를 차례대로 화면에 출력하는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변수 </a:t>
            </a:r>
            <a:r>
              <a:rPr lang="en-US" altLang="ko-KR" dirty="0" err="1"/>
              <a:t>i</a:t>
            </a:r>
            <a:r>
              <a:rPr lang="ko-KR" altLang="en-US" dirty="0"/>
              <a:t>의 값을 </a:t>
            </a:r>
            <a:r>
              <a:rPr lang="en-US" altLang="ko-KR" dirty="0"/>
              <a:t>0</a:t>
            </a:r>
            <a:r>
              <a:rPr lang="ko-KR" altLang="en-US" dirty="0"/>
              <a:t>으로 초기화하고 반복하면서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출력하고 </a:t>
            </a:r>
            <a:r>
              <a:rPr lang="en-US" altLang="ko-KR" dirty="0"/>
              <a:t>1</a:t>
            </a:r>
            <a:r>
              <a:rPr lang="ko-KR" altLang="en-US" dirty="0"/>
              <a:t>씩 증가시키면 된다</a:t>
            </a:r>
            <a:r>
              <a:rPr lang="en-US" altLang="ko-KR" dirty="0"/>
              <a:t>.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보다 작을 때까지 반복시키면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While</a:t>
            </a:r>
            <a:r>
              <a:rPr lang="ko-KR" altLang="en-US" dirty="0"/>
              <a:t>을 이용하여 문제를 </a:t>
            </a:r>
            <a:r>
              <a:rPr lang="ko-KR" altLang="en-US" dirty="0" err="1"/>
              <a:t>풀어보시오</a:t>
            </a:r>
            <a:endParaRPr lang="ko-KR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977" y="3408697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0 1 2 3 4 5 6 7 8 9 </a:t>
            </a:r>
          </a:p>
        </p:txBody>
      </p:sp>
    </p:spTree>
    <p:extLst>
      <p:ext uri="{BB962C8B-B14F-4D97-AF65-F5344CB8AC3E}">
        <p14:creationId xmlns:p14="http://schemas.microsoft.com/office/powerpoint/2010/main" val="242149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(1+2+3+...+9+10)</a:t>
            </a:r>
            <a:r>
              <a:rPr lang="ko-KR" altLang="en-US" dirty="0"/>
              <a:t>의 값을 계산하는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이것은 공식으로도 계산할 수 있으나 우리는 반복 구조를 사용해보자</a:t>
            </a:r>
            <a:r>
              <a:rPr lang="en-US" altLang="ko-KR" dirty="0"/>
              <a:t>. While</a:t>
            </a:r>
            <a:r>
              <a:rPr lang="ko-KR" altLang="en-US" dirty="0"/>
              <a:t>을 </a:t>
            </a:r>
            <a:r>
              <a:rPr lang="ko-KR" altLang="en-US" dirty="0" err="1"/>
              <a:t>이용하시오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en-US" altLang="ko-KR" dirty="0">
                <a:effectLst/>
              </a:rPr>
              <a:t>(1+2+3+...+9+10) </a:t>
            </a:r>
            <a:r>
              <a:rPr lang="ko-KR" altLang="en-US" dirty="0">
                <a:effectLst/>
              </a:rPr>
              <a:t>계산하기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977" y="3408697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합계</a:t>
            </a:r>
            <a:r>
              <a:rPr lang="en-US" altLang="ko-KR" i="1" dirty="0"/>
              <a:t>= 55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12884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</a:t>
            </a:r>
            <a:r>
              <a:rPr lang="ko-KR" altLang="en-US" dirty="0"/>
              <a:t>의 이해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59632" y="2230080"/>
          <a:ext cx="60960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2573899" y="2889850"/>
            <a:ext cx="845973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601683" y="3206432"/>
            <a:ext cx="746181" cy="31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29464" y="3462704"/>
            <a:ext cx="100811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429464" y="3837652"/>
            <a:ext cx="100811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555776" y="4254792"/>
            <a:ext cx="100811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555776" y="4557377"/>
            <a:ext cx="100811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521809" y="4911352"/>
            <a:ext cx="100811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521809" y="5292010"/>
            <a:ext cx="100811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555776" y="5703440"/>
            <a:ext cx="100811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5576" y="1124744"/>
            <a:ext cx="6696744" cy="72008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en-US" altLang="ko-KR" sz="2000" dirty="0">
                <a:latin typeface="+mn-lt"/>
                <a:ea typeface="HY견고딕" pitchFamily="18" charset="-127"/>
              </a:rPr>
              <a:t>sum=</a:t>
            </a:r>
            <a:r>
              <a:rPr kumimoji="0" lang="en-US" altLang="ko-KR" sz="2000" dirty="0" err="1">
                <a:latin typeface="+mn-lt"/>
                <a:ea typeface="HY견고딕" pitchFamily="18" charset="-127"/>
              </a:rPr>
              <a:t>sum+i</a:t>
            </a:r>
            <a:endParaRPr kumimoji="0" lang="en-US" altLang="ko-KR" sz="2000" dirty="0">
              <a:latin typeface="+mn-lt"/>
              <a:ea typeface="HY견고딕" pitchFamily="18" charset="-127"/>
            </a:endParaRPr>
          </a:p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en-US" altLang="ko-KR" sz="2000" dirty="0">
                <a:latin typeface="+mn-lt"/>
                <a:ea typeface="HY견고딕" pitchFamily="18" charset="-127"/>
              </a:rPr>
              <a:t>sum+=</a:t>
            </a:r>
            <a:r>
              <a:rPr kumimoji="0" lang="en-US" altLang="ko-KR" sz="2000" dirty="0" err="1">
                <a:latin typeface="+mn-lt"/>
                <a:ea typeface="HY견고딕" pitchFamily="18" charset="-127"/>
              </a:rPr>
              <a:t>i</a:t>
            </a:r>
            <a:endParaRPr kumimoji="0" lang="ko-KR" altLang="en-US" sz="2000" dirty="0">
              <a:latin typeface="+mn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028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팩토리얼을</a:t>
            </a:r>
            <a:r>
              <a:rPr lang="ko-KR" altLang="en-US" dirty="0"/>
              <a:t> 계산하는 프로그램을 작성하여 보자</a:t>
            </a:r>
            <a:r>
              <a:rPr lang="en-US" altLang="ko-KR" dirty="0"/>
              <a:t>. </a:t>
            </a:r>
            <a:r>
              <a:rPr lang="ko-KR" altLang="en-US" dirty="0" err="1"/>
              <a:t>팩토리얼</a:t>
            </a:r>
            <a:r>
              <a:rPr lang="ko-KR" altLang="en-US" dirty="0"/>
              <a:t> </a:t>
            </a:r>
            <a:r>
              <a:rPr lang="en-US" altLang="ko-KR" dirty="0"/>
              <a:t>n!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정수를 모두 곱한 것을 의미한다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n! = 1×2×3×……×(n-1)×n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10!</a:t>
            </a:r>
            <a:r>
              <a:rPr lang="ko-KR" altLang="en-US" dirty="0"/>
              <a:t>을 계산하는 프로그램을 작성하여 보자</a:t>
            </a:r>
            <a:r>
              <a:rPr lang="en-US" altLang="ko-KR" dirty="0"/>
              <a:t>. While</a:t>
            </a:r>
            <a:r>
              <a:rPr lang="ko-KR" altLang="en-US" dirty="0"/>
              <a:t>을 </a:t>
            </a:r>
            <a:r>
              <a:rPr lang="ko-KR" altLang="en-US" dirty="0" err="1"/>
              <a:t>이용하시오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 err="1">
                <a:effectLst/>
              </a:rPr>
              <a:t>팩토리얼</a:t>
            </a:r>
            <a:r>
              <a:rPr lang="ko-KR" altLang="en-US" dirty="0">
                <a:effectLst/>
              </a:rPr>
              <a:t> 계산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977" y="3408697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10!</a:t>
            </a:r>
            <a:r>
              <a:rPr lang="ko-KR" altLang="en-US" i="1" dirty="0"/>
              <a:t>은 </a:t>
            </a:r>
            <a:r>
              <a:rPr lang="en-US" altLang="ko-KR" i="1" dirty="0"/>
              <a:t>3628800</a:t>
            </a:r>
            <a:r>
              <a:rPr lang="ko-KR" altLang="en-US" i="1" dirty="0"/>
              <a:t>입니다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065121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구구단 중에서 </a:t>
            </a:r>
            <a:r>
              <a:rPr lang="en-US" altLang="ko-KR" dirty="0"/>
              <a:t>3</a:t>
            </a:r>
            <a:r>
              <a:rPr lang="ko-KR" altLang="en-US" dirty="0"/>
              <a:t>단을 </a:t>
            </a:r>
            <a:r>
              <a:rPr lang="ko-KR" altLang="en-US" dirty="0" err="1"/>
              <a:t>반복문을</a:t>
            </a:r>
            <a:r>
              <a:rPr lang="ko-KR" altLang="en-US" dirty="0"/>
              <a:t> 이용하여 출력하여 보자</a:t>
            </a:r>
            <a:r>
              <a:rPr lang="en-US" altLang="ko-KR" dirty="0"/>
              <a:t>. 3*1, 3*2, 3*3, .., 3*9</a:t>
            </a:r>
            <a:r>
              <a:rPr lang="ko-KR" altLang="en-US" dirty="0"/>
              <a:t>까지 </a:t>
            </a:r>
            <a:r>
              <a:rPr lang="en-US" altLang="ko-KR" dirty="0"/>
              <a:t>9</a:t>
            </a:r>
            <a:r>
              <a:rPr lang="ko-KR" altLang="en-US" dirty="0"/>
              <a:t>번 반복시키면 출력하면 될 것이다</a:t>
            </a:r>
            <a:r>
              <a:rPr lang="en-US" altLang="ko-KR" dirty="0"/>
              <a:t>. While</a:t>
            </a:r>
            <a:r>
              <a:rPr lang="ko-KR" altLang="en-US" dirty="0"/>
              <a:t>을 </a:t>
            </a:r>
            <a:r>
              <a:rPr lang="ko-KR" altLang="en-US" dirty="0" err="1"/>
              <a:t>이용하시오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구구단 출력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3021240"/>
            <a:ext cx="8392333" cy="258532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3*1 = 3</a:t>
            </a:r>
          </a:p>
          <a:p>
            <a:pPr latinLnBrk="1"/>
            <a:r>
              <a:rPr lang="en-US" altLang="ko-KR" i="1" dirty="0"/>
              <a:t>3*2 = 6</a:t>
            </a:r>
          </a:p>
          <a:p>
            <a:pPr latinLnBrk="1"/>
            <a:r>
              <a:rPr lang="en-US" altLang="ko-KR" i="1" dirty="0"/>
              <a:t>3*3 = 9</a:t>
            </a:r>
          </a:p>
          <a:p>
            <a:pPr latinLnBrk="1"/>
            <a:r>
              <a:rPr lang="en-US" altLang="ko-KR" i="1" dirty="0"/>
              <a:t>3*4 = 12</a:t>
            </a:r>
          </a:p>
          <a:p>
            <a:pPr latinLnBrk="1"/>
            <a:r>
              <a:rPr lang="en-US" altLang="ko-KR" i="1" dirty="0"/>
              <a:t>3*5 = 15</a:t>
            </a:r>
          </a:p>
          <a:p>
            <a:pPr latinLnBrk="1"/>
            <a:r>
              <a:rPr lang="en-US" altLang="ko-KR" i="1" dirty="0"/>
              <a:t>3*6 = 18</a:t>
            </a:r>
          </a:p>
          <a:p>
            <a:pPr latinLnBrk="1"/>
            <a:r>
              <a:rPr lang="en-US" altLang="ko-KR" i="1" dirty="0"/>
              <a:t>3*7 = 21</a:t>
            </a:r>
          </a:p>
          <a:p>
            <a:pPr latinLnBrk="1"/>
            <a:r>
              <a:rPr lang="en-US" altLang="ko-KR" i="1" dirty="0"/>
              <a:t>3*8 = 24</a:t>
            </a:r>
          </a:p>
          <a:p>
            <a:pPr latinLnBrk="1"/>
            <a:r>
              <a:rPr lang="en-US" altLang="ko-KR" i="1" dirty="0"/>
              <a:t>3*9 = 27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417280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예제</a:t>
            </a:r>
          </a:p>
        </p:txBody>
      </p:sp>
      <p:sp>
        <p:nvSpPr>
          <p:cNvPr id="8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예를 들어서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합을 계산하는 예제를 </a:t>
            </a:r>
            <a:r>
              <a:rPr lang="en-US" altLang="ko-KR" dirty="0"/>
              <a:t>while </a:t>
            </a:r>
            <a:r>
              <a:rPr lang="ko-KR" altLang="en-US" dirty="0"/>
              <a:t>루프로 작성해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4453" y="2475781"/>
            <a:ext cx="8315864" cy="763438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합계는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Image result for sum of numb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71" y="3783367"/>
            <a:ext cx="4212916" cy="142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85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구구단출력</a:t>
            </a:r>
          </a:p>
        </p:txBody>
      </p:sp>
      <p:sp>
        <p:nvSpPr>
          <p:cNvPr id="8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구구단 중에서 </a:t>
            </a:r>
            <a:r>
              <a:rPr lang="en-US" altLang="ko-KR" sz="2000" dirty="0"/>
              <a:t>9</a:t>
            </a:r>
            <a:r>
              <a:rPr lang="ko-KR" altLang="en-US" sz="2000" dirty="0"/>
              <a:t>단을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이용하여 </a:t>
            </a:r>
            <a:r>
              <a:rPr lang="ko-KR" altLang="en-US" sz="2000" dirty="0" err="1"/>
              <a:t>출력해보자</a:t>
            </a:r>
            <a:r>
              <a:rPr lang="en-US" altLang="ko-KR" sz="2000" dirty="0"/>
              <a:t>. 9*1, 9*2, 9*3, .., 9*9</a:t>
            </a:r>
            <a:r>
              <a:rPr lang="ko-KR" altLang="en-US" sz="2000" dirty="0"/>
              <a:t>까지 </a:t>
            </a:r>
            <a:r>
              <a:rPr lang="en-US" altLang="ko-KR" sz="2000" dirty="0"/>
              <a:t>9</a:t>
            </a:r>
            <a:r>
              <a:rPr lang="ko-KR" altLang="en-US" sz="2000" dirty="0"/>
              <a:t>번 반복시키면 출력하면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4453" y="2725947"/>
            <a:ext cx="8315864" cy="289847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/>
              <a:t>원하는 단은</a:t>
            </a:r>
            <a:r>
              <a:rPr lang="en-US" altLang="ko-KR" i="1" dirty="0"/>
              <a:t>: 9</a:t>
            </a:r>
          </a:p>
          <a:p>
            <a:r>
              <a:rPr lang="en-US" altLang="ko-KR" i="1" dirty="0"/>
              <a:t>9*1=9</a:t>
            </a:r>
          </a:p>
          <a:p>
            <a:r>
              <a:rPr lang="en-US" altLang="ko-KR" i="1" dirty="0"/>
              <a:t>9*2=18</a:t>
            </a:r>
          </a:p>
          <a:p>
            <a:r>
              <a:rPr lang="en-US" altLang="ko-KR" i="1" dirty="0"/>
              <a:t>9*3=27</a:t>
            </a:r>
          </a:p>
          <a:p>
            <a:r>
              <a:rPr lang="en-US" altLang="ko-KR" i="1" dirty="0"/>
              <a:t>9*4=36</a:t>
            </a:r>
          </a:p>
          <a:p>
            <a:r>
              <a:rPr lang="en-US" altLang="ko-KR" i="1" dirty="0"/>
              <a:t>9*5=45</a:t>
            </a:r>
          </a:p>
          <a:p>
            <a:r>
              <a:rPr lang="en-US" altLang="ko-KR" i="1" dirty="0"/>
              <a:t>9*6=54</a:t>
            </a:r>
          </a:p>
          <a:p>
            <a:r>
              <a:rPr lang="en-US" altLang="ko-KR" i="1" dirty="0"/>
              <a:t>9*7=63</a:t>
            </a:r>
          </a:p>
          <a:p>
            <a:r>
              <a:rPr lang="en-US" altLang="ko-KR" i="1" dirty="0"/>
              <a:t>9*8=72</a:t>
            </a:r>
          </a:p>
          <a:p>
            <a:r>
              <a:rPr lang="en-US" altLang="ko-KR" i="1" dirty="0"/>
              <a:t>9*9=81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98976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무한루프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844825"/>
            <a:ext cx="8229600" cy="8640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while True: </a:t>
            </a:r>
          </a:p>
          <a:p>
            <a:r>
              <a:rPr lang="en-US" altLang="ko-KR" dirty="0"/>
              <a:t>	print("</a:t>
            </a:r>
            <a:r>
              <a:rPr lang="ko-KR" altLang="en-US" dirty="0" err="1"/>
              <a:t>ㅋ</a:t>
            </a:r>
            <a:r>
              <a:rPr lang="en-US" altLang="ko-KR" dirty="0"/>
              <a:t>", end="")</a:t>
            </a:r>
          </a:p>
        </p:txBody>
      </p:sp>
    </p:spTree>
    <p:extLst>
      <p:ext uri="{BB962C8B-B14F-4D97-AF65-F5344CB8AC3E}">
        <p14:creationId xmlns:p14="http://schemas.microsoft.com/office/powerpoint/2010/main" val="1947402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Break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229600" cy="27363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while True: </a:t>
            </a:r>
          </a:p>
          <a:p>
            <a:r>
              <a:rPr lang="en-US" altLang="ko-KR" dirty="0"/>
              <a:t>    a=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첫번째</a:t>
            </a:r>
            <a:r>
              <a:rPr lang="ko-KR" altLang="en-US" dirty="0"/>
              <a:t> 수를 입력하시오</a:t>
            </a:r>
            <a:r>
              <a:rPr lang="en-US" altLang="ko-KR" dirty="0"/>
              <a:t>:"))</a:t>
            </a:r>
          </a:p>
          <a:p>
            <a:r>
              <a:rPr lang="en-US" altLang="ko-KR" dirty="0"/>
              <a:t>    if a==0: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b=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두번째</a:t>
            </a:r>
            <a:r>
              <a:rPr lang="ko-KR" altLang="en-US" dirty="0"/>
              <a:t> 수를 입력하시오</a:t>
            </a:r>
            <a:r>
              <a:rPr lang="en-US" altLang="ko-KR" dirty="0"/>
              <a:t>:"))</a:t>
            </a:r>
          </a:p>
          <a:p>
            <a:r>
              <a:rPr lang="en-US" altLang="ko-KR" dirty="0"/>
              <a:t>    sum=</a:t>
            </a:r>
            <a:r>
              <a:rPr lang="en-US" altLang="ko-KR" dirty="0" err="1"/>
              <a:t>a+b</a:t>
            </a:r>
            <a:endParaRPr lang="en-US" altLang="ko-KR" dirty="0"/>
          </a:p>
          <a:p>
            <a:r>
              <a:rPr lang="en-US" altLang="ko-KR" dirty="0"/>
              <a:t>    print("%d+%d=%d</a:t>
            </a:r>
            <a:r>
              <a:rPr lang="ko-KR" altLang="en-US" dirty="0"/>
              <a:t>이다</a:t>
            </a:r>
            <a:r>
              <a:rPr lang="en-US" altLang="ko-KR" dirty="0"/>
              <a:t>"% (</a:t>
            </a:r>
            <a:r>
              <a:rPr lang="en-US" altLang="ko-KR" dirty="0" err="1"/>
              <a:t>a,b,sum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print("0</a:t>
            </a:r>
            <a:r>
              <a:rPr lang="ko-KR" altLang="en-US" dirty="0"/>
              <a:t>을 입력해서 </a:t>
            </a:r>
            <a:r>
              <a:rPr lang="ko-KR" altLang="en-US" dirty="0" err="1"/>
              <a:t>반복문을</a:t>
            </a:r>
            <a:r>
              <a:rPr lang="ko-KR" altLang="en-US" dirty="0"/>
              <a:t> 탈출하였습니다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307083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개념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40793"/>
            <a:ext cx="65436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33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반복의 중요성</a:t>
            </a:r>
          </a:p>
        </p:txBody>
      </p:sp>
      <p:sp>
        <p:nvSpPr>
          <p:cNvPr id="5" name="내용 개체 틀 5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하나의 예로 화면에 회사에 중요한 손님이 오셔서 대형 전광판에 ‘방문을 환영합니다</a:t>
            </a:r>
            <a:r>
              <a:rPr lang="en-US" altLang="ko-KR" sz="2000" dirty="0"/>
              <a:t>!”</a:t>
            </a:r>
            <a:r>
              <a:rPr lang="ko-KR" altLang="en-US" sz="2000" dirty="0"/>
              <a:t>를 </a:t>
            </a:r>
            <a:r>
              <a:rPr lang="en-US" altLang="ko-KR" sz="2000" dirty="0"/>
              <a:t>5</a:t>
            </a:r>
            <a:r>
              <a:rPr lang="ko-KR" altLang="en-US" sz="2000" dirty="0"/>
              <a:t>번 출력한다고 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2482597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  <a:endParaRPr lang="ko-KR" altLang="en-US" i="1" dirty="0">
              <a:latin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824" y="4377992"/>
            <a:ext cx="8229600" cy="15527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</p:txBody>
      </p:sp>
      <p:sp>
        <p:nvSpPr>
          <p:cNvPr id="10" name="자유형 9"/>
          <p:cNvSpPr/>
          <p:nvPr/>
        </p:nvSpPr>
        <p:spPr>
          <a:xfrm>
            <a:off x="3491880" y="4714422"/>
            <a:ext cx="1509623" cy="439947"/>
          </a:xfrm>
          <a:custGeom>
            <a:avLst/>
            <a:gdLst>
              <a:gd name="connsiteX0" fmla="*/ 1509623 w 1509623"/>
              <a:gd name="connsiteY0" fmla="*/ 439947 h 439947"/>
              <a:gd name="connsiteX1" fmla="*/ 1500997 w 1509623"/>
              <a:gd name="connsiteY1" fmla="*/ 396815 h 439947"/>
              <a:gd name="connsiteX2" fmla="*/ 1492370 w 1509623"/>
              <a:gd name="connsiteY2" fmla="*/ 370936 h 439947"/>
              <a:gd name="connsiteX3" fmla="*/ 1475117 w 1509623"/>
              <a:gd name="connsiteY3" fmla="*/ 284672 h 439947"/>
              <a:gd name="connsiteX4" fmla="*/ 1449238 w 1509623"/>
              <a:gd name="connsiteY4" fmla="*/ 77638 h 439947"/>
              <a:gd name="connsiteX5" fmla="*/ 1414732 w 1509623"/>
              <a:gd name="connsiteY5" fmla="*/ 25879 h 439947"/>
              <a:gd name="connsiteX6" fmla="*/ 1362974 w 1509623"/>
              <a:gd name="connsiteY6" fmla="*/ 0 h 439947"/>
              <a:gd name="connsiteX7" fmla="*/ 1043797 w 1509623"/>
              <a:gd name="connsiteY7" fmla="*/ 8626 h 439947"/>
              <a:gd name="connsiteX8" fmla="*/ 974785 w 1509623"/>
              <a:gd name="connsiteY8" fmla="*/ 17253 h 439947"/>
              <a:gd name="connsiteX9" fmla="*/ 897148 w 1509623"/>
              <a:gd name="connsiteY9" fmla="*/ 43132 h 439947"/>
              <a:gd name="connsiteX10" fmla="*/ 836763 w 1509623"/>
              <a:gd name="connsiteY10" fmla="*/ 60385 h 439947"/>
              <a:gd name="connsiteX11" fmla="*/ 810883 w 1509623"/>
              <a:gd name="connsiteY11" fmla="*/ 69011 h 439947"/>
              <a:gd name="connsiteX12" fmla="*/ 741872 w 1509623"/>
              <a:gd name="connsiteY12" fmla="*/ 86264 h 439947"/>
              <a:gd name="connsiteX13" fmla="*/ 715993 w 1509623"/>
              <a:gd name="connsiteY13" fmla="*/ 103517 h 439947"/>
              <a:gd name="connsiteX14" fmla="*/ 655608 w 1509623"/>
              <a:gd name="connsiteY14" fmla="*/ 120770 h 439947"/>
              <a:gd name="connsiteX15" fmla="*/ 603849 w 1509623"/>
              <a:gd name="connsiteY15" fmla="*/ 138023 h 439947"/>
              <a:gd name="connsiteX16" fmla="*/ 577970 w 1509623"/>
              <a:gd name="connsiteY16" fmla="*/ 146649 h 439947"/>
              <a:gd name="connsiteX17" fmla="*/ 552091 w 1509623"/>
              <a:gd name="connsiteY17" fmla="*/ 155276 h 439947"/>
              <a:gd name="connsiteX18" fmla="*/ 517585 w 1509623"/>
              <a:gd name="connsiteY18" fmla="*/ 163902 h 439947"/>
              <a:gd name="connsiteX19" fmla="*/ 448574 w 1509623"/>
              <a:gd name="connsiteY19" fmla="*/ 198408 h 439947"/>
              <a:gd name="connsiteX20" fmla="*/ 422695 w 1509623"/>
              <a:gd name="connsiteY20" fmla="*/ 215660 h 439947"/>
              <a:gd name="connsiteX21" fmla="*/ 301925 w 1509623"/>
              <a:gd name="connsiteY21" fmla="*/ 258792 h 439947"/>
              <a:gd name="connsiteX22" fmla="*/ 267419 w 1509623"/>
              <a:gd name="connsiteY22" fmla="*/ 276045 h 439947"/>
              <a:gd name="connsiteX23" fmla="*/ 232914 w 1509623"/>
              <a:gd name="connsiteY23" fmla="*/ 301925 h 439947"/>
              <a:gd name="connsiteX24" fmla="*/ 181155 w 1509623"/>
              <a:gd name="connsiteY24" fmla="*/ 319177 h 439947"/>
              <a:gd name="connsiteX25" fmla="*/ 155276 w 1509623"/>
              <a:gd name="connsiteY25" fmla="*/ 345057 h 439947"/>
              <a:gd name="connsiteX26" fmla="*/ 94891 w 1509623"/>
              <a:gd name="connsiteY26" fmla="*/ 379562 h 439947"/>
              <a:gd name="connsiteX27" fmla="*/ 69012 w 1509623"/>
              <a:gd name="connsiteY27" fmla="*/ 388189 h 439947"/>
              <a:gd name="connsiteX28" fmla="*/ 0 w 1509623"/>
              <a:gd name="connsiteY28" fmla="*/ 422694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09623" h="439947">
                <a:moveTo>
                  <a:pt x="1509623" y="439947"/>
                </a:moveTo>
                <a:cubicBezTo>
                  <a:pt x="1506748" y="425570"/>
                  <a:pt x="1504553" y="411039"/>
                  <a:pt x="1500997" y="396815"/>
                </a:cubicBezTo>
                <a:cubicBezTo>
                  <a:pt x="1498792" y="387993"/>
                  <a:pt x="1494415" y="379796"/>
                  <a:pt x="1492370" y="370936"/>
                </a:cubicBezTo>
                <a:cubicBezTo>
                  <a:pt x="1485776" y="342363"/>
                  <a:pt x="1475117" y="284672"/>
                  <a:pt x="1475117" y="284672"/>
                </a:cubicBezTo>
                <a:cubicBezTo>
                  <a:pt x="1474200" y="268170"/>
                  <a:pt x="1479826" y="123519"/>
                  <a:pt x="1449238" y="77638"/>
                </a:cubicBezTo>
                <a:cubicBezTo>
                  <a:pt x="1437736" y="60385"/>
                  <a:pt x="1431985" y="37381"/>
                  <a:pt x="1414732" y="25879"/>
                </a:cubicBezTo>
                <a:cubicBezTo>
                  <a:pt x="1381287" y="3582"/>
                  <a:pt x="1398689" y="11904"/>
                  <a:pt x="1362974" y="0"/>
                </a:cubicBezTo>
                <a:lnTo>
                  <a:pt x="1043797" y="8626"/>
                </a:lnTo>
                <a:cubicBezTo>
                  <a:pt x="1020637" y="9655"/>
                  <a:pt x="997453" y="12395"/>
                  <a:pt x="974785" y="17253"/>
                </a:cubicBezTo>
                <a:cubicBezTo>
                  <a:pt x="957553" y="20946"/>
                  <a:pt x="918704" y="36973"/>
                  <a:pt x="897148" y="43132"/>
                </a:cubicBezTo>
                <a:lnTo>
                  <a:pt x="836763" y="60385"/>
                </a:lnTo>
                <a:cubicBezTo>
                  <a:pt x="828053" y="62998"/>
                  <a:pt x="819705" y="66806"/>
                  <a:pt x="810883" y="69011"/>
                </a:cubicBezTo>
                <a:lnTo>
                  <a:pt x="741872" y="86264"/>
                </a:lnTo>
                <a:cubicBezTo>
                  <a:pt x="733246" y="92015"/>
                  <a:pt x="725266" y="98880"/>
                  <a:pt x="715993" y="103517"/>
                </a:cubicBezTo>
                <a:cubicBezTo>
                  <a:pt x="701502" y="110762"/>
                  <a:pt x="669421" y="116626"/>
                  <a:pt x="655608" y="120770"/>
                </a:cubicBezTo>
                <a:cubicBezTo>
                  <a:pt x="638189" y="125996"/>
                  <a:pt x="621102" y="132272"/>
                  <a:pt x="603849" y="138023"/>
                </a:cubicBezTo>
                <a:lnTo>
                  <a:pt x="577970" y="146649"/>
                </a:lnTo>
                <a:cubicBezTo>
                  <a:pt x="569344" y="149525"/>
                  <a:pt x="560913" y="153071"/>
                  <a:pt x="552091" y="155276"/>
                </a:cubicBezTo>
                <a:lnTo>
                  <a:pt x="517585" y="163902"/>
                </a:lnTo>
                <a:cubicBezTo>
                  <a:pt x="494581" y="175404"/>
                  <a:pt x="469974" y="184142"/>
                  <a:pt x="448574" y="198408"/>
                </a:cubicBezTo>
                <a:cubicBezTo>
                  <a:pt x="439948" y="204159"/>
                  <a:pt x="432265" y="211673"/>
                  <a:pt x="422695" y="215660"/>
                </a:cubicBezTo>
                <a:cubicBezTo>
                  <a:pt x="246392" y="289119"/>
                  <a:pt x="418053" y="207181"/>
                  <a:pt x="301925" y="258792"/>
                </a:cubicBezTo>
                <a:cubicBezTo>
                  <a:pt x="290174" y="264015"/>
                  <a:pt x="278324" y="269229"/>
                  <a:pt x="267419" y="276045"/>
                </a:cubicBezTo>
                <a:cubicBezTo>
                  <a:pt x="255227" y="283665"/>
                  <a:pt x="245773" y="295495"/>
                  <a:pt x="232914" y="301925"/>
                </a:cubicBezTo>
                <a:cubicBezTo>
                  <a:pt x="216648" y="310058"/>
                  <a:pt x="181155" y="319177"/>
                  <a:pt x="181155" y="319177"/>
                </a:cubicBezTo>
                <a:cubicBezTo>
                  <a:pt x="172529" y="327804"/>
                  <a:pt x="164648" y="337247"/>
                  <a:pt x="155276" y="345057"/>
                </a:cubicBezTo>
                <a:cubicBezTo>
                  <a:pt x="139990" y="357796"/>
                  <a:pt x="112259" y="372118"/>
                  <a:pt x="94891" y="379562"/>
                </a:cubicBezTo>
                <a:cubicBezTo>
                  <a:pt x="86533" y="383144"/>
                  <a:pt x="76961" y="383773"/>
                  <a:pt x="69012" y="388189"/>
                </a:cubicBezTo>
                <a:cubicBezTo>
                  <a:pt x="1161" y="425884"/>
                  <a:pt x="41124" y="422694"/>
                  <a:pt x="0" y="42269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46691" y="517983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복사해서 </a:t>
            </a:r>
            <a:r>
              <a:rPr lang="ko-KR" altLang="en-US" dirty="0" err="1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붙여넣기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616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작동</a:t>
            </a:r>
            <a:endParaRPr lang="en-US" altLang="ko-KR" dirty="0"/>
          </a:p>
          <a:p>
            <a:pPr lvl="1"/>
            <a:r>
              <a:rPr lang="en-US" altLang="ko-KR" dirty="0"/>
              <a:t>range( ) </a:t>
            </a:r>
            <a:r>
              <a:rPr lang="ko-KR" altLang="en-US" dirty="0"/>
              <a:t>함수는 지정된 범위의 값을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range(0, 3, 1)</a:t>
            </a:r>
            <a:r>
              <a:rPr lang="ko-KR" altLang="en-US" dirty="0"/>
              <a:t>은 </a:t>
            </a:r>
            <a:r>
              <a:rPr lang="en-US" altLang="ko-KR" dirty="0"/>
              <a:t>[0, 1, 2]</a:t>
            </a:r>
            <a:r>
              <a:rPr lang="ko-KR" altLang="en-US" dirty="0"/>
              <a:t>와 같음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2006897"/>
            <a:ext cx="4715683" cy="107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63" y="3893777"/>
            <a:ext cx="4767017" cy="77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092" y="4664031"/>
            <a:ext cx="4715525" cy="7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11" y="5404211"/>
            <a:ext cx="4747228" cy="10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5">
            <a:extLst>
              <a:ext uri="{FF2B5EF4-FFF2-40B4-BE49-F238E27FC236}">
                <a16:creationId xmlns:a16="http://schemas.microsoft.com/office/drawing/2014/main" id="{05559454-75D8-4BF6-BDD0-E5816271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r>
              <a:rPr lang="en-US" altLang="ko-KR" dirty="0"/>
              <a:t>for 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129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print()</a:t>
            </a:r>
            <a:r>
              <a:rPr lang="ko-KR" altLang="en-US" dirty="0"/>
              <a:t>에서 </a:t>
            </a:r>
            <a:r>
              <a:rPr lang="en-US" altLang="ko-KR" dirty="0" err="1"/>
              <a:t>i</a:t>
            </a:r>
            <a:r>
              <a:rPr lang="ko-KR" altLang="en-US" dirty="0"/>
              <a:t>값을 사용해서 제일 앞에 숫자를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en-US" altLang="ko-KR" dirty="0"/>
              <a:t>range() </a:t>
            </a:r>
            <a:r>
              <a:rPr lang="ko-KR" altLang="en-US" dirty="0"/>
              <a:t>함수의 시작 값을 </a:t>
            </a:r>
            <a:r>
              <a:rPr lang="en-US" altLang="ko-KR" dirty="0"/>
              <a:t>2</a:t>
            </a:r>
            <a:r>
              <a:rPr lang="ko-KR" altLang="en-US" dirty="0"/>
              <a:t>로 하고 </a:t>
            </a:r>
            <a:r>
              <a:rPr lang="en-US" altLang="ko-KR" dirty="0" err="1"/>
              <a:t>i</a:t>
            </a:r>
            <a:r>
              <a:rPr lang="ko-KR" altLang="en-US" dirty="0"/>
              <a:t>값을 </a:t>
            </a:r>
            <a:r>
              <a:rPr lang="en-US" altLang="ko-KR" dirty="0"/>
              <a:t>1</a:t>
            </a:r>
            <a:r>
              <a:rPr lang="ko-KR" altLang="en-US" dirty="0"/>
              <a:t>씩 줄여가며</a:t>
            </a:r>
            <a:r>
              <a:rPr lang="en-US" altLang="ko-KR" dirty="0"/>
              <a:t>(0</a:t>
            </a:r>
            <a:r>
              <a:rPr lang="ko-KR" altLang="en-US" dirty="0"/>
              <a:t>이 될 때까지</a:t>
            </a:r>
            <a:r>
              <a:rPr lang="en-US" altLang="ko-KR" dirty="0"/>
              <a:t>) print() </a:t>
            </a:r>
            <a:r>
              <a:rPr lang="ko-KR" altLang="en-US" dirty="0"/>
              <a:t>함수를 세 번 실행하는 프로그램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98122"/>
            <a:ext cx="6840760" cy="209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69532"/>
            <a:ext cx="684076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18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1~5</a:t>
            </a:r>
            <a:r>
              <a:rPr lang="ko-KR" altLang="en-US" dirty="0"/>
              <a:t>까지 숫자들을 차례대로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출력 결과가 한 줄에 나온 이유는 </a:t>
            </a:r>
            <a:r>
              <a:rPr lang="en-US" altLang="ko-KR" dirty="0"/>
              <a:t>print() </a:t>
            </a:r>
            <a:r>
              <a:rPr lang="ko-KR" altLang="en-US" dirty="0"/>
              <a:t>함수의 마지막에 </a:t>
            </a:r>
            <a:r>
              <a:rPr lang="en-US" altLang="ko-KR" dirty="0"/>
              <a:t>end=“ ”</a:t>
            </a:r>
            <a:r>
              <a:rPr lang="ko-KR" altLang="en-US" dirty="0"/>
              <a:t>를 썼기 때문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36016"/>
            <a:ext cx="62674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108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31579" y="1004503"/>
            <a:ext cx="8229600" cy="4932363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활용하여 합계 구하기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30188"/>
            <a:ext cx="4378612" cy="184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53242"/>
            <a:ext cx="6393261" cy="327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901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/>
              <a:t>문으로 일거리를 줄여봅시다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소스 </a:t>
            </a:r>
            <a:r>
              <a:rPr lang="en-US" altLang="ko-KR" dirty="0"/>
              <a:t>6-2</a:t>
            </a:r>
            <a:r>
              <a:rPr lang="ko-KR" altLang="en-US" dirty="0"/>
              <a:t>는 변수 </a:t>
            </a:r>
            <a:r>
              <a:rPr lang="en-US" altLang="ko-KR" dirty="0"/>
              <a:t>hap</a:t>
            </a:r>
            <a:r>
              <a:rPr lang="ko-KR" altLang="en-US" dirty="0"/>
              <a:t>을 선언하지 않았기 때문에 오류 발생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7246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677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/>
              <a:t>문으로 일거리를 줄여봅시다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0370"/>
            <a:ext cx="5303081" cy="484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202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문제 </a:t>
            </a:r>
            <a:r>
              <a:rPr lang="en-US" altLang="ko-KR" spc="-150" dirty="0"/>
              <a:t>1)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1110316"/>
            <a:ext cx="8229600" cy="4932363"/>
          </a:xfrm>
        </p:spPr>
        <p:txBody>
          <a:bodyPr/>
          <a:lstStyle/>
          <a:p>
            <a:pPr lvl="1"/>
            <a:r>
              <a:rPr lang="en-US" altLang="ko-KR" dirty="0"/>
              <a:t>500</a:t>
            </a:r>
            <a:r>
              <a:rPr lang="ko-KR" altLang="en-US" dirty="0"/>
              <a:t>과 </a:t>
            </a:r>
            <a:r>
              <a:rPr lang="en-US" altLang="ko-KR" dirty="0"/>
              <a:t>1000 </a:t>
            </a:r>
            <a:r>
              <a:rPr lang="ko-KR" altLang="en-US" dirty="0"/>
              <a:t>사이에 있는 홀수의 합을 구하는 프로그램을 </a:t>
            </a:r>
            <a:r>
              <a:rPr lang="ko-KR" altLang="en-US" dirty="0" err="1"/>
              <a:t>작성하시오</a:t>
            </a:r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11" y="1958473"/>
            <a:ext cx="6903677" cy="51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5" y="2093471"/>
            <a:ext cx="698702" cy="31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5201A-7897-4186-9B97-F6EF1C94F523}"/>
              </a:ext>
            </a:extLst>
          </p:cNvPr>
          <p:cNvSpPr txBox="1"/>
          <p:nvPr/>
        </p:nvSpPr>
        <p:spPr>
          <a:xfrm>
            <a:off x="611560" y="1412776"/>
            <a:ext cx="7560840" cy="93610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914400" indent="-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arenR" startAt="2"/>
            </a:pPr>
            <a:endParaRPr kumimoji="0" lang="ko-KR" altLang="en-US" sz="2000" dirty="0">
              <a:latin typeface="+mn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154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 </a:t>
            </a:r>
            <a:r>
              <a:rPr lang="en-US" altLang="ko-KR" dirty="0"/>
              <a:t>(9) </a:t>
            </a:r>
            <a:r>
              <a:rPr lang="ko-KR" altLang="en-US" dirty="0"/>
              <a:t>문제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1008044"/>
            <a:ext cx="8229600" cy="4932363"/>
          </a:xfrm>
        </p:spPr>
        <p:txBody>
          <a:bodyPr/>
          <a:lstStyle/>
          <a:p>
            <a:r>
              <a:rPr lang="ko-KR" altLang="en-US" dirty="0"/>
              <a:t>입력한 값까지 </a:t>
            </a:r>
            <a:r>
              <a:rPr lang="en-US" altLang="ko-KR" dirty="0"/>
              <a:t>for</a:t>
            </a:r>
            <a:r>
              <a:rPr lang="ko-KR" altLang="en-US" dirty="0"/>
              <a:t>문으로 합계 구하기</a:t>
            </a:r>
            <a:endParaRPr lang="en-US" altLang="ko-KR" dirty="0"/>
          </a:p>
          <a:p>
            <a:pPr lvl="1"/>
            <a:r>
              <a:rPr lang="ko-KR" altLang="en-US" dirty="0"/>
              <a:t>사용자가 원하는 값을 입력하여 </a:t>
            </a:r>
            <a:r>
              <a:rPr lang="en-US" altLang="ko-KR" dirty="0"/>
              <a:t>1</a:t>
            </a:r>
            <a:r>
              <a:rPr lang="ko-KR" altLang="en-US" dirty="0"/>
              <a:t>부터 입력한 수까지의 합을 구하는 프로그램을 </a:t>
            </a:r>
            <a:r>
              <a:rPr lang="ko-KR" altLang="en-US" dirty="0" err="1"/>
              <a:t>작성하시오</a:t>
            </a:r>
            <a:endParaRPr lang="en-US" altLang="ko-KR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6477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111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 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시작 값</a:t>
            </a:r>
            <a:r>
              <a:rPr lang="en-US" altLang="ko-KR" dirty="0"/>
              <a:t>,</a:t>
            </a:r>
            <a:r>
              <a:rPr lang="ko-KR" altLang="en-US" dirty="0"/>
              <a:t> 끝 값</a:t>
            </a:r>
            <a:r>
              <a:rPr lang="en-US" altLang="ko-KR" dirty="0"/>
              <a:t>,</a:t>
            </a:r>
            <a:r>
              <a:rPr lang="ko-KR" altLang="en-US" dirty="0"/>
              <a:t> 증가 값 모두 사용자에게서 입력 받아 계산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93560"/>
            <a:ext cx="7608874" cy="451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179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/>
              <a:t>문으로 일거리를 줄여봅시다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입력한 숫자의 구구단을 출력하는 프로그램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1992093"/>
            <a:ext cx="70961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95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만약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1000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번 반복해야 한다면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? (1)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548" y="1733658"/>
            <a:ext cx="8229600" cy="24122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3704" y="2348144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1000</a:t>
            </a:r>
            <a:r>
              <a:rPr lang="ko-KR" altLang="en-US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번 복사해서 </a:t>
            </a:r>
            <a:r>
              <a:rPr lang="ko-KR" altLang="en-US" dirty="0" err="1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붙여넣기</a:t>
            </a:r>
            <a:r>
              <a:rPr lang="ko-KR" altLang="en-US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3402158" y="1908197"/>
            <a:ext cx="284671" cy="20512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781469" y="2425196"/>
            <a:ext cx="1509623" cy="439947"/>
          </a:xfrm>
          <a:custGeom>
            <a:avLst/>
            <a:gdLst>
              <a:gd name="connsiteX0" fmla="*/ 1509623 w 1509623"/>
              <a:gd name="connsiteY0" fmla="*/ 439947 h 439947"/>
              <a:gd name="connsiteX1" fmla="*/ 1500997 w 1509623"/>
              <a:gd name="connsiteY1" fmla="*/ 396815 h 439947"/>
              <a:gd name="connsiteX2" fmla="*/ 1492370 w 1509623"/>
              <a:gd name="connsiteY2" fmla="*/ 370936 h 439947"/>
              <a:gd name="connsiteX3" fmla="*/ 1475117 w 1509623"/>
              <a:gd name="connsiteY3" fmla="*/ 284672 h 439947"/>
              <a:gd name="connsiteX4" fmla="*/ 1449238 w 1509623"/>
              <a:gd name="connsiteY4" fmla="*/ 77638 h 439947"/>
              <a:gd name="connsiteX5" fmla="*/ 1414732 w 1509623"/>
              <a:gd name="connsiteY5" fmla="*/ 25879 h 439947"/>
              <a:gd name="connsiteX6" fmla="*/ 1362974 w 1509623"/>
              <a:gd name="connsiteY6" fmla="*/ 0 h 439947"/>
              <a:gd name="connsiteX7" fmla="*/ 1043797 w 1509623"/>
              <a:gd name="connsiteY7" fmla="*/ 8626 h 439947"/>
              <a:gd name="connsiteX8" fmla="*/ 974785 w 1509623"/>
              <a:gd name="connsiteY8" fmla="*/ 17253 h 439947"/>
              <a:gd name="connsiteX9" fmla="*/ 897148 w 1509623"/>
              <a:gd name="connsiteY9" fmla="*/ 43132 h 439947"/>
              <a:gd name="connsiteX10" fmla="*/ 836763 w 1509623"/>
              <a:gd name="connsiteY10" fmla="*/ 60385 h 439947"/>
              <a:gd name="connsiteX11" fmla="*/ 810883 w 1509623"/>
              <a:gd name="connsiteY11" fmla="*/ 69011 h 439947"/>
              <a:gd name="connsiteX12" fmla="*/ 741872 w 1509623"/>
              <a:gd name="connsiteY12" fmla="*/ 86264 h 439947"/>
              <a:gd name="connsiteX13" fmla="*/ 715993 w 1509623"/>
              <a:gd name="connsiteY13" fmla="*/ 103517 h 439947"/>
              <a:gd name="connsiteX14" fmla="*/ 655608 w 1509623"/>
              <a:gd name="connsiteY14" fmla="*/ 120770 h 439947"/>
              <a:gd name="connsiteX15" fmla="*/ 603849 w 1509623"/>
              <a:gd name="connsiteY15" fmla="*/ 138023 h 439947"/>
              <a:gd name="connsiteX16" fmla="*/ 577970 w 1509623"/>
              <a:gd name="connsiteY16" fmla="*/ 146649 h 439947"/>
              <a:gd name="connsiteX17" fmla="*/ 552091 w 1509623"/>
              <a:gd name="connsiteY17" fmla="*/ 155276 h 439947"/>
              <a:gd name="connsiteX18" fmla="*/ 517585 w 1509623"/>
              <a:gd name="connsiteY18" fmla="*/ 163902 h 439947"/>
              <a:gd name="connsiteX19" fmla="*/ 448574 w 1509623"/>
              <a:gd name="connsiteY19" fmla="*/ 198408 h 439947"/>
              <a:gd name="connsiteX20" fmla="*/ 422695 w 1509623"/>
              <a:gd name="connsiteY20" fmla="*/ 215660 h 439947"/>
              <a:gd name="connsiteX21" fmla="*/ 301925 w 1509623"/>
              <a:gd name="connsiteY21" fmla="*/ 258792 h 439947"/>
              <a:gd name="connsiteX22" fmla="*/ 267419 w 1509623"/>
              <a:gd name="connsiteY22" fmla="*/ 276045 h 439947"/>
              <a:gd name="connsiteX23" fmla="*/ 232914 w 1509623"/>
              <a:gd name="connsiteY23" fmla="*/ 301925 h 439947"/>
              <a:gd name="connsiteX24" fmla="*/ 181155 w 1509623"/>
              <a:gd name="connsiteY24" fmla="*/ 319177 h 439947"/>
              <a:gd name="connsiteX25" fmla="*/ 155276 w 1509623"/>
              <a:gd name="connsiteY25" fmla="*/ 345057 h 439947"/>
              <a:gd name="connsiteX26" fmla="*/ 94891 w 1509623"/>
              <a:gd name="connsiteY26" fmla="*/ 379562 h 439947"/>
              <a:gd name="connsiteX27" fmla="*/ 69012 w 1509623"/>
              <a:gd name="connsiteY27" fmla="*/ 388189 h 439947"/>
              <a:gd name="connsiteX28" fmla="*/ 0 w 1509623"/>
              <a:gd name="connsiteY28" fmla="*/ 422694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09623" h="439947">
                <a:moveTo>
                  <a:pt x="1509623" y="439947"/>
                </a:moveTo>
                <a:cubicBezTo>
                  <a:pt x="1506748" y="425570"/>
                  <a:pt x="1504553" y="411039"/>
                  <a:pt x="1500997" y="396815"/>
                </a:cubicBezTo>
                <a:cubicBezTo>
                  <a:pt x="1498792" y="387993"/>
                  <a:pt x="1494415" y="379796"/>
                  <a:pt x="1492370" y="370936"/>
                </a:cubicBezTo>
                <a:cubicBezTo>
                  <a:pt x="1485776" y="342363"/>
                  <a:pt x="1475117" y="284672"/>
                  <a:pt x="1475117" y="284672"/>
                </a:cubicBezTo>
                <a:cubicBezTo>
                  <a:pt x="1474200" y="268170"/>
                  <a:pt x="1479826" y="123519"/>
                  <a:pt x="1449238" y="77638"/>
                </a:cubicBezTo>
                <a:cubicBezTo>
                  <a:pt x="1437736" y="60385"/>
                  <a:pt x="1431985" y="37381"/>
                  <a:pt x="1414732" y="25879"/>
                </a:cubicBezTo>
                <a:cubicBezTo>
                  <a:pt x="1381287" y="3582"/>
                  <a:pt x="1398689" y="11904"/>
                  <a:pt x="1362974" y="0"/>
                </a:cubicBezTo>
                <a:lnTo>
                  <a:pt x="1043797" y="8626"/>
                </a:lnTo>
                <a:cubicBezTo>
                  <a:pt x="1020637" y="9655"/>
                  <a:pt x="997453" y="12395"/>
                  <a:pt x="974785" y="17253"/>
                </a:cubicBezTo>
                <a:cubicBezTo>
                  <a:pt x="957553" y="20946"/>
                  <a:pt x="918704" y="36973"/>
                  <a:pt x="897148" y="43132"/>
                </a:cubicBezTo>
                <a:lnTo>
                  <a:pt x="836763" y="60385"/>
                </a:lnTo>
                <a:cubicBezTo>
                  <a:pt x="828053" y="62998"/>
                  <a:pt x="819705" y="66806"/>
                  <a:pt x="810883" y="69011"/>
                </a:cubicBezTo>
                <a:lnTo>
                  <a:pt x="741872" y="86264"/>
                </a:lnTo>
                <a:cubicBezTo>
                  <a:pt x="733246" y="92015"/>
                  <a:pt x="725266" y="98880"/>
                  <a:pt x="715993" y="103517"/>
                </a:cubicBezTo>
                <a:cubicBezTo>
                  <a:pt x="701502" y="110762"/>
                  <a:pt x="669421" y="116626"/>
                  <a:pt x="655608" y="120770"/>
                </a:cubicBezTo>
                <a:cubicBezTo>
                  <a:pt x="638189" y="125996"/>
                  <a:pt x="621102" y="132272"/>
                  <a:pt x="603849" y="138023"/>
                </a:cubicBezTo>
                <a:lnTo>
                  <a:pt x="577970" y="146649"/>
                </a:lnTo>
                <a:cubicBezTo>
                  <a:pt x="569344" y="149525"/>
                  <a:pt x="560913" y="153071"/>
                  <a:pt x="552091" y="155276"/>
                </a:cubicBezTo>
                <a:lnTo>
                  <a:pt x="517585" y="163902"/>
                </a:lnTo>
                <a:cubicBezTo>
                  <a:pt x="494581" y="175404"/>
                  <a:pt x="469974" y="184142"/>
                  <a:pt x="448574" y="198408"/>
                </a:cubicBezTo>
                <a:cubicBezTo>
                  <a:pt x="439948" y="204159"/>
                  <a:pt x="432265" y="211673"/>
                  <a:pt x="422695" y="215660"/>
                </a:cubicBezTo>
                <a:cubicBezTo>
                  <a:pt x="246392" y="289119"/>
                  <a:pt x="418053" y="207181"/>
                  <a:pt x="301925" y="258792"/>
                </a:cubicBezTo>
                <a:cubicBezTo>
                  <a:pt x="290174" y="264015"/>
                  <a:pt x="278324" y="269229"/>
                  <a:pt x="267419" y="276045"/>
                </a:cubicBezTo>
                <a:cubicBezTo>
                  <a:pt x="255227" y="283665"/>
                  <a:pt x="245773" y="295495"/>
                  <a:pt x="232914" y="301925"/>
                </a:cubicBezTo>
                <a:cubicBezTo>
                  <a:pt x="216648" y="310058"/>
                  <a:pt x="181155" y="319177"/>
                  <a:pt x="181155" y="319177"/>
                </a:cubicBezTo>
                <a:cubicBezTo>
                  <a:pt x="172529" y="327804"/>
                  <a:pt x="164648" y="337247"/>
                  <a:pt x="155276" y="345057"/>
                </a:cubicBezTo>
                <a:cubicBezTo>
                  <a:pt x="139990" y="357796"/>
                  <a:pt x="112259" y="372118"/>
                  <a:pt x="94891" y="379562"/>
                </a:cubicBezTo>
                <a:cubicBezTo>
                  <a:pt x="86533" y="383144"/>
                  <a:pt x="76961" y="383773"/>
                  <a:pt x="69012" y="388189"/>
                </a:cubicBezTo>
                <a:cubicBezTo>
                  <a:pt x="1161" y="425884"/>
                  <a:pt x="41124" y="422694"/>
                  <a:pt x="0" y="42269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72" y="3005127"/>
            <a:ext cx="1924837" cy="19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/>
              <a:t>문이 들어가면 어떻게 될까요</a:t>
            </a:r>
            <a:r>
              <a:rPr lang="en-US" altLang="ko-KR" spc="-150" dirty="0"/>
              <a:t>?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문의 개념</a:t>
            </a:r>
            <a:endParaRPr lang="en-US" altLang="ko-KR" dirty="0"/>
          </a:p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en-US" altLang="ko-KR" dirty="0"/>
              <a:t>for</a:t>
            </a:r>
            <a:r>
              <a:rPr lang="ko-KR" altLang="en-US" dirty="0"/>
              <a:t>문 내부에 또 다른 </a:t>
            </a:r>
            <a:r>
              <a:rPr lang="en-US" altLang="ko-KR" dirty="0"/>
              <a:t>for</a:t>
            </a:r>
            <a:r>
              <a:rPr lang="ko-KR" altLang="en-US" dirty="0"/>
              <a:t>문이 들어있는 형태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65817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5582385"/>
            <a:ext cx="1590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731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/>
              <a:t>문이 들어가면 어떻게 될까요</a:t>
            </a:r>
            <a:r>
              <a:rPr lang="en-US" altLang="ko-KR" spc="-150" dirty="0"/>
              <a:t>?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문의 기본 코드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27979"/>
            <a:ext cx="8009520" cy="330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304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/>
              <a:t>문이 들어가면 어떻게 될까요</a:t>
            </a:r>
            <a:r>
              <a:rPr lang="en-US" altLang="ko-KR" spc="-150" dirty="0"/>
              <a:t>?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문의 실행 횟수는 ‘바깥 </a:t>
            </a:r>
            <a:r>
              <a:rPr lang="en-US" altLang="ko-KR" dirty="0"/>
              <a:t>for</a:t>
            </a:r>
            <a:r>
              <a:rPr lang="ko-KR" altLang="en-US" dirty="0"/>
              <a:t>문 반복 횟수 </a:t>
            </a:r>
            <a:r>
              <a:rPr lang="en-US" altLang="ko-KR" dirty="0"/>
              <a:t>× </a:t>
            </a:r>
            <a:r>
              <a:rPr lang="ko-KR" altLang="en-US" dirty="0"/>
              <a:t>안쪽 </a:t>
            </a:r>
            <a:r>
              <a:rPr lang="en-US" altLang="ko-KR" dirty="0"/>
              <a:t>for</a:t>
            </a:r>
            <a:r>
              <a:rPr lang="ko-KR" altLang="en-US" dirty="0"/>
              <a:t>문 반복 횟수’</a:t>
            </a:r>
            <a:endParaRPr lang="en-US" altLang="ko-KR" dirty="0"/>
          </a:p>
          <a:p>
            <a:pPr lvl="1"/>
            <a:r>
              <a:rPr lang="ko-KR" altLang="en-US" dirty="0"/>
              <a:t>처리되는 순서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63" y="2424727"/>
            <a:ext cx="5777352" cy="410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148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/>
              <a:t>문이 들어가면 어떻게 될까요</a:t>
            </a:r>
            <a:r>
              <a:rPr lang="en-US" altLang="ko-KR" spc="-150" dirty="0"/>
              <a:t>?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6" y="1171575"/>
            <a:ext cx="65532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933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/>
              <a:t>문이 들어가면 어떻게 될까요</a:t>
            </a:r>
            <a:r>
              <a:rPr lang="en-US" altLang="ko-KR" spc="-150" dirty="0"/>
              <a:t>?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문의 활용</a:t>
            </a:r>
            <a:endParaRPr lang="en-US" altLang="ko-KR" dirty="0"/>
          </a:p>
          <a:p>
            <a:pPr lvl="1"/>
            <a:r>
              <a:rPr lang="ko-KR" altLang="en-US" dirty="0"/>
              <a:t>구구단 </a:t>
            </a:r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출력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42" y="2060848"/>
            <a:ext cx="8401643" cy="438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953" y="5921107"/>
            <a:ext cx="1028932" cy="62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662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/>
              <a:t>문이 들어가면 어떻게 될까요</a:t>
            </a:r>
            <a:r>
              <a:rPr lang="en-US" altLang="ko-KR" spc="-150" dirty="0"/>
              <a:t>?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0631"/>
            <a:ext cx="7391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112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/>
              <a:t>문이 들어가면 어떻게 될까요</a:t>
            </a:r>
            <a:r>
              <a:rPr lang="en-US" altLang="ko-KR" spc="-150" dirty="0"/>
              <a:t>?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구구단 출력 프로그램 완성</a:t>
            </a:r>
            <a:endParaRPr lang="en-US" altLang="ko-KR" dirty="0"/>
          </a:p>
          <a:p>
            <a:pPr lvl="1"/>
            <a:r>
              <a:rPr lang="ko-KR" altLang="en-US" dirty="0"/>
              <a:t>기존 구구단 결과는 세로로 출력되므로 결과를 보려면 스크롤을 움직여야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오른쪽 여백에 구구단 결과를 보여주기 위해 프로그램을 수정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89161"/>
            <a:ext cx="7063526" cy="326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429" y="5851641"/>
            <a:ext cx="1404215" cy="65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797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문제 구구단을 </a:t>
            </a:r>
            <a:r>
              <a:rPr lang="ko-KR" altLang="en-US" spc="-150" dirty="0" err="1"/>
              <a:t>작성하시오</a:t>
            </a:r>
            <a:r>
              <a:rPr lang="en-US" altLang="ko-KR" spc="-150" dirty="0"/>
              <a:t>.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584E15-75DC-4D15-AD97-21FFC4CC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063526" cy="326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939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While</a:t>
            </a:r>
            <a:r>
              <a:rPr lang="ko-KR" altLang="en-US" spc="-150" dirty="0"/>
              <a:t>문은 언제 사용할까요</a:t>
            </a:r>
            <a:r>
              <a:rPr lang="en-US" altLang="ko-KR" spc="-150" dirty="0"/>
              <a:t>?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문의 비교</a:t>
            </a:r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문의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문은 </a:t>
            </a:r>
            <a:r>
              <a:rPr lang="en-US" altLang="ko-KR" dirty="0"/>
              <a:t>while</a:t>
            </a:r>
            <a:r>
              <a:rPr lang="ko-KR" altLang="en-US" dirty="0"/>
              <a:t>문 안의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확인하여 값이 참이면 ‘문장’을 수행</a:t>
            </a:r>
            <a:r>
              <a:rPr lang="en-US" altLang="ko-KR" dirty="0"/>
              <a:t>. </a:t>
            </a:r>
            <a:r>
              <a:rPr lang="ko-KR" altLang="en-US" dirty="0"/>
              <a:t>조건식이 참인 동안 계속 반복함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86575"/>
            <a:ext cx="5829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69" y="3824033"/>
            <a:ext cx="36385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8" y="5775094"/>
            <a:ext cx="1447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57076"/>
            <a:ext cx="2843605" cy="1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650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While</a:t>
            </a:r>
            <a:r>
              <a:rPr lang="ko-KR" altLang="en-US" spc="-150" dirty="0"/>
              <a:t>문은 언제 사용할까요</a:t>
            </a:r>
            <a:r>
              <a:rPr lang="en-US" altLang="ko-KR" spc="-150" dirty="0"/>
              <a:t>?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 비교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1666"/>
            <a:ext cx="6519925" cy="199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31838"/>
            <a:ext cx="6519925" cy="252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15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만약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1000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번 반복해야 한다면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? (2)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3849" y="1817265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range(1000):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6942" y="3253562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1000</a:t>
            </a:r>
            <a:r>
              <a:rPr lang="ko-KR" altLang="en-US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번 반복시키는 구조</a:t>
            </a:r>
          </a:p>
        </p:txBody>
      </p:sp>
      <p:sp>
        <p:nvSpPr>
          <p:cNvPr id="14" name="자유형 13"/>
          <p:cNvSpPr/>
          <p:nvPr/>
        </p:nvSpPr>
        <p:spPr>
          <a:xfrm>
            <a:off x="2820838" y="1700808"/>
            <a:ext cx="1449237" cy="1673524"/>
          </a:xfrm>
          <a:custGeom>
            <a:avLst/>
            <a:gdLst>
              <a:gd name="connsiteX0" fmla="*/ 1449237 w 1449237"/>
              <a:gd name="connsiteY0" fmla="*/ 1673524 h 1673524"/>
              <a:gd name="connsiteX1" fmla="*/ 1431985 w 1449237"/>
              <a:gd name="connsiteY1" fmla="*/ 1630392 h 1673524"/>
              <a:gd name="connsiteX2" fmla="*/ 1423358 w 1449237"/>
              <a:gd name="connsiteY2" fmla="*/ 1587260 h 1673524"/>
              <a:gd name="connsiteX3" fmla="*/ 1406105 w 1449237"/>
              <a:gd name="connsiteY3" fmla="*/ 1552755 h 1673524"/>
              <a:gd name="connsiteX4" fmla="*/ 1397479 w 1449237"/>
              <a:gd name="connsiteY4" fmla="*/ 1483743 h 1673524"/>
              <a:gd name="connsiteX5" fmla="*/ 1380226 w 1449237"/>
              <a:gd name="connsiteY5" fmla="*/ 1380226 h 1673524"/>
              <a:gd name="connsiteX6" fmla="*/ 1371600 w 1449237"/>
              <a:gd name="connsiteY6" fmla="*/ 1293962 h 1673524"/>
              <a:gd name="connsiteX7" fmla="*/ 1362973 w 1449237"/>
              <a:gd name="connsiteY7" fmla="*/ 1268083 h 1673524"/>
              <a:gd name="connsiteX8" fmla="*/ 1345720 w 1449237"/>
              <a:gd name="connsiteY8" fmla="*/ 1181819 h 1673524"/>
              <a:gd name="connsiteX9" fmla="*/ 1337094 w 1449237"/>
              <a:gd name="connsiteY9" fmla="*/ 1155939 h 1673524"/>
              <a:gd name="connsiteX10" fmla="*/ 1328468 w 1449237"/>
              <a:gd name="connsiteY10" fmla="*/ 1112807 h 1673524"/>
              <a:gd name="connsiteX11" fmla="*/ 1311215 w 1449237"/>
              <a:gd name="connsiteY11" fmla="*/ 1078302 h 1673524"/>
              <a:gd name="connsiteX12" fmla="*/ 1293962 w 1449237"/>
              <a:gd name="connsiteY12" fmla="*/ 1035170 h 1673524"/>
              <a:gd name="connsiteX13" fmla="*/ 1285336 w 1449237"/>
              <a:gd name="connsiteY13" fmla="*/ 957532 h 1673524"/>
              <a:gd name="connsiteX14" fmla="*/ 1276709 w 1449237"/>
              <a:gd name="connsiteY14" fmla="*/ 923026 h 1673524"/>
              <a:gd name="connsiteX15" fmla="*/ 1268083 w 1449237"/>
              <a:gd name="connsiteY15" fmla="*/ 845388 h 1673524"/>
              <a:gd name="connsiteX16" fmla="*/ 1259456 w 1449237"/>
              <a:gd name="connsiteY16" fmla="*/ 810883 h 1673524"/>
              <a:gd name="connsiteX17" fmla="*/ 1250830 w 1449237"/>
              <a:gd name="connsiteY17" fmla="*/ 767751 h 1673524"/>
              <a:gd name="connsiteX18" fmla="*/ 1242204 w 1449237"/>
              <a:gd name="connsiteY18" fmla="*/ 664234 h 1673524"/>
              <a:gd name="connsiteX19" fmla="*/ 1233577 w 1449237"/>
              <a:gd name="connsiteY19" fmla="*/ 612475 h 1673524"/>
              <a:gd name="connsiteX20" fmla="*/ 1224951 w 1449237"/>
              <a:gd name="connsiteY20" fmla="*/ 508958 h 1673524"/>
              <a:gd name="connsiteX21" fmla="*/ 1216324 w 1449237"/>
              <a:gd name="connsiteY21" fmla="*/ 474453 h 1673524"/>
              <a:gd name="connsiteX22" fmla="*/ 1207698 w 1449237"/>
              <a:gd name="connsiteY22" fmla="*/ 431321 h 1673524"/>
              <a:gd name="connsiteX23" fmla="*/ 1199071 w 1449237"/>
              <a:gd name="connsiteY23" fmla="*/ 405441 h 1673524"/>
              <a:gd name="connsiteX24" fmla="*/ 1164566 w 1449237"/>
              <a:gd name="connsiteY24" fmla="*/ 284671 h 1673524"/>
              <a:gd name="connsiteX25" fmla="*/ 1147313 w 1449237"/>
              <a:gd name="connsiteY25" fmla="*/ 250166 h 1673524"/>
              <a:gd name="connsiteX26" fmla="*/ 1121434 w 1449237"/>
              <a:gd name="connsiteY26" fmla="*/ 207034 h 1673524"/>
              <a:gd name="connsiteX27" fmla="*/ 1112807 w 1449237"/>
              <a:gd name="connsiteY27" fmla="*/ 181155 h 1673524"/>
              <a:gd name="connsiteX28" fmla="*/ 1086928 w 1449237"/>
              <a:gd name="connsiteY28" fmla="*/ 155275 h 1673524"/>
              <a:gd name="connsiteX29" fmla="*/ 1069675 w 1449237"/>
              <a:gd name="connsiteY29" fmla="*/ 129396 h 1673524"/>
              <a:gd name="connsiteX30" fmla="*/ 957532 w 1449237"/>
              <a:gd name="connsiteY30" fmla="*/ 34505 h 1673524"/>
              <a:gd name="connsiteX31" fmla="*/ 854015 w 1449237"/>
              <a:gd name="connsiteY31" fmla="*/ 17253 h 1673524"/>
              <a:gd name="connsiteX32" fmla="*/ 767751 w 1449237"/>
              <a:gd name="connsiteY32" fmla="*/ 0 h 1673524"/>
              <a:gd name="connsiteX33" fmla="*/ 672860 w 1449237"/>
              <a:gd name="connsiteY33" fmla="*/ 8626 h 1673524"/>
              <a:gd name="connsiteX34" fmla="*/ 621102 w 1449237"/>
              <a:gd name="connsiteY34" fmla="*/ 25879 h 1673524"/>
              <a:gd name="connsiteX35" fmla="*/ 552090 w 1449237"/>
              <a:gd name="connsiteY35" fmla="*/ 43132 h 1673524"/>
              <a:gd name="connsiteX36" fmla="*/ 500332 w 1449237"/>
              <a:gd name="connsiteY36" fmla="*/ 60385 h 1673524"/>
              <a:gd name="connsiteX37" fmla="*/ 474453 w 1449237"/>
              <a:gd name="connsiteY37" fmla="*/ 69011 h 1673524"/>
              <a:gd name="connsiteX38" fmla="*/ 396815 w 1449237"/>
              <a:gd name="connsiteY38" fmla="*/ 86264 h 1673524"/>
              <a:gd name="connsiteX39" fmla="*/ 362309 w 1449237"/>
              <a:gd name="connsiteY39" fmla="*/ 112143 h 1673524"/>
              <a:gd name="connsiteX40" fmla="*/ 336430 w 1449237"/>
              <a:gd name="connsiteY40" fmla="*/ 120770 h 1673524"/>
              <a:gd name="connsiteX41" fmla="*/ 258792 w 1449237"/>
              <a:gd name="connsiteY41" fmla="*/ 163902 h 1673524"/>
              <a:gd name="connsiteX42" fmla="*/ 224287 w 1449237"/>
              <a:gd name="connsiteY42" fmla="*/ 198407 h 1673524"/>
              <a:gd name="connsiteX43" fmla="*/ 181154 w 1449237"/>
              <a:gd name="connsiteY43" fmla="*/ 224287 h 1673524"/>
              <a:gd name="connsiteX44" fmla="*/ 129396 w 1449237"/>
              <a:gd name="connsiteY44" fmla="*/ 258792 h 1673524"/>
              <a:gd name="connsiteX45" fmla="*/ 94890 w 1449237"/>
              <a:gd name="connsiteY45" fmla="*/ 276045 h 1673524"/>
              <a:gd name="connsiteX46" fmla="*/ 43132 w 1449237"/>
              <a:gd name="connsiteY46" fmla="*/ 310551 h 1673524"/>
              <a:gd name="connsiteX47" fmla="*/ 0 w 1449237"/>
              <a:gd name="connsiteY47" fmla="*/ 345056 h 16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49237" h="1673524">
                <a:moveTo>
                  <a:pt x="1449237" y="1673524"/>
                </a:moveTo>
                <a:cubicBezTo>
                  <a:pt x="1443486" y="1659147"/>
                  <a:pt x="1436434" y="1645224"/>
                  <a:pt x="1431985" y="1630392"/>
                </a:cubicBezTo>
                <a:cubicBezTo>
                  <a:pt x="1427772" y="1616348"/>
                  <a:pt x="1427995" y="1601170"/>
                  <a:pt x="1423358" y="1587260"/>
                </a:cubicBezTo>
                <a:cubicBezTo>
                  <a:pt x="1419291" y="1575061"/>
                  <a:pt x="1411856" y="1564257"/>
                  <a:pt x="1406105" y="1552755"/>
                </a:cubicBezTo>
                <a:cubicBezTo>
                  <a:pt x="1403230" y="1529751"/>
                  <a:pt x="1400918" y="1506670"/>
                  <a:pt x="1397479" y="1483743"/>
                </a:cubicBezTo>
                <a:cubicBezTo>
                  <a:pt x="1392290" y="1449148"/>
                  <a:pt x="1383707" y="1415034"/>
                  <a:pt x="1380226" y="1380226"/>
                </a:cubicBezTo>
                <a:cubicBezTo>
                  <a:pt x="1377351" y="1351471"/>
                  <a:pt x="1375994" y="1322524"/>
                  <a:pt x="1371600" y="1293962"/>
                </a:cubicBezTo>
                <a:cubicBezTo>
                  <a:pt x="1370217" y="1284975"/>
                  <a:pt x="1365018" y="1276943"/>
                  <a:pt x="1362973" y="1268083"/>
                </a:cubicBezTo>
                <a:cubicBezTo>
                  <a:pt x="1356379" y="1239510"/>
                  <a:pt x="1352314" y="1210392"/>
                  <a:pt x="1345720" y="1181819"/>
                </a:cubicBezTo>
                <a:cubicBezTo>
                  <a:pt x="1343675" y="1172959"/>
                  <a:pt x="1339299" y="1164761"/>
                  <a:pt x="1337094" y="1155939"/>
                </a:cubicBezTo>
                <a:cubicBezTo>
                  <a:pt x="1333538" y="1141715"/>
                  <a:pt x="1333105" y="1126717"/>
                  <a:pt x="1328468" y="1112807"/>
                </a:cubicBezTo>
                <a:cubicBezTo>
                  <a:pt x="1324402" y="1100608"/>
                  <a:pt x="1316438" y="1090053"/>
                  <a:pt x="1311215" y="1078302"/>
                </a:cubicBezTo>
                <a:cubicBezTo>
                  <a:pt x="1304926" y="1064152"/>
                  <a:pt x="1299713" y="1049547"/>
                  <a:pt x="1293962" y="1035170"/>
                </a:cubicBezTo>
                <a:cubicBezTo>
                  <a:pt x="1291087" y="1009291"/>
                  <a:pt x="1289295" y="983268"/>
                  <a:pt x="1285336" y="957532"/>
                </a:cubicBezTo>
                <a:cubicBezTo>
                  <a:pt x="1283533" y="945814"/>
                  <a:pt x="1278512" y="934744"/>
                  <a:pt x="1276709" y="923026"/>
                </a:cubicBezTo>
                <a:cubicBezTo>
                  <a:pt x="1272750" y="897290"/>
                  <a:pt x="1272042" y="871124"/>
                  <a:pt x="1268083" y="845388"/>
                </a:cubicBezTo>
                <a:cubicBezTo>
                  <a:pt x="1266280" y="833670"/>
                  <a:pt x="1262028" y="822456"/>
                  <a:pt x="1259456" y="810883"/>
                </a:cubicBezTo>
                <a:cubicBezTo>
                  <a:pt x="1256275" y="796570"/>
                  <a:pt x="1253705" y="782128"/>
                  <a:pt x="1250830" y="767751"/>
                </a:cubicBezTo>
                <a:cubicBezTo>
                  <a:pt x="1247955" y="733245"/>
                  <a:pt x="1246028" y="698647"/>
                  <a:pt x="1242204" y="664234"/>
                </a:cubicBezTo>
                <a:cubicBezTo>
                  <a:pt x="1240272" y="646850"/>
                  <a:pt x="1235509" y="629859"/>
                  <a:pt x="1233577" y="612475"/>
                </a:cubicBezTo>
                <a:cubicBezTo>
                  <a:pt x="1229753" y="578062"/>
                  <a:pt x="1229246" y="543316"/>
                  <a:pt x="1224951" y="508958"/>
                </a:cubicBezTo>
                <a:cubicBezTo>
                  <a:pt x="1223480" y="497194"/>
                  <a:pt x="1218896" y="486026"/>
                  <a:pt x="1216324" y="474453"/>
                </a:cubicBezTo>
                <a:cubicBezTo>
                  <a:pt x="1213143" y="460140"/>
                  <a:pt x="1211254" y="445545"/>
                  <a:pt x="1207698" y="431321"/>
                </a:cubicBezTo>
                <a:cubicBezTo>
                  <a:pt x="1205493" y="422499"/>
                  <a:pt x="1201276" y="414263"/>
                  <a:pt x="1199071" y="405441"/>
                </a:cubicBezTo>
                <a:cubicBezTo>
                  <a:pt x="1186307" y="354387"/>
                  <a:pt x="1192826" y="341190"/>
                  <a:pt x="1164566" y="284671"/>
                </a:cubicBezTo>
                <a:cubicBezTo>
                  <a:pt x="1158815" y="273169"/>
                  <a:pt x="1153558" y="261407"/>
                  <a:pt x="1147313" y="250166"/>
                </a:cubicBezTo>
                <a:cubicBezTo>
                  <a:pt x="1139170" y="235509"/>
                  <a:pt x="1128932" y="222031"/>
                  <a:pt x="1121434" y="207034"/>
                </a:cubicBezTo>
                <a:cubicBezTo>
                  <a:pt x="1117367" y="198901"/>
                  <a:pt x="1117851" y="188721"/>
                  <a:pt x="1112807" y="181155"/>
                </a:cubicBezTo>
                <a:cubicBezTo>
                  <a:pt x="1106040" y="171004"/>
                  <a:pt x="1094738" y="164647"/>
                  <a:pt x="1086928" y="155275"/>
                </a:cubicBezTo>
                <a:cubicBezTo>
                  <a:pt x="1080291" y="147310"/>
                  <a:pt x="1076611" y="137102"/>
                  <a:pt x="1069675" y="129396"/>
                </a:cubicBezTo>
                <a:cubicBezTo>
                  <a:pt x="1049738" y="107244"/>
                  <a:pt x="992831" y="46271"/>
                  <a:pt x="957532" y="34505"/>
                </a:cubicBezTo>
                <a:cubicBezTo>
                  <a:pt x="903586" y="16524"/>
                  <a:pt x="950324" y="30094"/>
                  <a:pt x="854015" y="17253"/>
                </a:cubicBezTo>
                <a:cubicBezTo>
                  <a:pt x="808697" y="11211"/>
                  <a:pt x="806932" y="9795"/>
                  <a:pt x="767751" y="0"/>
                </a:cubicBezTo>
                <a:cubicBezTo>
                  <a:pt x="736121" y="2875"/>
                  <a:pt x="704137" y="3106"/>
                  <a:pt x="672860" y="8626"/>
                </a:cubicBezTo>
                <a:cubicBezTo>
                  <a:pt x="654951" y="11786"/>
                  <a:pt x="638745" y="21468"/>
                  <a:pt x="621102" y="25879"/>
                </a:cubicBezTo>
                <a:cubicBezTo>
                  <a:pt x="598098" y="31630"/>
                  <a:pt x="574585" y="35633"/>
                  <a:pt x="552090" y="43132"/>
                </a:cubicBezTo>
                <a:lnTo>
                  <a:pt x="500332" y="60385"/>
                </a:lnTo>
                <a:cubicBezTo>
                  <a:pt x="491706" y="63260"/>
                  <a:pt x="483369" y="67228"/>
                  <a:pt x="474453" y="69011"/>
                </a:cubicBezTo>
                <a:cubicBezTo>
                  <a:pt x="419695" y="79963"/>
                  <a:pt x="445545" y="74082"/>
                  <a:pt x="396815" y="86264"/>
                </a:cubicBezTo>
                <a:cubicBezTo>
                  <a:pt x="385313" y="94890"/>
                  <a:pt x="374792" y="105010"/>
                  <a:pt x="362309" y="112143"/>
                </a:cubicBezTo>
                <a:cubicBezTo>
                  <a:pt x="354414" y="116654"/>
                  <a:pt x="344788" y="117188"/>
                  <a:pt x="336430" y="120770"/>
                </a:cubicBezTo>
                <a:cubicBezTo>
                  <a:pt x="318193" y="128586"/>
                  <a:pt x="272184" y="153486"/>
                  <a:pt x="258792" y="163902"/>
                </a:cubicBezTo>
                <a:cubicBezTo>
                  <a:pt x="245953" y="173888"/>
                  <a:pt x="237126" y="188421"/>
                  <a:pt x="224287" y="198407"/>
                </a:cubicBezTo>
                <a:cubicBezTo>
                  <a:pt x="211052" y="208701"/>
                  <a:pt x="195300" y="215285"/>
                  <a:pt x="181154" y="224287"/>
                </a:cubicBezTo>
                <a:cubicBezTo>
                  <a:pt x="163661" y="235419"/>
                  <a:pt x="147942" y="249519"/>
                  <a:pt x="129396" y="258792"/>
                </a:cubicBezTo>
                <a:cubicBezTo>
                  <a:pt x="117894" y="264543"/>
                  <a:pt x="105917" y="269429"/>
                  <a:pt x="94890" y="276045"/>
                </a:cubicBezTo>
                <a:cubicBezTo>
                  <a:pt x="77110" y="286713"/>
                  <a:pt x="61678" y="301278"/>
                  <a:pt x="43132" y="310551"/>
                </a:cubicBezTo>
                <a:cubicBezTo>
                  <a:pt x="2875" y="330679"/>
                  <a:pt x="14377" y="316302"/>
                  <a:pt x="0" y="34505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1"/>
          <p:cNvSpPr>
            <a:spLocks noGrp="1"/>
          </p:cNvSpPr>
          <p:nvPr>
            <p:ph sz="quarter" idx="1"/>
          </p:nvPr>
        </p:nvSpPr>
        <p:spPr>
          <a:xfrm>
            <a:off x="603849" y="1126432"/>
            <a:ext cx="8153400" cy="4495800"/>
          </a:xfrm>
        </p:spPr>
        <p:txBody>
          <a:bodyPr/>
          <a:lstStyle/>
          <a:p>
            <a:r>
              <a:rPr lang="ko-KR" altLang="en-US" dirty="0"/>
              <a:t>반복 구조를 사용하여야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709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While</a:t>
            </a:r>
            <a:r>
              <a:rPr lang="ko-KR" altLang="en-US" spc="-150" dirty="0"/>
              <a:t>문은 언제 사용할까요</a:t>
            </a:r>
            <a:r>
              <a:rPr lang="en-US" altLang="ko-KR" spc="-150" dirty="0"/>
              <a:t>?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While</a:t>
            </a:r>
            <a:r>
              <a:rPr lang="ko-KR" altLang="en-US" dirty="0"/>
              <a:t>문을 이용한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합 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06" y="1772816"/>
            <a:ext cx="7868787" cy="345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825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While</a:t>
            </a:r>
            <a:r>
              <a:rPr lang="ko-KR" altLang="en-US" spc="-150" dirty="0"/>
              <a:t>문은 언제 사용할까요</a:t>
            </a:r>
            <a:r>
              <a:rPr lang="en-US" altLang="ko-KR" spc="-150" dirty="0"/>
              <a:t>?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무한 루프를 위한 </a:t>
            </a:r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무한 루프를 적용하려면 ‘</a:t>
            </a:r>
            <a:r>
              <a:rPr lang="en-US" altLang="ko-KR" dirty="0"/>
              <a:t>while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: ’</a:t>
            </a:r>
            <a:r>
              <a:rPr lang="ko-KR" altLang="en-US" dirty="0"/>
              <a:t>의 </a:t>
            </a:r>
            <a:r>
              <a:rPr lang="ko-KR" altLang="en-US" dirty="0" err="1"/>
              <a:t>조건식을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lvl="1"/>
            <a:r>
              <a:rPr lang="ko-KR" altLang="en-US" dirty="0"/>
              <a:t>무한 루프를 중지하려면 </a:t>
            </a:r>
            <a:r>
              <a:rPr lang="en-US" altLang="ko-KR" dirty="0"/>
              <a:t>Ctrl + C </a:t>
            </a:r>
            <a:r>
              <a:rPr lang="ko-KR" altLang="en-US" dirty="0"/>
              <a:t>를 누름</a:t>
            </a:r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851" y="2570633"/>
            <a:ext cx="36766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78" y="2565013"/>
            <a:ext cx="1752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5" y="5077273"/>
            <a:ext cx="7605845" cy="139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118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While</a:t>
            </a:r>
            <a:r>
              <a:rPr lang="ko-KR" altLang="en-US" spc="-150" dirty="0"/>
              <a:t>문은 언제 사용할까요</a:t>
            </a:r>
            <a:r>
              <a:rPr lang="en-US" altLang="ko-KR" spc="-150" dirty="0"/>
              <a:t>?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입력한 두 수의 합계를 반복해서 계산하는 프로그램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51" y="1723696"/>
            <a:ext cx="7794497" cy="489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017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32363"/>
          </a:xfrm>
        </p:spPr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3" y="3133450"/>
            <a:ext cx="6994713" cy="298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D371FEF-7DDC-4487-835D-F1E0822E518F}"/>
              </a:ext>
            </a:extLst>
          </p:cNvPr>
          <p:cNvSpPr/>
          <p:nvPr/>
        </p:nvSpPr>
        <p:spPr>
          <a:xfrm>
            <a:off x="971600" y="1284814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>
                <a:solidFill>
                  <a:srgbClr val="FF0000"/>
                </a:solidFill>
              </a:rPr>
              <a:t>덧셈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뺄셈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곱셈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 나눗셈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나머지 구하기를 구할 수 있는 계산기를 </a:t>
            </a:r>
            <a:r>
              <a:rPr lang="en-US" altLang="ko-KR" dirty="0">
                <a:solidFill>
                  <a:srgbClr val="FF0000"/>
                </a:solidFill>
              </a:rPr>
              <a:t>while</a:t>
            </a:r>
            <a:r>
              <a:rPr lang="ko-KR" altLang="en-US" dirty="0">
                <a:solidFill>
                  <a:srgbClr val="FF0000"/>
                </a:solidFill>
              </a:rPr>
              <a:t>을 이용하여 아래와 같이 출력되도록 </a:t>
            </a:r>
            <a:r>
              <a:rPr lang="ko-KR" altLang="en-US" dirty="0" err="1">
                <a:solidFill>
                  <a:srgbClr val="FF0000"/>
                </a:solidFill>
              </a:rPr>
              <a:t>만드시오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27514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/>
              <a:t>제어문을</a:t>
            </a:r>
            <a:r>
              <a:rPr lang="ko-KR" altLang="en-US" spc="-150" dirty="0"/>
              <a:t> 알아봅시다</a:t>
            </a:r>
            <a:r>
              <a:rPr lang="en-US" altLang="ko-KR" spc="-150" dirty="0"/>
              <a:t>(1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탈출하는 </a:t>
            </a:r>
            <a:r>
              <a:rPr lang="en-US" altLang="ko-KR" dirty="0"/>
              <a:t>break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22194"/>
            <a:ext cx="5635345" cy="299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52" y="1883693"/>
            <a:ext cx="11144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0" y="5938313"/>
            <a:ext cx="7601855" cy="52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93" y="4897240"/>
            <a:ext cx="6733308" cy="97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919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/>
              <a:t>제어문을</a:t>
            </a:r>
            <a:r>
              <a:rPr lang="ko-KR" altLang="en-US" spc="-150" dirty="0"/>
              <a:t> 알아봅시다</a:t>
            </a:r>
            <a:r>
              <a:rPr lang="en-US" altLang="ko-KR" spc="-150" dirty="0"/>
              <a:t>(2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6-11]</a:t>
            </a:r>
            <a:r>
              <a:rPr lang="ko-KR" altLang="en-US" dirty="0"/>
              <a:t>을 </a:t>
            </a:r>
            <a:r>
              <a:rPr lang="en-US" altLang="ko-KR" dirty="0"/>
              <a:t>break</a:t>
            </a:r>
            <a:r>
              <a:rPr lang="ko-KR" altLang="en-US" dirty="0"/>
              <a:t>문을 사용하여 수정</a:t>
            </a:r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82" y="1268760"/>
            <a:ext cx="7204925" cy="315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12" y="4443345"/>
            <a:ext cx="6750495" cy="217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368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/>
              <a:t>제어문을</a:t>
            </a:r>
            <a:r>
              <a:rPr lang="ko-KR" altLang="en-US" spc="-150" dirty="0"/>
              <a:t> 알아봅시다</a:t>
            </a:r>
            <a:r>
              <a:rPr lang="en-US" altLang="ko-KR" spc="-150" dirty="0"/>
              <a:t>(3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1~100</a:t>
            </a:r>
            <a:r>
              <a:rPr lang="ko-KR" altLang="en-US" dirty="0"/>
              <a:t>까지 더하되</a:t>
            </a:r>
            <a:r>
              <a:rPr lang="en-US" altLang="ko-KR" dirty="0"/>
              <a:t>, </a:t>
            </a:r>
            <a:r>
              <a:rPr lang="ko-KR" altLang="en-US" dirty="0"/>
              <a:t>누적 합계</a:t>
            </a:r>
            <a:r>
              <a:rPr lang="en-US" altLang="ko-KR" dirty="0"/>
              <a:t>(hap)</a:t>
            </a:r>
            <a:r>
              <a:rPr lang="ko-KR" altLang="en-US" dirty="0"/>
              <a:t>가 </a:t>
            </a:r>
            <a:r>
              <a:rPr lang="en-US" altLang="ko-KR" dirty="0"/>
              <a:t>1000 </a:t>
            </a:r>
            <a:r>
              <a:rPr lang="ko-KR" altLang="en-US" dirty="0"/>
              <a:t>이상이 되는 시작 지점을 구하는 프로그램</a:t>
            </a:r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1" y="2132856"/>
            <a:ext cx="8125729" cy="331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959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/>
              <a:t>제어문을</a:t>
            </a:r>
            <a:r>
              <a:rPr lang="ko-KR" altLang="en-US" spc="-150" dirty="0"/>
              <a:t> 알아봅시다</a:t>
            </a:r>
            <a:r>
              <a:rPr lang="en-US" altLang="ko-KR" spc="-150" dirty="0"/>
              <a:t>(4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반복문으로</a:t>
            </a:r>
            <a:r>
              <a:rPr lang="ko-KR" altLang="en-US" dirty="0"/>
              <a:t> 다시 돌아가는 </a:t>
            </a:r>
            <a:r>
              <a:rPr lang="en-US" altLang="ko-KR" dirty="0"/>
              <a:t>continue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continue</a:t>
            </a:r>
            <a:r>
              <a:rPr lang="ko-KR" altLang="en-US" dirty="0"/>
              <a:t>문을 만나면 무조건 블록의 남은 부분을 건너뛰고 반복문의 처음으로 돌아감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80" y="2852936"/>
            <a:ext cx="7093222" cy="353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7" y="2852936"/>
            <a:ext cx="1119683" cy="47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6745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/>
              <a:t>제어문을</a:t>
            </a:r>
            <a:r>
              <a:rPr lang="ko-KR" altLang="en-US" spc="-150" dirty="0"/>
              <a:t> 알아봅시다</a:t>
            </a:r>
            <a:r>
              <a:rPr lang="en-US" altLang="ko-KR" spc="-150" dirty="0"/>
              <a:t>(5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1~100</a:t>
            </a:r>
            <a:r>
              <a:rPr lang="ko-KR" altLang="en-US" dirty="0"/>
              <a:t>까지의 합을 구하되 </a:t>
            </a:r>
            <a:r>
              <a:rPr lang="en-US" altLang="ko-KR" dirty="0"/>
              <a:t>1 +2 +4 +5 +7 +8 +10 +…</a:t>
            </a:r>
            <a:r>
              <a:rPr lang="ko-KR" altLang="en-US" dirty="0"/>
              <a:t>과 같이 </a:t>
            </a:r>
            <a:r>
              <a:rPr lang="en-US" altLang="ko-KR" dirty="0"/>
              <a:t>3</a:t>
            </a:r>
            <a:r>
              <a:rPr lang="ko-KR" altLang="en-US" dirty="0"/>
              <a:t>의 배수를 건너뛰고</a:t>
            </a:r>
            <a:r>
              <a:rPr lang="en-US" altLang="ko-KR" dirty="0"/>
              <a:t>(=</a:t>
            </a:r>
            <a:r>
              <a:rPr lang="ko-KR" altLang="en-US" dirty="0"/>
              <a:t>제외하고</a:t>
            </a:r>
            <a:r>
              <a:rPr lang="en-US" altLang="ko-KR" dirty="0"/>
              <a:t>) </a:t>
            </a:r>
            <a:r>
              <a:rPr lang="ko-KR" altLang="en-US" dirty="0"/>
              <a:t>더하는 프로그램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9" y="2204864"/>
            <a:ext cx="8235915" cy="340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9333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 </a:t>
            </a:r>
            <a:r>
              <a:rPr lang="en-US" altLang="ko-KR" dirty="0"/>
              <a:t>- </a:t>
            </a:r>
            <a:r>
              <a:rPr lang="ko-KR" altLang="en-US" dirty="0"/>
              <a:t>정해진 횟수만큼 반복하는 구조이다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while </a:t>
            </a:r>
            <a:r>
              <a:rPr lang="ko-KR" altLang="en-US" dirty="0"/>
              <a:t>문 </a:t>
            </a:r>
            <a:r>
              <a:rPr lang="en-US" altLang="ko-KR" dirty="0"/>
              <a:t>- </a:t>
            </a:r>
            <a:r>
              <a:rPr lang="ko-KR" altLang="en-US" dirty="0"/>
              <a:t>어떤 조건이 만족되는 동안</a:t>
            </a:r>
            <a:r>
              <a:rPr lang="en-US" altLang="ko-KR" dirty="0"/>
              <a:t>, </a:t>
            </a:r>
            <a:r>
              <a:rPr lang="ko-KR" altLang="en-US" dirty="0"/>
              <a:t>반복을 계속하는 구조이다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가지의 반복 구조</a:t>
            </a:r>
          </a:p>
        </p:txBody>
      </p:sp>
    </p:spTree>
    <p:extLst>
      <p:ext uri="{BB962C8B-B14F-4D97-AF65-F5344CB8AC3E}">
        <p14:creationId xmlns:p14="http://schemas.microsoft.com/office/powerpoint/2010/main" val="133018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횟수 제어 반복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(1)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파이썬에서</a:t>
            </a:r>
            <a:r>
              <a:rPr lang="ko-KR" altLang="en-US" dirty="0"/>
              <a:t> 횟수 제어 반복을 </a:t>
            </a:r>
            <a:r>
              <a:rPr lang="en-US" altLang="ko-KR" dirty="0"/>
              <a:t>for </a:t>
            </a:r>
            <a:r>
              <a:rPr lang="ko-KR" altLang="en-US" dirty="0"/>
              <a:t>루프라고도 한다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87" y="3068817"/>
            <a:ext cx="4206816" cy="285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9552" y="1916832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3, 4, 5]: 			# </a:t>
            </a:r>
            <a:r>
              <a:rPr lang="ko-KR" altLang="en-US" dirty="0"/>
              <a:t>끝에 </a:t>
            </a:r>
            <a:r>
              <a:rPr lang="en-US" altLang="ko-KR" dirty="0"/>
              <a:t>:</a:t>
            </a:r>
            <a:r>
              <a:rPr lang="ko-KR" altLang="en-US" dirty="0"/>
              <a:t>이 있어야 함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.") 	# </a:t>
            </a:r>
            <a:r>
              <a:rPr lang="ko-KR" altLang="en-US" dirty="0" err="1"/>
              <a:t>들여쓰기하여야</a:t>
            </a:r>
            <a:r>
              <a:rPr lang="ko-KR" altLang="en-US" dirty="0"/>
              <a:t>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3693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대한 반복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058" y="1859797"/>
            <a:ext cx="8392333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name in ["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영희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길동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유신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]:   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 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 " + name)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058" y="3145438"/>
            <a:ext cx="8392333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영희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길동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유신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603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반복 이해하기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41" y="1588576"/>
            <a:ext cx="5939685" cy="49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746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리스트에 대한 반복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058" y="1859797"/>
            <a:ext cx="8392333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x in [0, 1, 2, 3, 4, 5, 6, 7, 8, 9] :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print(x, end=" 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058" y="3145438"/>
            <a:ext cx="8392333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0 1 2 3 4 5 6 7 8 9 </a:t>
            </a:r>
          </a:p>
        </p:txBody>
      </p:sp>
    </p:spTree>
    <p:extLst>
      <p:ext uri="{BB962C8B-B14F-4D97-AF65-F5344CB8AC3E}">
        <p14:creationId xmlns:p14="http://schemas.microsoft.com/office/powerpoint/2010/main" val="4858428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사이의 모든 짝수를 출력하는 반복 루프를 작성한다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결과값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3050740"/>
            <a:ext cx="7423467" cy="8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3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사이의 모든 </a:t>
            </a:r>
            <a:r>
              <a:rPr lang="en-US" altLang="ko-KR" dirty="0"/>
              <a:t>3</a:t>
            </a:r>
            <a:r>
              <a:rPr lang="ko-KR" altLang="en-US" dirty="0"/>
              <a:t>의 배수의 합을 계산하여 출력하는 프로그램을 반복 구조를 사용하여 작성하라</a:t>
            </a:r>
            <a:r>
              <a:rPr lang="en-US" altLang="ko-KR" dirty="0"/>
              <a:t>. (while</a:t>
            </a:r>
            <a:r>
              <a:rPr lang="ko-KR" altLang="en-US" dirty="0"/>
              <a:t>문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50759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1</a:t>
            </a:r>
            <a:r>
              <a:rPr lang="ko-KR" altLang="en-US" i="1" dirty="0"/>
              <a:t>부터 </a:t>
            </a:r>
            <a:r>
              <a:rPr lang="en-US" altLang="ko-KR" i="1" dirty="0"/>
              <a:t>100 </a:t>
            </a:r>
            <a:r>
              <a:rPr lang="ko-KR" altLang="en-US" i="1" dirty="0"/>
              <a:t>사이의 모든 </a:t>
            </a:r>
            <a:r>
              <a:rPr lang="en-US" altLang="ko-KR" i="1" dirty="0"/>
              <a:t>3</a:t>
            </a:r>
            <a:r>
              <a:rPr lang="ko-KR" altLang="en-US" i="1" dirty="0"/>
              <a:t>의 배수의 합은 </a:t>
            </a:r>
            <a:r>
              <a:rPr lang="en-US" altLang="ko-KR" i="1" dirty="0"/>
              <a:t>1683</a:t>
            </a:r>
            <a:r>
              <a:rPr lang="ko-KR" altLang="en-US" i="1" dirty="0"/>
              <a:t>입니다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8362549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화씨온도</a:t>
            </a:r>
            <a:r>
              <a:rPr lang="en-US" altLang="ko-KR" dirty="0"/>
              <a:t>-</a:t>
            </a:r>
            <a:r>
              <a:rPr lang="ko-KR" altLang="en-US" dirty="0" err="1"/>
              <a:t>섭씨온도</a:t>
            </a:r>
            <a:r>
              <a:rPr lang="ko-KR" altLang="en-US" dirty="0"/>
              <a:t> 변환 테이블을 출력하는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반복 구조를 사용하여야 하고 정수보다는 실수로 출력하는 편이 정확하다</a:t>
            </a:r>
            <a:r>
              <a:rPr lang="en-US" altLang="ko-KR" dirty="0"/>
              <a:t>. </a:t>
            </a:r>
            <a:r>
              <a:rPr lang="ko-KR" altLang="en-US" dirty="0"/>
              <a:t>화씨 </a:t>
            </a:r>
            <a:r>
              <a:rPr lang="en-US" altLang="ko-KR" dirty="0"/>
              <a:t>0</a:t>
            </a:r>
            <a:r>
              <a:rPr lang="ko-KR" altLang="en-US" dirty="0"/>
              <a:t>도부터 </a:t>
            </a:r>
            <a:r>
              <a:rPr lang="en-US" altLang="ko-KR" dirty="0"/>
              <a:t>100</a:t>
            </a:r>
            <a:r>
              <a:rPr lang="ko-KR" altLang="en-US" dirty="0"/>
              <a:t>도까지</a:t>
            </a:r>
            <a:r>
              <a:rPr lang="en-US" altLang="ko-KR" dirty="0"/>
              <a:t>, 10</a:t>
            </a:r>
            <a:r>
              <a:rPr lang="ko-KR" altLang="en-US" dirty="0"/>
              <a:t>도 단위로 증가시키면서 대응되는 </a:t>
            </a:r>
            <a:r>
              <a:rPr lang="ko-KR" altLang="en-US" dirty="0" err="1"/>
              <a:t>섭씨온도를</a:t>
            </a:r>
            <a:r>
              <a:rPr lang="ko-KR" altLang="en-US" dirty="0"/>
              <a:t> 옆에 출력한다</a:t>
            </a:r>
            <a:r>
              <a:rPr lang="en-US" altLang="ko-KR" dirty="0"/>
              <a:t>. C = (F-32)×5/9 </a:t>
            </a:r>
            <a:r>
              <a:rPr lang="ko-KR" altLang="en-US" dirty="0"/>
              <a:t>수식을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452" y="3524934"/>
            <a:ext cx="8392333" cy="313932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  -&gt; -17.78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  -&gt; -12.22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  -&gt; -6.67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  -&gt; -1.11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40  -&gt; 4.44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  -&gt; 10.0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60  -&gt; 15.56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70  -&gt; 21.11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80  -&gt; 26.67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90  -&gt; 32.22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  -&gt; 37.78</a:t>
            </a:r>
          </a:p>
        </p:txBody>
      </p:sp>
    </p:spTree>
    <p:extLst>
      <p:ext uri="{BB962C8B-B14F-4D97-AF65-F5344CB8AC3E}">
        <p14:creationId xmlns:p14="http://schemas.microsoft.com/office/powerpoint/2010/main" val="36928744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입력한 정수의 합을 계산하는 프로그램을 작성하자</a:t>
            </a:r>
            <a:r>
              <a:rPr lang="en-US" altLang="ko-KR" dirty="0"/>
              <a:t>. </a:t>
            </a:r>
            <a:r>
              <a:rPr lang="ko-KR" altLang="en-US" dirty="0"/>
              <a:t>사용자가 </a:t>
            </a:r>
            <a:r>
              <a:rPr lang="en-US" altLang="ko-KR" dirty="0"/>
              <a:t>0</a:t>
            </a:r>
            <a:r>
              <a:rPr lang="ko-KR" altLang="en-US" dirty="0"/>
              <a:t>을 입력하기 전까지 정수를 계속하여 읽도록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996952"/>
            <a:ext cx="4621163" cy="18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381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사용자에게 곱셈 퀴즈를 내고 답을 사용자로부터 받는 프로그램에서 사용자가 올바른 답을 입력할 때까지 반복하도록 수정하여 보자</a:t>
            </a:r>
            <a:r>
              <a:rPr lang="en-US" altLang="ko-KR" dirty="0"/>
              <a:t>.while</a:t>
            </a:r>
            <a:r>
              <a:rPr lang="ko-KR" altLang="en-US" dirty="0"/>
              <a:t>문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40968"/>
            <a:ext cx="3971719" cy="18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89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6 (</a:t>
            </a:r>
            <a:r>
              <a:rPr lang="ko-KR" altLang="en-US" dirty="0"/>
              <a:t>무한 루프 </a:t>
            </a:r>
            <a:r>
              <a:rPr lang="en-US" altLang="ko-KR" dirty="0"/>
              <a:t>break)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7584" y="126876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>
                <a:latin typeface="+mn-lt"/>
              </a:rPr>
              <a:t>while True:</a:t>
            </a:r>
          </a:p>
          <a:p>
            <a:r>
              <a:rPr lang="en-US" altLang="ko-KR" sz="2000" dirty="0">
                <a:latin typeface="+mn-lt"/>
              </a:rPr>
              <a:t>        </a:t>
            </a:r>
            <a:r>
              <a:rPr lang="ko-KR" altLang="en-US" sz="2000" dirty="0">
                <a:latin typeface="+mn-lt"/>
              </a:rPr>
              <a:t>반복문장</a:t>
            </a:r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        </a:t>
            </a:r>
            <a:r>
              <a:rPr lang="ko-KR" altLang="en-US" sz="2000" dirty="0">
                <a:latin typeface="+mn-lt"/>
              </a:rPr>
              <a:t>반복문장</a:t>
            </a:r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        if </a:t>
            </a:r>
            <a:r>
              <a:rPr lang="ko-KR" altLang="en-US" sz="2000" dirty="0">
                <a:latin typeface="+mn-lt"/>
              </a:rPr>
              <a:t>조건</a:t>
            </a:r>
            <a:r>
              <a:rPr lang="en-US" altLang="ko-KR" sz="2000" dirty="0">
                <a:latin typeface="+mn-lt"/>
              </a:rPr>
              <a:t>:</a:t>
            </a:r>
          </a:p>
          <a:p>
            <a:r>
              <a:rPr lang="en-US" altLang="ko-KR" sz="2000" dirty="0">
                <a:latin typeface="+mn-lt"/>
              </a:rPr>
              <a:t>            break;</a:t>
            </a:r>
            <a:endParaRPr lang="ko-KR" altLang="en-US" sz="2000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39" y="3142294"/>
            <a:ext cx="5286809" cy="7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7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횟수 제어 반복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(2)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234" y="1746849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3, 4, 5]: 			# </a:t>
            </a:r>
            <a:r>
              <a:rPr lang="ko-KR" altLang="en-US" dirty="0"/>
              <a:t>끝에 </a:t>
            </a:r>
            <a:r>
              <a:rPr lang="en-US" altLang="ko-KR" dirty="0"/>
              <a:t>:</a:t>
            </a:r>
            <a:r>
              <a:rPr lang="ko-KR" altLang="en-US" dirty="0"/>
              <a:t>이 있어야 함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.") 	# </a:t>
            </a:r>
            <a:r>
              <a:rPr lang="ko-KR" altLang="en-US" dirty="0"/>
              <a:t>들여쓰기 하여야 함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64234" y="3024804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49570" y="5020574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ko-KR" altLang="en-US" i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</a:t>
            </a:r>
            <a:r>
              <a:rPr lang="en-US" altLang="ko-KR" i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</a:t>
            </a:r>
            <a:r>
              <a:rPr lang="ko-KR" altLang="en-US" i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부터 </a:t>
            </a:r>
            <a:r>
              <a:rPr lang="en-US" altLang="ko-KR" i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r>
              <a:rPr lang="ko-KR" altLang="en-US" i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까지 변경되면서 반복된다</a:t>
            </a:r>
            <a:r>
              <a:rPr lang="en-US" altLang="ko-KR" i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endParaRPr lang="ko-KR" altLang="en-US" i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32913" y="2096219"/>
            <a:ext cx="1699404" cy="3105509"/>
          </a:xfrm>
          <a:custGeom>
            <a:avLst/>
            <a:gdLst>
              <a:gd name="connsiteX0" fmla="*/ 1699404 w 1699404"/>
              <a:gd name="connsiteY0" fmla="*/ 3105509 h 3105509"/>
              <a:gd name="connsiteX1" fmla="*/ 1656272 w 1699404"/>
              <a:gd name="connsiteY1" fmla="*/ 3053751 h 3105509"/>
              <a:gd name="connsiteX2" fmla="*/ 1552755 w 1699404"/>
              <a:gd name="connsiteY2" fmla="*/ 3010619 h 3105509"/>
              <a:gd name="connsiteX3" fmla="*/ 1509623 w 1699404"/>
              <a:gd name="connsiteY3" fmla="*/ 3001992 h 3105509"/>
              <a:gd name="connsiteX4" fmla="*/ 1457864 w 1699404"/>
              <a:gd name="connsiteY4" fmla="*/ 2984739 h 3105509"/>
              <a:gd name="connsiteX5" fmla="*/ 1397479 w 1699404"/>
              <a:gd name="connsiteY5" fmla="*/ 2958860 h 3105509"/>
              <a:gd name="connsiteX6" fmla="*/ 1345721 w 1699404"/>
              <a:gd name="connsiteY6" fmla="*/ 2941607 h 3105509"/>
              <a:gd name="connsiteX7" fmla="*/ 1285336 w 1699404"/>
              <a:gd name="connsiteY7" fmla="*/ 2907102 h 3105509"/>
              <a:gd name="connsiteX8" fmla="*/ 1155940 w 1699404"/>
              <a:gd name="connsiteY8" fmla="*/ 2855343 h 3105509"/>
              <a:gd name="connsiteX9" fmla="*/ 1035170 w 1699404"/>
              <a:gd name="connsiteY9" fmla="*/ 2803585 h 3105509"/>
              <a:gd name="connsiteX10" fmla="*/ 879895 w 1699404"/>
              <a:gd name="connsiteY10" fmla="*/ 2743200 h 3105509"/>
              <a:gd name="connsiteX11" fmla="*/ 810883 w 1699404"/>
              <a:gd name="connsiteY11" fmla="*/ 2717321 h 3105509"/>
              <a:gd name="connsiteX12" fmla="*/ 603849 w 1699404"/>
              <a:gd name="connsiteY12" fmla="*/ 2605177 h 3105509"/>
              <a:gd name="connsiteX13" fmla="*/ 552091 w 1699404"/>
              <a:gd name="connsiteY13" fmla="*/ 2579298 h 3105509"/>
              <a:gd name="connsiteX14" fmla="*/ 414068 w 1699404"/>
              <a:gd name="connsiteY14" fmla="*/ 2475781 h 3105509"/>
              <a:gd name="connsiteX15" fmla="*/ 370936 w 1699404"/>
              <a:gd name="connsiteY15" fmla="*/ 2441275 h 3105509"/>
              <a:gd name="connsiteX16" fmla="*/ 327804 w 1699404"/>
              <a:gd name="connsiteY16" fmla="*/ 2406770 h 3105509"/>
              <a:gd name="connsiteX17" fmla="*/ 284672 w 1699404"/>
              <a:gd name="connsiteY17" fmla="*/ 2380890 h 3105509"/>
              <a:gd name="connsiteX18" fmla="*/ 258793 w 1699404"/>
              <a:gd name="connsiteY18" fmla="*/ 2346385 h 3105509"/>
              <a:gd name="connsiteX19" fmla="*/ 232913 w 1699404"/>
              <a:gd name="connsiteY19" fmla="*/ 2303253 h 3105509"/>
              <a:gd name="connsiteX20" fmla="*/ 207034 w 1699404"/>
              <a:gd name="connsiteY20" fmla="*/ 2277373 h 3105509"/>
              <a:gd name="connsiteX21" fmla="*/ 189781 w 1699404"/>
              <a:gd name="connsiteY21" fmla="*/ 2234241 h 3105509"/>
              <a:gd name="connsiteX22" fmla="*/ 146649 w 1699404"/>
              <a:gd name="connsiteY22" fmla="*/ 2147977 h 3105509"/>
              <a:gd name="connsiteX23" fmla="*/ 138023 w 1699404"/>
              <a:gd name="connsiteY23" fmla="*/ 2113472 h 3105509"/>
              <a:gd name="connsiteX24" fmla="*/ 120770 w 1699404"/>
              <a:gd name="connsiteY24" fmla="*/ 2070339 h 3105509"/>
              <a:gd name="connsiteX25" fmla="*/ 103517 w 1699404"/>
              <a:gd name="connsiteY25" fmla="*/ 2018581 h 3105509"/>
              <a:gd name="connsiteX26" fmla="*/ 60385 w 1699404"/>
              <a:gd name="connsiteY26" fmla="*/ 1915064 h 3105509"/>
              <a:gd name="connsiteX27" fmla="*/ 51759 w 1699404"/>
              <a:gd name="connsiteY27" fmla="*/ 1871932 h 3105509"/>
              <a:gd name="connsiteX28" fmla="*/ 25879 w 1699404"/>
              <a:gd name="connsiteY28" fmla="*/ 1725283 h 3105509"/>
              <a:gd name="connsiteX29" fmla="*/ 17253 w 1699404"/>
              <a:gd name="connsiteY29" fmla="*/ 1673524 h 3105509"/>
              <a:gd name="connsiteX30" fmla="*/ 8627 w 1699404"/>
              <a:gd name="connsiteY30" fmla="*/ 1621766 h 3105509"/>
              <a:gd name="connsiteX31" fmla="*/ 0 w 1699404"/>
              <a:gd name="connsiteY31" fmla="*/ 1526875 h 3105509"/>
              <a:gd name="connsiteX32" fmla="*/ 8627 w 1699404"/>
              <a:gd name="connsiteY32" fmla="*/ 1250830 h 3105509"/>
              <a:gd name="connsiteX33" fmla="*/ 43132 w 1699404"/>
              <a:gd name="connsiteY33" fmla="*/ 1164566 h 3105509"/>
              <a:gd name="connsiteX34" fmla="*/ 60385 w 1699404"/>
              <a:gd name="connsiteY34" fmla="*/ 1112807 h 3105509"/>
              <a:gd name="connsiteX35" fmla="*/ 94891 w 1699404"/>
              <a:gd name="connsiteY35" fmla="*/ 1052423 h 3105509"/>
              <a:gd name="connsiteX36" fmla="*/ 112144 w 1699404"/>
              <a:gd name="connsiteY36" fmla="*/ 992038 h 3105509"/>
              <a:gd name="connsiteX37" fmla="*/ 138023 w 1699404"/>
              <a:gd name="connsiteY37" fmla="*/ 957532 h 3105509"/>
              <a:gd name="connsiteX38" fmla="*/ 172529 w 1699404"/>
              <a:gd name="connsiteY38" fmla="*/ 888521 h 3105509"/>
              <a:gd name="connsiteX39" fmla="*/ 224287 w 1699404"/>
              <a:gd name="connsiteY39" fmla="*/ 819509 h 3105509"/>
              <a:gd name="connsiteX40" fmla="*/ 267419 w 1699404"/>
              <a:gd name="connsiteY40" fmla="*/ 750498 h 3105509"/>
              <a:gd name="connsiteX41" fmla="*/ 301925 w 1699404"/>
              <a:gd name="connsiteY41" fmla="*/ 724619 h 3105509"/>
              <a:gd name="connsiteX42" fmla="*/ 370936 w 1699404"/>
              <a:gd name="connsiteY42" fmla="*/ 638355 h 3105509"/>
              <a:gd name="connsiteX43" fmla="*/ 370936 w 1699404"/>
              <a:gd name="connsiteY43" fmla="*/ 638355 h 3105509"/>
              <a:gd name="connsiteX44" fmla="*/ 431321 w 1699404"/>
              <a:gd name="connsiteY44" fmla="*/ 560717 h 3105509"/>
              <a:gd name="connsiteX45" fmla="*/ 457200 w 1699404"/>
              <a:gd name="connsiteY45" fmla="*/ 500332 h 3105509"/>
              <a:gd name="connsiteX46" fmla="*/ 491706 w 1699404"/>
              <a:gd name="connsiteY46" fmla="*/ 448573 h 3105509"/>
              <a:gd name="connsiteX47" fmla="*/ 508959 w 1699404"/>
              <a:gd name="connsiteY47" fmla="*/ 414068 h 3105509"/>
              <a:gd name="connsiteX48" fmla="*/ 552091 w 1699404"/>
              <a:gd name="connsiteY48" fmla="*/ 345056 h 3105509"/>
              <a:gd name="connsiteX49" fmla="*/ 586596 w 1699404"/>
              <a:gd name="connsiteY49" fmla="*/ 293298 h 3105509"/>
              <a:gd name="connsiteX50" fmla="*/ 603849 w 1699404"/>
              <a:gd name="connsiteY50" fmla="*/ 232913 h 3105509"/>
              <a:gd name="connsiteX51" fmla="*/ 646981 w 1699404"/>
              <a:gd name="connsiteY51" fmla="*/ 181155 h 3105509"/>
              <a:gd name="connsiteX52" fmla="*/ 655608 w 1699404"/>
              <a:gd name="connsiteY52" fmla="*/ 155275 h 3105509"/>
              <a:gd name="connsiteX53" fmla="*/ 707366 w 1699404"/>
              <a:gd name="connsiteY53" fmla="*/ 120770 h 3105509"/>
              <a:gd name="connsiteX54" fmla="*/ 733245 w 1699404"/>
              <a:gd name="connsiteY54" fmla="*/ 103517 h 3105509"/>
              <a:gd name="connsiteX55" fmla="*/ 836762 w 1699404"/>
              <a:gd name="connsiteY55" fmla="*/ 86264 h 3105509"/>
              <a:gd name="connsiteX56" fmla="*/ 888521 w 1699404"/>
              <a:gd name="connsiteY56" fmla="*/ 60385 h 3105509"/>
              <a:gd name="connsiteX57" fmla="*/ 914400 w 1699404"/>
              <a:gd name="connsiteY57" fmla="*/ 34506 h 3105509"/>
              <a:gd name="connsiteX58" fmla="*/ 966159 w 1699404"/>
              <a:gd name="connsiteY58" fmla="*/ 0 h 310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699404" h="3105509">
                <a:moveTo>
                  <a:pt x="1699404" y="3105509"/>
                </a:moveTo>
                <a:cubicBezTo>
                  <a:pt x="1685027" y="3088256"/>
                  <a:pt x="1674073" y="3067444"/>
                  <a:pt x="1656272" y="3053751"/>
                </a:cubicBezTo>
                <a:cubicBezTo>
                  <a:pt x="1622388" y="3027686"/>
                  <a:pt x="1591131" y="3019147"/>
                  <a:pt x="1552755" y="3010619"/>
                </a:cubicBezTo>
                <a:cubicBezTo>
                  <a:pt x="1538442" y="3007438"/>
                  <a:pt x="1523768" y="3005850"/>
                  <a:pt x="1509623" y="3001992"/>
                </a:cubicBezTo>
                <a:cubicBezTo>
                  <a:pt x="1492078" y="2997207"/>
                  <a:pt x="1474838" y="2991267"/>
                  <a:pt x="1457864" y="2984739"/>
                </a:cubicBezTo>
                <a:cubicBezTo>
                  <a:pt x="1437425" y="2976878"/>
                  <a:pt x="1417918" y="2966721"/>
                  <a:pt x="1397479" y="2958860"/>
                </a:cubicBezTo>
                <a:cubicBezTo>
                  <a:pt x="1380505" y="2952332"/>
                  <a:pt x="1362233" y="2949228"/>
                  <a:pt x="1345721" y="2941607"/>
                </a:cubicBezTo>
                <a:cubicBezTo>
                  <a:pt x="1324672" y="2931892"/>
                  <a:pt x="1306071" y="2917469"/>
                  <a:pt x="1285336" y="2907102"/>
                </a:cubicBezTo>
                <a:cubicBezTo>
                  <a:pt x="1237646" y="2883258"/>
                  <a:pt x="1205879" y="2875773"/>
                  <a:pt x="1155940" y="2855343"/>
                </a:cubicBezTo>
                <a:cubicBezTo>
                  <a:pt x="1115403" y="2838760"/>
                  <a:pt x="1076720" y="2817435"/>
                  <a:pt x="1035170" y="2803585"/>
                </a:cubicBezTo>
                <a:cubicBezTo>
                  <a:pt x="889493" y="2755027"/>
                  <a:pt x="1025203" y="2803033"/>
                  <a:pt x="879895" y="2743200"/>
                </a:cubicBezTo>
                <a:cubicBezTo>
                  <a:pt x="857177" y="2733846"/>
                  <a:pt x="833217" y="2727558"/>
                  <a:pt x="810883" y="2717321"/>
                </a:cubicBezTo>
                <a:cubicBezTo>
                  <a:pt x="607236" y="2623982"/>
                  <a:pt x="738294" y="2682002"/>
                  <a:pt x="603849" y="2605177"/>
                </a:cubicBezTo>
                <a:cubicBezTo>
                  <a:pt x="587101" y="2595607"/>
                  <a:pt x="568752" y="2589017"/>
                  <a:pt x="552091" y="2579298"/>
                </a:cubicBezTo>
                <a:cubicBezTo>
                  <a:pt x="501385" y="2549719"/>
                  <a:pt x="460242" y="2512720"/>
                  <a:pt x="414068" y="2475781"/>
                </a:cubicBezTo>
                <a:lnTo>
                  <a:pt x="370936" y="2441275"/>
                </a:lnTo>
                <a:cubicBezTo>
                  <a:pt x="356559" y="2429773"/>
                  <a:pt x="343592" y="2416243"/>
                  <a:pt x="327804" y="2406770"/>
                </a:cubicBezTo>
                <a:lnTo>
                  <a:pt x="284672" y="2380890"/>
                </a:lnTo>
                <a:cubicBezTo>
                  <a:pt x="276046" y="2369388"/>
                  <a:pt x="266768" y="2358347"/>
                  <a:pt x="258793" y="2346385"/>
                </a:cubicBezTo>
                <a:cubicBezTo>
                  <a:pt x="249492" y="2332434"/>
                  <a:pt x="242973" y="2316666"/>
                  <a:pt x="232913" y="2303253"/>
                </a:cubicBezTo>
                <a:cubicBezTo>
                  <a:pt x="225593" y="2293493"/>
                  <a:pt x="215660" y="2286000"/>
                  <a:pt x="207034" y="2277373"/>
                </a:cubicBezTo>
                <a:cubicBezTo>
                  <a:pt x="201283" y="2262996"/>
                  <a:pt x="196706" y="2248091"/>
                  <a:pt x="189781" y="2234241"/>
                </a:cubicBezTo>
                <a:cubicBezTo>
                  <a:pt x="157366" y="2169411"/>
                  <a:pt x="168807" y="2214452"/>
                  <a:pt x="146649" y="2147977"/>
                </a:cubicBezTo>
                <a:cubicBezTo>
                  <a:pt x="142900" y="2136730"/>
                  <a:pt x="141772" y="2124719"/>
                  <a:pt x="138023" y="2113472"/>
                </a:cubicBezTo>
                <a:cubicBezTo>
                  <a:pt x="133126" y="2098781"/>
                  <a:pt x="126062" y="2084892"/>
                  <a:pt x="120770" y="2070339"/>
                </a:cubicBezTo>
                <a:cubicBezTo>
                  <a:pt x="114555" y="2053248"/>
                  <a:pt x="110512" y="2035368"/>
                  <a:pt x="103517" y="2018581"/>
                </a:cubicBezTo>
                <a:cubicBezTo>
                  <a:pt x="71802" y="1942465"/>
                  <a:pt x="81572" y="1992751"/>
                  <a:pt x="60385" y="1915064"/>
                </a:cubicBezTo>
                <a:cubicBezTo>
                  <a:pt x="56527" y="1900919"/>
                  <a:pt x="54382" y="1886358"/>
                  <a:pt x="51759" y="1871932"/>
                </a:cubicBezTo>
                <a:cubicBezTo>
                  <a:pt x="42879" y="1823094"/>
                  <a:pt x="34384" y="1774187"/>
                  <a:pt x="25879" y="1725283"/>
                </a:cubicBezTo>
                <a:cubicBezTo>
                  <a:pt x="22882" y="1708051"/>
                  <a:pt x="20128" y="1690777"/>
                  <a:pt x="17253" y="1673524"/>
                </a:cubicBezTo>
                <a:cubicBezTo>
                  <a:pt x="14378" y="1656271"/>
                  <a:pt x="10211" y="1639185"/>
                  <a:pt x="8627" y="1621766"/>
                </a:cubicBezTo>
                <a:lnTo>
                  <a:pt x="0" y="1526875"/>
                </a:lnTo>
                <a:cubicBezTo>
                  <a:pt x="2876" y="1434860"/>
                  <a:pt x="1382" y="1342604"/>
                  <a:pt x="8627" y="1250830"/>
                </a:cubicBezTo>
                <a:cubicBezTo>
                  <a:pt x="11441" y="1215183"/>
                  <a:pt x="30831" y="1195319"/>
                  <a:pt x="43132" y="1164566"/>
                </a:cubicBezTo>
                <a:cubicBezTo>
                  <a:pt x="49886" y="1147680"/>
                  <a:pt x="52252" y="1129073"/>
                  <a:pt x="60385" y="1112807"/>
                </a:cubicBezTo>
                <a:cubicBezTo>
                  <a:pt x="82275" y="1069029"/>
                  <a:pt x="70505" y="1089002"/>
                  <a:pt x="94891" y="1052423"/>
                </a:cubicBezTo>
                <a:cubicBezTo>
                  <a:pt x="96760" y="1044947"/>
                  <a:pt x="106641" y="1001667"/>
                  <a:pt x="112144" y="992038"/>
                </a:cubicBezTo>
                <a:cubicBezTo>
                  <a:pt x="119277" y="979555"/>
                  <a:pt x="130779" y="969951"/>
                  <a:pt x="138023" y="957532"/>
                </a:cubicBezTo>
                <a:cubicBezTo>
                  <a:pt x="150982" y="935317"/>
                  <a:pt x="157098" y="909096"/>
                  <a:pt x="172529" y="888521"/>
                </a:cubicBezTo>
                <a:cubicBezTo>
                  <a:pt x="189782" y="865517"/>
                  <a:pt x="211427" y="845228"/>
                  <a:pt x="224287" y="819509"/>
                </a:cubicBezTo>
                <a:cubicBezTo>
                  <a:pt x="237953" y="792178"/>
                  <a:pt x="245024" y="772893"/>
                  <a:pt x="267419" y="750498"/>
                </a:cubicBezTo>
                <a:cubicBezTo>
                  <a:pt x="277585" y="740332"/>
                  <a:pt x="290423" y="733245"/>
                  <a:pt x="301925" y="724619"/>
                </a:cubicBezTo>
                <a:cubicBezTo>
                  <a:pt x="330090" y="668290"/>
                  <a:pt x="310085" y="699206"/>
                  <a:pt x="370936" y="638355"/>
                </a:cubicBezTo>
                <a:lnTo>
                  <a:pt x="370936" y="638355"/>
                </a:lnTo>
                <a:cubicBezTo>
                  <a:pt x="412209" y="576445"/>
                  <a:pt x="390780" y="601258"/>
                  <a:pt x="431321" y="560717"/>
                </a:cubicBezTo>
                <a:cubicBezTo>
                  <a:pt x="440245" y="533944"/>
                  <a:pt x="441210" y="526982"/>
                  <a:pt x="457200" y="500332"/>
                </a:cubicBezTo>
                <a:cubicBezTo>
                  <a:pt x="467868" y="482551"/>
                  <a:pt x="482433" y="467119"/>
                  <a:pt x="491706" y="448573"/>
                </a:cubicBezTo>
                <a:cubicBezTo>
                  <a:pt x="497457" y="437071"/>
                  <a:pt x="502480" y="425176"/>
                  <a:pt x="508959" y="414068"/>
                </a:cubicBezTo>
                <a:cubicBezTo>
                  <a:pt x="522628" y="390636"/>
                  <a:pt x="552091" y="345056"/>
                  <a:pt x="552091" y="345056"/>
                </a:cubicBezTo>
                <a:cubicBezTo>
                  <a:pt x="579022" y="264261"/>
                  <a:pt x="534905" y="383757"/>
                  <a:pt x="586596" y="293298"/>
                </a:cubicBezTo>
                <a:cubicBezTo>
                  <a:pt x="598089" y="273186"/>
                  <a:pt x="590968" y="252235"/>
                  <a:pt x="603849" y="232913"/>
                </a:cubicBezTo>
                <a:cubicBezTo>
                  <a:pt x="642008" y="175675"/>
                  <a:pt x="618757" y="237604"/>
                  <a:pt x="646981" y="181155"/>
                </a:cubicBezTo>
                <a:cubicBezTo>
                  <a:pt x="651048" y="173022"/>
                  <a:pt x="649178" y="161705"/>
                  <a:pt x="655608" y="155275"/>
                </a:cubicBezTo>
                <a:cubicBezTo>
                  <a:pt x="670270" y="140613"/>
                  <a:pt x="690113" y="132272"/>
                  <a:pt x="707366" y="120770"/>
                </a:cubicBezTo>
                <a:cubicBezTo>
                  <a:pt x="715992" y="115019"/>
                  <a:pt x="723409" y="106796"/>
                  <a:pt x="733245" y="103517"/>
                </a:cubicBezTo>
                <a:cubicBezTo>
                  <a:pt x="783827" y="86656"/>
                  <a:pt x="750087" y="95894"/>
                  <a:pt x="836762" y="86264"/>
                </a:cubicBezTo>
                <a:cubicBezTo>
                  <a:pt x="862701" y="77618"/>
                  <a:pt x="866223" y="78967"/>
                  <a:pt x="888521" y="60385"/>
                </a:cubicBezTo>
                <a:cubicBezTo>
                  <a:pt x="897893" y="52575"/>
                  <a:pt x="904770" y="41996"/>
                  <a:pt x="914400" y="34506"/>
                </a:cubicBezTo>
                <a:cubicBezTo>
                  <a:pt x="930768" y="21776"/>
                  <a:pt x="966159" y="0"/>
                  <a:pt x="96615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0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 err="1">
                <a:solidFill>
                  <a:schemeClr val="tx1"/>
                </a:solidFill>
                <a:latin typeface="HY견고딕" panose="02030600000101010101" pitchFamily="18" charset="-127"/>
              </a:rPr>
              <a:t>i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의 값을 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4453" y="1557068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nn-NO" altLang="ko-KR" dirty="0"/>
              <a:t>for i in [1, 2, 3, 4, 5]:</a:t>
            </a:r>
          </a:p>
          <a:p>
            <a:r>
              <a:rPr lang="en-US" altLang="ko-KR" dirty="0"/>
              <a:t>	print("</a:t>
            </a:r>
            <a:r>
              <a:rPr lang="en-US" altLang="ko-KR" dirty="0" err="1"/>
              <a:t>i</a:t>
            </a:r>
            <a:r>
              <a:rPr lang="en-US" altLang="ko-KR" dirty="0"/>
              <a:t>=",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4453" y="2835023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/>
              <a:t>i</a:t>
            </a:r>
            <a:r>
              <a:rPr lang="en-US" altLang="ko-KR" dirty="0"/>
              <a:t>= 1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2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3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4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30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334" y="188640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구구단을 출력해보자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453" y="1412776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nn-NO" altLang="ko-KR" dirty="0"/>
              <a:t>for i in [1, 2, 3, 4, 5]:</a:t>
            </a:r>
          </a:p>
          <a:p>
            <a:r>
              <a:rPr lang="en-US" altLang="ko-KR" dirty="0"/>
              <a:t>	print("9*", </a:t>
            </a:r>
            <a:r>
              <a:rPr lang="en-US" altLang="ko-KR" dirty="0" err="1"/>
              <a:t>i</a:t>
            </a:r>
            <a:r>
              <a:rPr lang="en-US" altLang="ko-KR" dirty="0"/>
              <a:t>, "=", 9*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453" y="2690731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9* 1 = 9</a:t>
            </a:r>
          </a:p>
          <a:p>
            <a:r>
              <a:rPr lang="en-US" altLang="ko-KR" dirty="0"/>
              <a:t>9* 2 = 18</a:t>
            </a:r>
          </a:p>
          <a:p>
            <a:r>
              <a:rPr lang="en-US" altLang="ko-KR" dirty="0"/>
              <a:t>9* 3 = 27</a:t>
            </a:r>
          </a:p>
          <a:p>
            <a:r>
              <a:rPr lang="en-US" altLang="ko-KR" dirty="0"/>
              <a:t>9* 4 = 36</a:t>
            </a:r>
          </a:p>
          <a:p>
            <a:r>
              <a:rPr lang="en-US" altLang="ko-KR" dirty="0"/>
              <a:t>9* 5 = 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06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12837</TotalTime>
  <Words>1953</Words>
  <Application>Microsoft Office PowerPoint</Application>
  <PresentationFormat>화면 슬라이드 쇼(4:3)</PresentationFormat>
  <Paragraphs>361</Paragraphs>
  <Slides>68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80" baseType="lpstr">
      <vt:lpstr>Arial Unicode MS</vt:lpstr>
      <vt:lpstr>HY견고딕</vt:lpstr>
      <vt:lpstr>HY헤드라인M</vt:lpstr>
      <vt:lpstr>굴림</vt:lpstr>
      <vt:lpstr>맑은 고딕</vt:lpstr>
      <vt:lpstr>새굴림</vt:lpstr>
      <vt:lpstr>Aharoni</vt:lpstr>
      <vt:lpstr>Arial</vt:lpstr>
      <vt:lpstr>Century Schoolbook</vt:lpstr>
      <vt:lpstr>Courier New</vt:lpstr>
      <vt:lpstr>Wingdings</vt:lpstr>
      <vt:lpstr>Office 테마</vt:lpstr>
      <vt:lpstr>문제</vt:lpstr>
      <vt:lpstr>Chap 6. 반복문</vt:lpstr>
      <vt:lpstr>반복의 중요성</vt:lpstr>
      <vt:lpstr>만약 1000번 반복해야 한다면? (1)</vt:lpstr>
      <vt:lpstr>만약 1000번 반복해야 한다면? (2)</vt:lpstr>
      <vt:lpstr>횟수 제어 반복 (1)</vt:lpstr>
      <vt:lpstr>횟수 제어 반복 (2)</vt:lpstr>
      <vt:lpstr>i의 값을 출력</vt:lpstr>
      <vt:lpstr>구구단을 출력해보자</vt:lpstr>
      <vt:lpstr>range() 함수 </vt:lpstr>
      <vt:lpstr>예제</vt:lpstr>
      <vt:lpstr>문제 1: range()함수</vt:lpstr>
      <vt:lpstr>range() 함수 정리</vt:lpstr>
      <vt:lpstr>문자열 반복</vt:lpstr>
      <vt:lpstr>Lab: 정수들의 합</vt:lpstr>
      <vt:lpstr>문제</vt:lpstr>
      <vt:lpstr>while 문</vt:lpstr>
      <vt:lpstr>while 문의 구조</vt:lpstr>
      <vt:lpstr>예제</vt:lpstr>
      <vt:lpstr>While을 이용하여 문제를 풀어보시오</vt:lpstr>
      <vt:lpstr>Lab: (1+2+3+...+9+10) 계산하기</vt:lpstr>
      <vt:lpstr>Sum의 이해</vt:lpstr>
      <vt:lpstr>Lab: 팩토리얼 계산</vt:lpstr>
      <vt:lpstr>Lab: 구구단 출력</vt:lpstr>
      <vt:lpstr>예제</vt:lpstr>
      <vt:lpstr>구구단출력</vt:lpstr>
      <vt:lpstr>무한루프</vt:lpstr>
      <vt:lpstr>Break문</vt:lpstr>
      <vt:lpstr>for(1)</vt:lpstr>
      <vt:lpstr>for (2)</vt:lpstr>
      <vt:lpstr>for (3)</vt:lpstr>
      <vt:lpstr>for (4)</vt:lpstr>
      <vt:lpstr>for (5)</vt:lpstr>
      <vt:lpstr>단순 for문으로 일거리를 줄여봅시다(6)</vt:lpstr>
      <vt:lpstr>단순 for문으로 일거리를 줄여봅시다(7)</vt:lpstr>
      <vt:lpstr>문제 1) </vt:lpstr>
      <vt:lpstr>for (9) 문제</vt:lpstr>
      <vt:lpstr>for (10)</vt:lpstr>
      <vt:lpstr>단순 for문으로 일거리를 줄여봅시다(11)</vt:lpstr>
      <vt:lpstr>for문 안에 for문이 들어가면 어떻게 될까요?(1)</vt:lpstr>
      <vt:lpstr>for문 안에 for문이 들어가면 어떻게 될까요?(2)</vt:lpstr>
      <vt:lpstr>for문 안에 for문이 들어가면 어떻게 될까요?(3)</vt:lpstr>
      <vt:lpstr>for문 안에 for문이 들어가면 어떻게 될까요?(4)</vt:lpstr>
      <vt:lpstr>for문 안에 for문이 들어가면 어떻게 될까요?(5)</vt:lpstr>
      <vt:lpstr>for문 안에 for문이 들어가면 어떻게 될까요?(6)</vt:lpstr>
      <vt:lpstr>for문 안에 for문이 들어가면 어떻게 될까요?(7)</vt:lpstr>
      <vt:lpstr>문제 구구단을 작성하시오.</vt:lpstr>
      <vt:lpstr>While문은 언제 사용할까요?(1)</vt:lpstr>
      <vt:lpstr>While문은 언제 사용할까요?(2)</vt:lpstr>
      <vt:lpstr>While문은 언제 사용할까요?(3)</vt:lpstr>
      <vt:lpstr>While문은 언제 사용할까요?(4)</vt:lpstr>
      <vt:lpstr>While문은 언제 사용할까요?(5)</vt:lpstr>
      <vt:lpstr>문제</vt:lpstr>
      <vt:lpstr>기타 제어문을 알아봅시다(1)</vt:lpstr>
      <vt:lpstr>기타 제어문을 알아봅시다(2)</vt:lpstr>
      <vt:lpstr>기타 제어문을 알아봅시다(3)</vt:lpstr>
      <vt:lpstr>기타 제어문을 알아봅시다(4)</vt:lpstr>
      <vt:lpstr>기타 제어문을 알아봅시다(5)</vt:lpstr>
      <vt:lpstr>2가지의 반복 구조</vt:lpstr>
      <vt:lpstr>리스트에 대한 반복</vt:lpstr>
      <vt:lpstr>리스트 반복 이해하기</vt:lpstr>
      <vt:lpstr>정수 리스트에 대한 반복</vt:lpstr>
      <vt:lpstr>문제 1</vt:lpstr>
      <vt:lpstr>문제 2</vt:lpstr>
      <vt:lpstr>문제 3</vt:lpstr>
      <vt:lpstr>문제 4</vt:lpstr>
      <vt:lpstr>문제 5</vt:lpstr>
      <vt:lpstr>문제 6 (무한 루프 break)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910</cp:revision>
  <cp:lastPrinted>2017-11-06T00:10:48Z</cp:lastPrinted>
  <dcterms:created xsi:type="dcterms:W3CDTF">2007-10-05T07:38:31Z</dcterms:created>
  <dcterms:modified xsi:type="dcterms:W3CDTF">2020-05-13T01:51:44Z</dcterms:modified>
</cp:coreProperties>
</file>