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91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380" r:id="rId19"/>
    <p:sldId id="443" r:id="rId20"/>
    <p:sldId id="402" r:id="rId21"/>
    <p:sldId id="381" r:id="rId22"/>
    <p:sldId id="403" r:id="rId23"/>
    <p:sldId id="421" r:id="rId24"/>
    <p:sldId id="444" r:id="rId25"/>
    <p:sldId id="445" r:id="rId26"/>
    <p:sldId id="470" r:id="rId27"/>
    <p:sldId id="490" r:id="rId28"/>
    <p:sldId id="491" r:id="rId29"/>
    <p:sldId id="446" r:id="rId30"/>
    <p:sldId id="460" r:id="rId31"/>
    <p:sldId id="461" r:id="rId32"/>
    <p:sldId id="447" r:id="rId33"/>
    <p:sldId id="503" r:id="rId34"/>
    <p:sldId id="504" r:id="rId35"/>
    <p:sldId id="505" r:id="rId36"/>
    <p:sldId id="506" r:id="rId37"/>
    <p:sldId id="507" r:id="rId38"/>
    <p:sldId id="509" r:id="rId39"/>
    <p:sldId id="522" r:id="rId40"/>
    <p:sldId id="512" r:id="rId41"/>
    <p:sldId id="513" r:id="rId42"/>
    <p:sldId id="514" r:id="rId43"/>
    <p:sldId id="464" r:id="rId44"/>
    <p:sldId id="462" r:id="rId45"/>
    <p:sldId id="500" r:id="rId46"/>
    <p:sldId id="501" r:id="rId47"/>
    <p:sldId id="466" r:id="rId48"/>
    <p:sldId id="467" r:id="rId49"/>
    <p:sldId id="471" r:id="rId50"/>
    <p:sldId id="524" r:id="rId5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1667" autoAdjust="0"/>
  </p:normalViewPr>
  <p:slideViewPr>
    <p:cSldViewPr>
      <p:cViewPr varScale="1">
        <p:scale>
          <a:sx n="114" d="100"/>
          <a:sy n="114" d="100"/>
        </p:scale>
        <p:origin x="1392" y="9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5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98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19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84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6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00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2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46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52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6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74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86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59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97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4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2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5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5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2020-07-13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7. </a:t>
            </a:r>
            <a:r>
              <a:rPr lang="ko-KR" altLang="en-US" b="1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만약 리스트가 </a:t>
            </a:r>
            <a:r>
              <a:rPr lang="en-US" altLang="ko-KR" dirty="0"/>
              <a:t>100</a:t>
            </a:r>
            <a:r>
              <a:rPr lang="ko-KR" altLang="en-US" dirty="0"/>
              <a:t>개라면 </a:t>
            </a:r>
            <a:r>
              <a:rPr lang="en-US" altLang="ko-KR" dirty="0"/>
              <a:t>hap =aa[0] +aa[1] +…aa[99]</a:t>
            </a:r>
            <a:r>
              <a:rPr lang="ko-KR" altLang="en-US" dirty="0"/>
              <a:t>로 일일이 코딩 하지 안고 </a:t>
            </a:r>
            <a:r>
              <a:rPr lang="en-US" altLang="ko-KR" dirty="0"/>
              <a:t>9</a:t>
            </a:r>
            <a:r>
              <a:rPr lang="ko-KR" altLang="en-US" dirty="0"/>
              <a:t>행을 </a:t>
            </a:r>
            <a:r>
              <a:rPr lang="en-US" altLang="ko-KR" dirty="0"/>
              <a:t>for</a:t>
            </a:r>
            <a:r>
              <a:rPr lang="ko-KR" altLang="en-US" dirty="0"/>
              <a:t>문으로 변경함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리스트의 생성과 초기화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5" y="1988840"/>
            <a:ext cx="7335815" cy="80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5" y="4005064"/>
            <a:ext cx="7335814" cy="138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2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" y="1674019"/>
            <a:ext cx="76962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29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61018"/>
            <a:ext cx="8229600" cy="419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51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리스트 값을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리스트이름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:</a:t>
            </a:r>
            <a:r>
              <a:rPr lang="ko-KR" altLang="en-US" dirty="0"/>
              <a:t>끝</a:t>
            </a:r>
            <a:r>
              <a:rPr lang="en-US" altLang="ko-KR" dirty="0"/>
              <a:t>+1]’</a:t>
            </a:r>
            <a:r>
              <a:rPr lang="ko-KR" altLang="en-US" dirty="0"/>
              <a:t>로 지정하면 리스트의 모든 값이 나옴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988840"/>
            <a:ext cx="7887868" cy="138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9" y="4401338"/>
            <a:ext cx="7740860" cy="197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89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 </a:t>
            </a:r>
            <a:r>
              <a:rPr lang="ko-KR" altLang="en-US" dirty="0"/>
              <a:t>콜론의 앞이나 뒤 숫자의 생략도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리스트끼리 더하기</a:t>
            </a:r>
            <a:r>
              <a:rPr lang="en-US" altLang="ko-KR" dirty="0"/>
              <a:t>, </a:t>
            </a:r>
            <a:r>
              <a:rPr lang="ko-KR" altLang="en-US" dirty="0"/>
              <a:t>곱하기 연산도 가능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4" y="1844824"/>
            <a:ext cx="7771609" cy="195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4" y="4247212"/>
            <a:ext cx="7830870" cy="215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84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값을 변경하기</a:t>
            </a:r>
            <a:endParaRPr lang="en-US" altLang="ko-KR" dirty="0"/>
          </a:p>
          <a:p>
            <a:pPr lvl="1"/>
            <a:r>
              <a:rPr lang="ko-KR" altLang="en-US" dirty="0"/>
              <a:t>두 번째 위치한 한 개의 값을 변경하는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번째 값인 </a:t>
            </a:r>
            <a:r>
              <a:rPr lang="en-US" altLang="ko-KR" dirty="0"/>
              <a:t>20</a:t>
            </a:r>
            <a:r>
              <a:rPr lang="ko-KR" altLang="en-US" dirty="0"/>
              <a:t>을 </a:t>
            </a:r>
            <a:r>
              <a:rPr lang="en-US" altLang="ko-KR" dirty="0"/>
              <a:t>200</a:t>
            </a:r>
            <a:r>
              <a:rPr lang="ko-KR" altLang="en-US" dirty="0"/>
              <a:t>과 </a:t>
            </a:r>
            <a:r>
              <a:rPr lang="en-US" altLang="ko-KR" dirty="0"/>
              <a:t>201 </a:t>
            </a:r>
            <a:r>
              <a:rPr lang="ko-KR" altLang="en-US" dirty="0"/>
              <a:t>두 개의 값으로 변경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3" y="2348880"/>
            <a:ext cx="7639653" cy="15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" y="4782007"/>
            <a:ext cx="7631385" cy="1637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12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aa[1:2] </a:t>
            </a:r>
            <a:r>
              <a:rPr lang="ko-KR" altLang="en-US" dirty="0"/>
              <a:t>대신 </a:t>
            </a:r>
            <a:r>
              <a:rPr lang="en-US" altLang="ko-KR" dirty="0"/>
              <a:t>aa[1]</a:t>
            </a:r>
            <a:r>
              <a:rPr lang="ko-KR" altLang="en-US" dirty="0"/>
              <a:t>을 사용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리스트 안에 또 리스트로 추가됨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결과가 틀리지는 않지만 이렇게는 많이 사용하지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del() </a:t>
            </a:r>
            <a:r>
              <a:rPr lang="ko-KR" altLang="en-US" dirty="0">
                <a:sym typeface="Wingdings" panose="05000000000000000000" pitchFamily="2" charset="2"/>
              </a:rPr>
              <a:t>함수를 사용하여 </a:t>
            </a:r>
            <a:r>
              <a:rPr lang="en-US" altLang="ko-KR" dirty="0">
                <a:sym typeface="Wingdings" panose="05000000000000000000" pitchFamily="2" charset="2"/>
              </a:rPr>
              <a:t>aa[1] </a:t>
            </a:r>
            <a:r>
              <a:rPr lang="ko-KR" altLang="en-US" dirty="0">
                <a:sym typeface="Wingdings" panose="05000000000000000000" pitchFamily="2" charset="2"/>
              </a:rPr>
              <a:t>항목을 삭제하는 방법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" y="2060848"/>
            <a:ext cx="8073434" cy="169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70" y="4690119"/>
            <a:ext cx="8126259" cy="167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37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여러 개의 항목을 삭제하려면 ‘</a:t>
            </a:r>
            <a:r>
              <a:rPr lang="en-US" altLang="ko-KR" dirty="0"/>
              <a:t>aa[</a:t>
            </a:r>
            <a:r>
              <a:rPr lang="ko-KR" altLang="en-US" dirty="0"/>
              <a:t>시작</a:t>
            </a:r>
            <a:r>
              <a:rPr lang="en-US" altLang="ko-KR" dirty="0"/>
              <a:t>:</a:t>
            </a:r>
            <a:r>
              <a:rPr lang="ko-KR" altLang="en-US" dirty="0"/>
              <a:t>끝</a:t>
            </a:r>
            <a:r>
              <a:rPr lang="en-US" altLang="ko-KR" dirty="0"/>
              <a:t>+1]=[ ]’ </a:t>
            </a:r>
            <a:r>
              <a:rPr lang="ko-KR" altLang="en-US" dirty="0"/>
              <a:t>문장으로 설정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6" y="1844824"/>
            <a:ext cx="7780687" cy="161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505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</a:t>
            </a:r>
          </a:p>
        </p:txBody>
      </p:sp>
      <p:sp>
        <p:nvSpPr>
          <p:cNvPr id="6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495800"/>
          </a:xfrm>
        </p:spPr>
        <p:txBody>
          <a:bodyPr/>
          <a:lstStyle/>
          <a:p>
            <a:r>
              <a:rPr lang="ko-KR" altLang="en-US" dirty="0"/>
              <a:t>빈칸을 채워 결과화면같이 나오도록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826" y="2268105"/>
            <a:ext cx="8229600" cy="10869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letters = ['A', 'B', 'C', 'D', 'E', 'F']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['A', 'B', 'C']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39" y="3510313"/>
            <a:ext cx="3254226" cy="240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EE5A6CA-2CFA-4A69-9B0B-C85AEADA3A1C}"/>
              </a:ext>
            </a:extLst>
          </p:cNvPr>
          <p:cNvSpPr/>
          <p:nvPr/>
        </p:nvSpPr>
        <p:spPr>
          <a:xfrm>
            <a:off x="1043608" y="2595546"/>
            <a:ext cx="3096344" cy="2573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letters = ['A', 'B', 'C', 'D', 'E', 'F']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826" y="1673519"/>
            <a:ext cx="8229600" cy="85401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['A', 'B', 'C']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826" y="2980681"/>
            <a:ext cx="8229600" cy="8137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['D', 'E', 'F']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826" y="4117677"/>
            <a:ext cx="8229600" cy="8137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['A', 'B', 'C', 'D', 'E', 'F']</a:t>
            </a:r>
          </a:p>
        </p:txBody>
      </p:sp>
      <p:sp>
        <p:nvSpPr>
          <p:cNvPr id="11" name="설명선 2(테두리 및 강조선) 10"/>
          <p:cNvSpPr/>
          <p:nvPr/>
        </p:nvSpPr>
        <p:spPr>
          <a:xfrm>
            <a:off x="5106839" y="4796287"/>
            <a:ext cx="2941606" cy="49170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8670"/>
              <a:gd name="adj6" fmla="val -82969"/>
            </a:avLst>
          </a:prstGeom>
          <a:solidFill>
            <a:srgbClr val="CC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리스트를 복사할 때 사용한다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F6302F-F8BB-4353-B39D-95281B3E865D}"/>
              </a:ext>
            </a:extLst>
          </p:cNvPr>
          <p:cNvSpPr/>
          <p:nvPr/>
        </p:nvSpPr>
        <p:spPr>
          <a:xfrm>
            <a:off x="1043608" y="1759207"/>
            <a:ext cx="3096344" cy="2573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F9B0F3-669B-4124-BB07-6A5D7150DC4F}"/>
              </a:ext>
            </a:extLst>
          </p:cNvPr>
          <p:cNvSpPr/>
          <p:nvPr/>
        </p:nvSpPr>
        <p:spPr>
          <a:xfrm>
            <a:off x="971600" y="2996952"/>
            <a:ext cx="3096344" cy="2573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AA0DD0-540A-447F-8FF2-14F8345E3DA9}"/>
              </a:ext>
            </a:extLst>
          </p:cNvPr>
          <p:cNvSpPr/>
          <p:nvPr/>
        </p:nvSpPr>
        <p:spPr>
          <a:xfrm>
            <a:off x="1027435" y="4149080"/>
            <a:ext cx="3096344" cy="2573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7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525953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리스트의 이해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리스트는 박스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를 한 줄로 붙인 뒤에 박스 전체의 이름</a:t>
            </a:r>
            <a:r>
              <a:rPr lang="en-US" altLang="ko-KR" dirty="0"/>
              <a:t>(aa)</a:t>
            </a:r>
            <a:r>
              <a:rPr lang="ko-KR" altLang="en-US" dirty="0"/>
              <a:t>을 지정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각각은 </a:t>
            </a:r>
            <a:r>
              <a:rPr lang="en-US" altLang="ko-KR" dirty="0"/>
              <a:t>aa[0], aa[1], aa[2], aa[3]</a:t>
            </a:r>
            <a:r>
              <a:rPr lang="ko-KR" altLang="en-US" dirty="0"/>
              <a:t>과 같이 번호</a:t>
            </a:r>
            <a:r>
              <a:rPr lang="en-US" altLang="ko-KR" dirty="0"/>
              <a:t>(</a:t>
            </a:r>
            <a:r>
              <a:rPr lang="ko-KR" altLang="en-US" dirty="0"/>
              <a:t>첨자</a:t>
            </a:r>
            <a:r>
              <a:rPr lang="en-US" altLang="ko-KR" dirty="0"/>
              <a:t>)</a:t>
            </a:r>
            <a:r>
              <a:rPr lang="ko-KR" altLang="en-US" dirty="0"/>
              <a:t>를 붙여서 사용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187312" cy="331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6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리스트 항목 변경하기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826" y="1532628"/>
            <a:ext cx="8229600" cy="18403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heroes = [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heroes[1] = 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print(heroes)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</p:txBody>
      </p:sp>
      <p:sp>
        <p:nvSpPr>
          <p:cNvPr id="6" name="설명선 2(테두리 및 강조선) 5"/>
          <p:cNvSpPr/>
          <p:nvPr/>
        </p:nvSpPr>
        <p:spPr>
          <a:xfrm>
            <a:off x="5654616" y="3927895"/>
            <a:ext cx="2941606" cy="49170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4635"/>
              <a:gd name="adj6" fmla="val -52470"/>
            </a:avLst>
          </a:prstGeom>
          <a:solidFill>
            <a:srgbClr val="CC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인덱스를 이용한다</a:t>
            </a:r>
            <a:r>
              <a:rPr lang="en-US" altLang="ko-KR" dirty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5736" y="1844824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7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334" y="188640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함수를 이용하여 추가하기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826" y="1532627"/>
            <a:ext cx="8229600" cy="285821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heroes.append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스파이더맨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print(heroes)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스파이더맨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heroes.insert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(1,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배트맨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 print(heroes)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배트맨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닥터 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스트레인지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스파이더맨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</p:txBody>
      </p:sp>
      <p:sp>
        <p:nvSpPr>
          <p:cNvPr id="10" name="타원 9"/>
          <p:cNvSpPr/>
          <p:nvPr/>
        </p:nvSpPr>
        <p:spPr>
          <a:xfrm>
            <a:off x="5710687" y="2147977"/>
            <a:ext cx="1682151" cy="396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72242" y="3525327"/>
            <a:ext cx="1682151" cy="396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0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항목 삭제 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5826" y="1532627"/>
            <a:ext cx="8229600" cy="121057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heroes.remove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print(heroes)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826" y="2932981"/>
            <a:ext cx="8229600" cy="67286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/>
              <a:t>['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', '</a:t>
            </a:r>
            <a:r>
              <a:rPr lang="ko-KR" altLang="en-US" i="1" dirty="0" err="1"/>
              <a:t>토르</a:t>
            </a:r>
            <a:r>
              <a:rPr lang="en-US" altLang="ko-KR" i="1" dirty="0"/>
              <a:t>', '</a:t>
            </a:r>
            <a:r>
              <a:rPr lang="ko-KR" altLang="en-US" i="1" dirty="0" err="1"/>
              <a:t>헐크</a:t>
            </a:r>
            <a:r>
              <a:rPr lang="en-US" altLang="ko-KR" i="1" dirty="0"/>
              <a:t>']</a:t>
            </a:r>
            <a:endParaRPr lang="ko-KR" altLang="en-US" i="1" dirty="0"/>
          </a:p>
        </p:txBody>
      </p:sp>
      <p:sp>
        <p:nvSpPr>
          <p:cNvPr id="10" name="타원 9"/>
          <p:cNvSpPr/>
          <p:nvPr/>
        </p:nvSpPr>
        <p:spPr>
          <a:xfrm>
            <a:off x="4321834" y="1532627"/>
            <a:ext cx="1613140" cy="4083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391509" y="966148"/>
            <a:ext cx="1457865" cy="586607"/>
          </a:xfrm>
          <a:custGeom>
            <a:avLst/>
            <a:gdLst>
              <a:gd name="connsiteX0" fmla="*/ 0 w 1457865"/>
              <a:gd name="connsiteY0" fmla="*/ 586607 h 586607"/>
              <a:gd name="connsiteX1" fmla="*/ 51759 w 1457865"/>
              <a:gd name="connsiteY1" fmla="*/ 577980 h 586607"/>
              <a:gd name="connsiteX2" fmla="*/ 86265 w 1457865"/>
              <a:gd name="connsiteY2" fmla="*/ 560727 h 586607"/>
              <a:gd name="connsiteX3" fmla="*/ 163902 w 1457865"/>
              <a:gd name="connsiteY3" fmla="*/ 534848 h 586607"/>
              <a:gd name="connsiteX4" fmla="*/ 276046 w 1457865"/>
              <a:gd name="connsiteY4" fmla="*/ 483090 h 586607"/>
              <a:gd name="connsiteX5" fmla="*/ 301925 w 1457865"/>
              <a:gd name="connsiteY5" fmla="*/ 457210 h 586607"/>
              <a:gd name="connsiteX6" fmla="*/ 370936 w 1457865"/>
              <a:gd name="connsiteY6" fmla="*/ 396826 h 586607"/>
              <a:gd name="connsiteX7" fmla="*/ 336431 w 1457865"/>
              <a:gd name="connsiteY7" fmla="*/ 276056 h 586607"/>
              <a:gd name="connsiteX8" fmla="*/ 319178 w 1457865"/>
              <a:gd name="connsiteY8" fmla="*/ 250177 h 586607"/>
              <a:gd name="connsiteX9" fmla="*/ 267419 w 1457865"/>
              <a:gd name="connsiteY9" fmla="*/ 215671 h 586607"/>
              <a:gd name="connsiteX10" fmla="*/ 276046 w 1457865"/>
              <a:gd name="connsiteY10" fmla="*/ 258803 h 586607"/>
              <a:gd name="connsiteX11" fmla="*/ 310551 w 1457865"/>
              <a:gd name="connsiteY11" fmla="*/ 284682 h 586607"/>
              <a:gd name="connsiteX12" fmla="*/ 396816 w 1457865"/>
              <a:gd name="connsiteY12" fmla="*/ 310561 h 586607"/>
              <a:gd name="connsiteX13" fmla="*/ 526212 w 1457865"/>
              <a:gd name="connsiteY13" fmla="*/ 301935 h 586607"/>
              <a:gd name="connsiteX14" fmla="*/ 552091 w 1457865"/>
              <a:gd name="connsiteY14" fmla="*/ 284682 h 586607"/>
              <a:gd name="connsiteX15" fmla="*/ 569344 w 1457865"/>
              <a:gd name="connsiteY15" fmla="*/ 258803 h 586607"/>
              <a:gd name="connsiteX16" fmla="*/ 595223 w 1457865"/>
              <a:gd name="connsiteY16" fmla="*/ 198418 h 586607"/>
              <a:gd name="connsiteX17" fmla="*/ 534838 w 1457865"/>
              <a:gd name="connsiteY17" fmla="*/ 155286 h 586607"/>
              <a:gd name="connsiteX18" fmla="*/ 543465 w 1457865"/>
              <a:gd name="connsiteY18" fmla="*/ 189792 h 586607"/>
              <a:gd name="connsiteX19" fmla="*/ 621102 w 1457865"/>
              <a:gd name="connsiteY19" fmla="*/ 232924 h 586607"/>
              <a:gd name="connsiteX20" fmla="*/ 664234 w 1457865"/>
              <a:gd name="connsiteY20" fmla="*/ 241550 h 586607"/>
              <a:gd name="connsiteX21" fmla="*/ 1086929 w 1457865"/>
              <a:gd name="connsiteY21" fmla="*/ 215671 h 586607"/>
              <a:gd name="connsiteX22" fmla="*/ 1138687 w 1457865"/>
              <a:gd name="connsiteY22" fmla="*/ 198418 h 586607"/>
              <a:gd name="connsiteX23" fmla="*/ 1207699 w 1457865"/>
              <a:gd name="connsiteY23" fmla="*/ 163912 h 586607"/>
              <a:gd name="connsiteX24" fmla="*/ 1242204 w 1457865"/>
              <a:gd name="connsiteY24" fmla="*/ 146660 h 586607"/>
              <a:gd name="connsiteX25" fmla="*/ 1268083 w 1457865"/>
              <a:gd name="connsiteY25" fmla="*/ 138033 h 586607"/>
              <a:gd name="connsiteX26" fmla="*/ 1293963 w 1457865"/>
              <a:gd name="connsiteY26" fmla="*/ 120780 h 586607"/>
              <a:gd name="connsiteX27" fmla="*/ 1371600 w 1457865"/>
              <a:gd name="connsiteY27" fmla="*/ 60395 h 586607"/>
              <a:gd name="connsiteX28" fmla="*/ 1397480 w 1457865"/>
              <a:gd name="connsiteY28" fmla="*/ 34516 h 586607"/>
              <a:gd name="connsiteX29" fmla="*/ 1457865 w 1457865"/>
              <a:gd name="connsiteY29" fmla="*/ 10 h 58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57865" h="586607">
                <a:moveTo>
                  <a:pt x="0" y="586607"/>
                </a:moveTo>
                <a:cubicBezTo>
                  <a:pt x="17253" y="583731"/>
                  <a:pt x="35006" y="583006"/>
                  <a:pt x="51759" y="577980"/>
                </a:cubicBezTo>
                <a:cubicBezTo>
                  <a:pt x="64076" y="574285"/>
                  <a:pt x="74224" y="565242"/>
                  <a:pt x="86265" y="560727"/>
                </a:cubicBezTo>
                <a:cubicBezTo>
                  <a:pt x="177867" y="526376"/>
                  <a:pt x="54808" y="585199"/>
                  <a:pt x="163902" y="534848"/>
                </a:cubicBezTo>
                <a:cubicBezTo>
                  <a:pt x="298552" y="472703"/>
                  <a:pt x="177854" y="522367"/>
                  <a:pt x="276046" y="483090"/>
                </a:cubicBezTo>
                <a:cubicBezTo>
                  <a:pt x="284672" y="474463"/>
                  <a:pt x="292744" y="465244"/>
                  <a:pt x="301925" y="457210"/>
                </a:cubicBezTo>
                <a:cubicBezTo>
                  <a:pt x="386188" y="383480"/>
                  <a:pt x="311097" y="456665"/>
                  <a:pt x="370936" y="396826"/>
                </a:cubicBezTo>
                <a:cubicBezTo>
                  <a:pt x="358638" y="261537"/>
                  <a:pt x="385755" y="335244"/>
                  <a:pt x="336431" y="276056"/>
                </a:cubicBezTo>
                <a:cubicBezTo>
                  <a:pt x="329794" y="268091"/>
                  <a:pt x="326980" y="257004"/>
                  <a:pt x="319178" y="250177"/>
                </a:cubicBezTo>
                <a:cubicBezTo>
                  <a:pt x="303573" y="236523"/>
                  <a:pt x="267419" y="215671"/>
                  <a:pt x="267419" y="215671"/>
                </a:cubicBezTo>
                <a:cubicBezTo>
                  <a:pt x="270295" y="230048"/>
                  <a:pt x="268275" y="246370"/>
                  <a:pt x="276046" y="258803"/>
                </a:cubicBezTo>
                <a:cubicBezTo>
                  <a:pt x="283666" y="270995"/>
                  <a:pt x="297983" y="277700"/>
                  <a:pt x="310551" y="284682"/>
                </a:cubicBezTo>
                <a:cubicBezTo>
                  <a:pt x="342472" y="302416"/>
                  <a:pt x="362005" y="303599"/>
                  <a:pt x="396816" y="310561"/>
                </a:cubicBezTo>
                <a:cubicBezTo>
                  <a:pt x="439948" y="307686"/>
                  <a:pt x="483572" y="309042"/>
                  <a:pt x="526212" y="301935"/>
                </a:cubicBezTo>
                <a:cubicBezTo>
                  <a:pt x="536439" y="300231"/>
                  <a:pt x="544760" y="292013"/>
                  <a:pt x="552091" y="284682"/>
                </a:cubicBezTo>
                <a:cubicBezTo>
                  <a:pt x="559422" y="277351"/>
                  <a:pt x="564200" y="267805"/>
                  <a:pt x="569344" y="258803"/>
                </a:cubicBezTo>
                <a:cubicBezTo>
                  <a:pt x="586400" y="228956"/>
                  <a:pt x="585545" y="227452"/>
                  <a:pt x="595223" y="198418"/>
                </a:cubicBezTo>
                <a:cubicBezTo>
                  <a:pt x="591937" y="178701"/>
                  <a:pt x="595634" y="94490"/>
                  <a:pt x="534838" y="155286"/>
                </a:cubicBezTo>
                <a:cubicBezTo>
                  <a:pt x="526455" y="163669"/>
                  <a:pt x="537583" y="179498"/>
                  <a:pt x="543465" y="189792"/>
                </a:cubicBezTo>
                <a:cubicBezTo>
                  <a:pt x="559804" y="218386"/>
                  <a:pt x="591161" y="226936"/>
                  <a:pt x="621102" y="232924"/>
                </a:cubicBezTo>
                <a:lnTo>
                  <a:pt x="664234" y="241550"/>
                </a:lnTo>
                <a:cubicBezTo>
                  <a:pt x="1199305" y="229390"/>
                  <a:pt x="909162" y="280315"/>
                  <a:pt x="1086929" y="215671"/>
                </a:cubicBezTo>
                <a:cubicBezTo>
                  <a:pt x="1104020" y="209456"/>
                  <a:pt x="1121972" y="205582"/>
                  <a:pt x="1138687" y="198418"/>
                </a:cubicBezTo>
                <a:cubicBezTo>
                  <a:pt x="1162327" y="188287"/>
                  <a:pt x="1184695" y="175414"/>
                  <a:pt x="1207699" y="163912"/>
                </a:cubicBezTo>
                <a:cubicBezTo>
                  <a:pt x="1219201" y="158161"/>
                  <a:pt x="1230005" y="150727"/>
                  <a:pt x="1242204" y="146660"/>
                </a:cubicBezTo>
                <a:cubicBezTo>
                  <a:pt x="1250830" y="143784"/>
                  <a:pt x="1259950" y="142100"/>
                  <a:pt x="1268083" y="138033"/>
                </a:cubicBezTo>
                <a:cubicBezTo>
                  <a:pt x="1277356" y="133396"/>
                  <a:pt x="1285669" y="127001"/>
                  <a:pt x="1293963" y="120780"/>
                </a:cubicBezTo>
                <a:cubicBezTo>
                  <a:pt x="1320191" y="101109"/>
                  <a:pt x="1348417" y="83577"/>
                  <a:pt x="1371600" y="60395"/>
                </a:cubicBezTo>
                <a:cubicBezTo>
                  <a:pt x="1380227" y="51769"/>
                  <a:pt x="1387850" y="42006"/>
                  <a:pt x="1397480" y="34516"/>
                </a:cubicBezTo>
                <a:cubicBezTo>
                  <a:pt x="1443896" y="-1585"/>
                  <a:pt x="1429575" y="10"/>
                  <a:pt x="1457865" y="1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03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del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" name="내용 개체 틀 1"/>
          <p:cNvSpPr txBox="1">
            <a:spLocks/>
          </p:cNvSpPr>
          <p:nvPr/>
        </p:nvSpPr>
        <p:spPr bwMode="auto">
          <a:xfrm>
            <a:off x="611038" y="1340768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del</a:t>
            </a:r>
            <a:r>
              <a:rPr kumimoji="0" lang="ko-KR" altLang="en-US" dirty="0"/>
              <a:t>는 인덱스를 사용하여 항목을 삭제한다</a:t>
            </a:r>
            <a:r>
              <a:rPr kumimoji="0" lang="en-US" altLang="ko-KR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4838" y="2060275"/>
            <a:ext cx="8229600" cy="121057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del heroes[0]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print(heroes)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4838" y="3460629"/>
            <a:ext cx="8229600" cy="67286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['</a:t>
            </a:r>
            <a:r>
              <a:rPr lang="ko-KR" altLang="en-US" dirty="0" err="1"/>
              <a:t>토르</a:t>
            </a:r>
            <a:r>
              <a:rPr lang="en-US" altLang="ko-KR" dirty="0"/>
              <a:t>', '</a:t>
            </a:r>
            <a:r>
              <a:rPr lang="ko-KR" altLang="en-US" dirty="0" err="1"/>
              <a:t>헐크</a:t>
            </a:r>
            <a:r>
              <a:rPr lang="en-US" altLang="ko-KR" dirty="0"/>
              <a:t>', '</a:t>
            </a:r>
            <a:r>
              <a:rPr lang="ko-KR" altLang="en-US" dirty="0" err="1"/>
              <a:t>스칼렛</a:t>
            </a:r>
            <a:r>
              <a:rPr lang="ko-KR" altLang="en-US" dirty="0"/>
              <a:t> 위치</a:t>
            </a:r>
            <a:r>
              <a:rPr lang="en-US" altLang="ko-KR" dirty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875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Pop()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838" y="2250056"/>
            <a:ext cx="8229600" cy="121057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heroes = [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ko-KR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 ]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last_hero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heroes.pop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last_hero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838" y="3460629"/>
            <a:ext cx="8229600" cy="67286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 err="1"/>
              <a:t>스칼렛</a:t>
            </a:r>
            <a:r>
              <a:rPr lang="ko-KR" altLang="en-US" dirty="0"/>
              <a:t> 위치</a:t>
            </a:r>
          </a:p>
        </p:txBody>
      </p:sp>
      <p:sp>
        <p:nvSpPr>
          <p:cNvPr id="14" name="내용 개체 틀 1"/>
          <p:cNvSpPr>
            <a:spLocks noGrp="1"/>
          </p:cNvSpPr>
          <p:nvPr>
            <p:ph sz="quarter" idx="1"/>
          </p:nvPr>
        </p:nvSpPr>
        <p:spPr>
          <a:xfrm>
            <a:off x="611038" y="1412776"/>
            <a:ext cx="8153400" cy="4495800"/>
          </a:xfrm>
        </p:spPr>
        <p:txBody>
          <a:bodyPr/>
          <a:lstStyle/>
          <a:p>
            <a:r>
              <a:rPr lang="en-US" altLang="ko-KR" dirty="0"/>
              <a:t>pop()</a:t>
            </a:r>
            <a:r>
              <a:rPr lang="ko-KR" altLang="en-US" dirty="0"/>
              <a:t>은 리스트에서 마지막 항목을 삭제하여 우리에게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4943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리스트 정렬하기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99592" y="1412776"/>
            <a:ext cx="7038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heroes = [ "</a:t>
            </a:r>
            <a:r>
              <a:rPr lang="ko-KR" altLang="en-US" dirty="0" err="1"/>
              <a:t>아이언맨</a:t>
            </a:r>
            <a:r>
              <a:rPr lang="en-US" altLang="ko-KR" dirty="0"/>
              <a:t>", "</a:t>
            </a:r>
            <a:r>
              <a:rPr lang="ko-KR" altLang="en-US" dirty="0" err="1"/>
              <a:t>토르</a:t>
            </a:r>
            <a:r>
              <a:rPr lang="en-US" altLang="ko-KR" dirty="0"/>
              <a:t>", "</a:t>
            </a:r>
            <a:r>
              <a:rPr lang="ko-KR" altLang="en-US" dirty="0" err="1"/>
              <a:t>헐크</a:t>
            </a:r>
            <a:r>
              <a:rPr lang="en-US" altLang="ko-KR" dirty="0"/>
              <a:t>", "</a:t>
            </a:r>
            <a:r>
              <a:rPr lang="ko-KR" altLang="en-US" dirty="0" err="1"/>
              <a:t>스칼렛</a:t>
            </a:r>
            <a:r>
              <a:rPr lang="ko-KR" altLang="en-US" dirty="0"/>
              <a:t> 위치</a:t>
            </a:r>
            <a:r>
              <a:rPr lang="en-US" altLang="ko-KR" dirty="0"/>
              <a:t>" ]</a:t>
            </a:r>
          </a:p>
          <a:p>
            <a:r>
              <a:rPr lang="en-US" altLang="ko-KR" dirty="0" err="1"/>
              <a:t>heroes.sort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print(heroes)</a:t>
            </a:r>
            <a:endParaRPr lang="ko-KR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49" y="3594375"/>
            <a:ext cx="4559764" cy="22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90872" y="2636912"/>
            <a:ext cx="8229600" cy="485345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스칼렛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위치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토르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헐크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600" y="33569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numbers = [ 9, 6, 7, 1, 8, 4, 5, 3, 2 ]</a:t>
            </a:r>
          </a:p>
          <a:p>
            <a:r>
              <a:rPr lang="ko-KR" altLang="en-US" dirty="0"/>
              <a:t>numbers.sort()</a:t>
            </a:r>
          </a:p>
          <a:p>
            <a:r>
              <a:rPr lang="ko-KR" altLang="en-US" dirty="0"/>
              <a:t>print(numbers)</a:t>
            </a:r>
          </a:p>
        </p:txBody>
      </p:sp>
    </p:spTree>
    <p:extLst>
      <p:ext uri="{BB962C8B-B14F-4D97-AF65-F5344CB8AC3E}">
        <p14:creationId xmlns:p14="http://schemas.microsoft.com/office/powerpoint/2010/main" val="378894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리스트 정렬하기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49" y="3594375"/>
            <a:ext cx="4559764" cy="22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83568" y="15567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numbers</a:t>
            </a:r>
            <a:r>
              <a:rPr lang="ko-KR" altLang="en-US" dirty="0"/>
              <a:t> = [ 9, 6, 7, 1, 8, 4, 5, 3, 2 ]</a:t>
            </a:r>
          </a:p>
          <a:p>
            <a:r>
              <a:rPr lang="en-US" altLang="ko-KR" dirty="0" err="1"/>
              <a:t>new_list</a:t>
            </a:r>
            <a:r>
              <a:rPr lang="en-US" altLang="ko-KR" dirty="0"/>
              <a:t> = sorted(numbers)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5544616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latin typeface="+mn-lt"/>
                <a:ea typeface="HY견고딕" pitchFamily="18" charset="-127"/>
              </a:rPr>
              <a:t>정렬된 새로운 리스트가 필요한 경우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671045"/>
            <a:ext cx="5544616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latin typeface="+mn-lt"/>
                <a:ea typeface="HY견고딕" pitchFamily="18" charset="-127"/>
              </a:rPr>
              <a:t>리스트를 역으로 정렬이 필요한 경우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6013" y="323723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numbers</a:t>
            </a:r>
            <a:r>
              <a:rPr lang="ko-KR" altLang="en-US" dirty="0"/>
              <a:t> = [ 9, 6, 7, 1, 8, 4, 5, 3, 2 ]</a:t>
            </a:r>
          </a:p>
          <a:p>
            <a:r>
              <a:rPr lang="en-US" altLang="ko-KR" dirty="0" err="1"/>
              <a:t>new_list</a:t>
            </a:r>
            <a:r>
              <a:rPr lang="en-US" altLang="ko-KR" dirty="0"/>
              <a:t> = sorted(numbers, reverse=True)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new_list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667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 </a:t>
            </a:r>
            <a:r>
              <a:rPr lang="ko-KR" altLang="en-US" spc="-150" dirty="0"/>
              <a:t>리스트 함수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조작 함수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74" y="1662010"/>
            <a:ext cx="7185852" cy="486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153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pc="-150" dirty="0"/>
              <a:t>화면과 같은 출력 결과를 적도록 코드를 </a:t>
            </a:r>
            <a:r>
              <a:rPr lang="ko-KR" altLang="en-US" spc="-150" dirty="0" err="1"/>
              <a:t>완성하시오</a:t>
            </a:r>
            <a:r>
              <a:rPr lang="en-US" altLang="ko-KR" spc="-150" dirty="0"/>
              <a:t>.</a:t>
            </a:r>
            <a:endParaRPr lang="ko-KR" alt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D0C6AF4-936B-4B4E-9534-7A293A12B1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229600" cy="349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A6A6BB0-769F-4CE3-8A44-764E1A75B086}"/>
              </a:ext>
            </a:extLst>
          </p:cNvPr>
          <p:cNvSpPr/>
          <p:nvPr/>
        </p:nvSpPr>
        <p:spPr>
          <a:xfrm>
            <a:off x="1331640" y="48691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myList</a:t>
            </a:r>
            <a:r>
              <a:rPr lang="ko-KR" altLang="en-US" dirty="0"/>
              <a:t> = [30, 10, 20]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("현재 리스트 : %</a:t>
            </a:r>
            <a:r>
              <a:rPr lang="ko-KR" altLang="en-US" dirty="0" err="1"/>
              <a:t>s</a:t>
            </a:r>
            <a:r>
              <a:rPr lang="ko-KR" altLang="en-US" dirty="0"/>
              <a:t>" % </a:t>
            </a:r>
            <a:r>
              <a:rPr lang="ko-KR" altLang="en-US" dirty="0" err="1"/>
              <a:t>myList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4599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 err="1">
                <a:solidFill>
                  <a:schemeClr val="tx1"/>
                </a:solidFill>
                <a:latin typeface="HY견고딕" panose="02030600000101010101" pitchFamily="18" charset="-127"/>
              </a:rPr>
              <a:t>딕셔너리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14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(dictionary)</a:t>
            </a:r>
            <a:r>
              <a:rPr lang="ko-KR" altLang="en-US" dirty="0"/>
              <a:t>도 리스트와 같이 값을 저장하는 방법이다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딕셔너리에는</a:t>
            </a:r>
            <a:r>
              <a:rPr lang="ko-KR" altLang="en-US" dirty="0"/>
              <a:t> 값</a:t>
            </a:r>
            <a:r>
              <a:rPr lang="en-US" altLang="ko-KR" dirty="0"/>
              <a:t>(value)</a:t>
            </a:r>
            <a:r>
              <a:rPr lang="ko-KR" altLang="en-US" dirty="0"/>
              <a:t>과 관련된 키</a:t>
            </a:r>
            <a:r>
              <a:rPr lang="en-US" altLang="ko-KR" dirty="0"/>
              <a:t>(key)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3" y="2847677"/>
            <a:ext cx="7440372" cy="21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52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리스트를 사용하는 이유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정수형 변수를 선언한 다음 변수에 값을 입력 받고 합계를 출력하는 프로그램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5077482" cy="398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49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 err="1">
                <a:solidFill>
                  <a:schemeClr val="tx1"/>
                </a:solidFill>
                <a:latin typeface="HY견고딕" panose="02030600000101010101" pitchFamily="18" charset="-127"/>
              </a:rPr>
              <a:t>딕셔너리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838" y="1412776"/>
            <a:ext cx="8229600" cy="20875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{ } 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ko-KR" alt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딕셔너리</a:t>
            </a:r>
            <a:r>
              <a:rPr lang="ko-KR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{}, </a:t>
            </a:r>
            <a:r>
              <a:rPr lang="ko-KR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공백리스트는 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"] = "010-1234-5678"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{'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'010-1234-5678'}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838" y="3730406"/>
            <a:ext cx="8645674" cy="272293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{"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": "010-1234-5678"} 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ko-KR" alt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딕셔너리를</a:t>
            </a:r>
            <a:r>
              <a:rPr lang="ko-KR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생성하면서 동시에 초기화</a:t>
            </a:r>
            <a:endParaRPr lang="en-US" altLang="ko-KR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강감찬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"] = "010-1234-5679"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이순신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"] = "010-1234-5680"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강감찬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”]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{'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'010-1234-5678', '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강감찬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'010-1234-5679', '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이순신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'010-1234-5680'}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010-1234-5679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52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9221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 err="1"/>
              <a:t>딕셔너리</a:t>
            </a:r>
            <a:r>
              <a:rPr lang="ko-KR" altLang="en-US" sz="2800" dirty="0"/>
              <a:t> 탐색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1124744"/>
            <a:ext cx="6840760" cy="28803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7500" lnSpcReduction="20000"/>
          </a:bodyPr>
          <a:lstStyle/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kumimoji="0" lang="en-US" altLang="ko-KR" sz="2000" dirty="0">
              <a:latin typeface="+mn-lt"/>
              <a:ea typeface="HY견고딕" pitchFamily="18" charset="-127"/>
            </a:endParaRPr>
          </a:p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endParaRPr kumimoji="0" lang="ko-KR" altLang="en-US" sz="2000" dirty="0">
              <a:latin typeface="+mn-lt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838" y="1412776"/>
            <a:ext cx="8229600" cy="20875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ko-KR" alt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딕셔너리에서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사용되는 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hems</a:t>
            </a:r>
            <a:r>
              <a:rPr lang="ko-KR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키를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출력하려면 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keys()</a:t>
            </a:r>
            <a:r>
              <a:rPr lang="ko-KR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</a:t>
            </a:r>
            <a:endParaRPr lang="en-US" altLang="ko-KR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.keys()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ko-KR" alt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딕셔너리에서</a:t>
            </a:r>
            <a:r>
              <a:rPr lang="ko-KR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사용되는 모든 값을 출력 하려면 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values()</a:t>
            </a:r>
            <a:r>
              <a:rPr lang="ko-KR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</a:t>
            </a:r>
            <a:endParaRPr lang="en-US" altLang="ko-KR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phone_book.values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3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학생에 대한 정보를 </a:t>
            </a:r>
            <a:r>
              <a:rPr lang="ko-KR" altLang="en-US" dirty="0" err="1"/>
              <a:t>딕셔너리로</a:t>
            </a:r>
            <a:r>
              <a:rPr lang="ko-KR" altLang="en-US" dirty="0"/>
              <a:t> 저장하기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079" y="1844824"/>
            <a:ext cx="8229600" cy="10437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{'Name':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'Age': 7, 'Class': 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초급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'}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['Name'])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['Age'])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838" y="3407640"/>
            <a:ext cx="8229600" cy="86983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78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/>
              <a:t>튜플은</a:t>
            </a:r>
            <a:r>
              <a:rPr lang="ko-KR" altLang="en-US" spc="-150" dirty="0"/>
              <a:t> 어떤 차이가 있을까요</a:t>
            </a:r>
            <a:r>
              <a:rPr lang="en-US" altLang="ko-KR" spc="-150" dirty="0"/>
              <a:t>?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리스트는 대괄호</a:t>
            </a:r>
            <a:r>
              <a:rPr lang="en-US" altLang="ko-KR" dirty="0"/>
              <a:t>([ ])</a:t>
            </a:r>
            <a:r>
              <a:rPr lang="ko-KR" altLang="en-US" dirty="0"/>
              <a:t>로 생성하고 </a:t>
            </a:r>
            <a:r>
              <a:rPr lang="ko-KR" altLang="en-US" dirty="0" err="1"/>
              <a:t>튜플은</a:t>
            </a:r>
            <a:r>
              <a:rPr lang="ko-KR" altLang="en-US" dirty="0"/>
              <a:t> 괄호</a:t>
            </a:r>
            <a:r>
              <a:rPr lang="en-US" altLang="ko-KR" dirty="0"/>
              <a:t>( )</a:t>
            </a:r>
            <a:r>
              <a:rPr lang="ko-KR" altLang="en-US" dirty="0"/>
              <a:t>로 생성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튜플은</a:t>
            </a:r>
            <a:r>
              <a:rPr lang="ko-KR" altLang="en-US" dirty="0"/>
              <a:t> 값을 수정할 수 없으며 읽기만 가능하므로 읽기 전용의 자료를 저장할 때 사용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0" y="3356992"/>
            <a:ext cx="77343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98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/>
              <a:t>튜플은</a:t>
            </a:r>
            <a:r>
              <a:rPr lang="ko-KR" altLang="en-US" spc="-150" dirty="0"/>
              <a:t> 어떤 차이가 있을까요</a:t>
            </a:r>
            <a:r>
              <a:rPr lang="en-US" altLang="ko-KR" spc="-150" dirty="0"/>
              <a:t>?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튜플은</a:t>
            </a:r>
            <a:r>
              <a:rPr lang="ko-KR" altLang="en-US" dirty="0"/>
              <a:t> 괄호를 생략 가능</a:t>
            </a:r>
            <a:r>
              <a:rPr lang="en-US" altLang="ko-KR" dirty="0"/>
              <a:t>.</a:t>
            </a:r>
            <a:r>
              <a:rPr lang="ko-KR" altLang="en-US" dirty="0"/>
              <a:t> 단</a:t>
            </a:r>
            <a:r>
              <a:rPr lang="en-US" altLang="ko-KR" dirty="0"/>
              <a:t>, </a:t>
            </a:r>
            <a:r>
              <a:rPr lang="ko-KR" altLang="en-US" dirty="0"/>
              <a:t>하나의 항목만 가진 </a:t>
            </a:r>
            <a:r>
              <a:rPr lang="ko-KR" altLang="en-US" dirty="0" err="1"/>
              <a:t>튜플을</a:t>
            </a:r>
            <a:r>
              <a:rPr lang="ko-KR" altLang="en-US" dirty="0"/>
              <a:t> 만들 때는 주의</a:t>
            </a:r>
            <a:endParaRPr lang="en-US" altLang="ko-K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94" y="1792824"/>
            <a:ext cx="68008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16706"/>
            <a:ext cx="77438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042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/>
              <a:t>튜플은</a:t>
            </a:r>
            <a:r>
              <a:rPr lang="ko-KR" altLang="en-US" spc="-150" dirty="0"/>
              <a:t> 어떤 차이가 있을까요</a:t>
            </a:r>
            <a:r>
              <a:rPr lang="en-US" altLang="ko-KR" spc="-150" dirty="0"/>
              <a:t>?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튜플은</a:t>
            </a:r>
            <a:r>
              <a:rPr lang="ko-KR" altLang="en-US" dirty="0"/>
              <a:t> 읽기 전용이므로 다음 코드는 모두 오류 발생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하지만 </a:t>
            </a:r>
            <a:r>
              <a:rPr lang="ko-KR" altLang="en-US" dirty="0" err="1"/>
              <a:t>튜플</a:t>
            </a:r>
            <a:r>
              <a:rPr lang="ko-KR" altLang="en-US" dirty="0"/>
              <a:t> 자체는 </a:t>
            </a:r>
            <a:r>
              <a:rPr lang="en-US" altLang="ko-KR" dirty="0"/>
              <a:t>del( ) </a:t>
            </a:r>
            <a:r>
              <a:rPr lang="ko-KR" altLang="en-US" dirty="0"/>
              <a:t>함수로 지울 수 있음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700808"/>
            <a:ext cx="68294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95" y="4221088"/>
            <a:ext cx="67913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473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/>
              <a:t>튜플은</a:t>
            </a:r>
            <a:r>
              <a:rPr lang="ko-KR" altLang="en-US" spc="-150" dirty="0"/>
              <a:t> 어떤 차이가 있을까요</a:t>
            </a:r>
            <a:r>
              <a:rPr lang="en-US" altLang="ko-KR" spc="-150" dirty="0"/>
              <a:t>?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튜플이름</a:t>
            </a:r>
            <a:r>
              <a:rPr lang="en-US" altLang="ko-KR" dirty="0"/>
              <a:t>[</a:t>
            </a:r>
            <a:r>
              <a:rPr lang="ko-KR" altLang="en-US" dirty="0"/>
              <a:t>위치</a:t>
            </a:r>
            <a:r>
              <a:rPr lang="en-US" altLang="ko-KR" dirty="0"/>
              <a:t>]’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튜플</a:t>
            </a:r>
            <a:r>
              <a:rPr lang="ko-KR" altLang="en-US" dirty="0"/>
              <a:t> 범위에 접근 </a:t>
            </a:r>
            <a:r>
              <a:rPr lang="en-US" altLang="ko-KR" dirty="0"/>
              <a:t>‘</a:t>
            </a:r>
            <a:r>
              <a:rPr lang="ko-KR" altLang="en-US" dirty="0"/>
              <a:t>콜론</a:t>
            </a:r>
            <a:r>
              <a:rPr lang="en-US" altLang="ko-KR" dirty="0"/>
              <a:t>(</a:t>
            </a:r>
            <a:r>
              <a:rPr lang="ko-KR" altLang="en-US" dirty="0"/>
              <a:t>시작위치</a:t>
            </a:r>
            <a:r>
              <a:rPr lang="en-US" altLang="ko-KR" dirty="0"/>
              <a:t>:</a:t>
            </a:r>
            <a:r>
              <a:rPr lang="ko-KR" altLang="en-US" dirty="0"/>
              <a:t>끝 위치</a:t>
            </a:r>
            <a:r>
              <a:rPr lang="en-US" altLang="ko-KR" dirty="0"/>
              <a:t>+1)’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6" y="1750764"/>
            <a:ext cx="7417314" cy="181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00" y="4293096"/>
            <a:ext cx="6541468" cy="9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6" y="5445224"/>
            <a:ext cx="7380820" cy="9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991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리스트와 </a:t>
            </a:r>
            <a:r>
              <a:rPr lang="ko-KR" altLang="en-US" spc="-150" dirty="0" err="1"/>
              <a:t>튜플은</a:t>
            </a:r>
            <a:r>
              <a:rPr lang="ko-KR" altLang="en-US" spc="-150" dirty="0"/>
              <a:t> 어떤 차이가 있을까요</a:t>
            </a:r>
            <a:r>
              <a:rPr lang="en-US" altLang="ko-KR" spc="-150" dirty="0"/>
              <a:t>?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더하기 및 곱하기 연산 가능</a:t>
            </a:r>
            <a:endParaRPr lang="en-US" altLang="ko-K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4132"/>
            <a:ext cx="77628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035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딕셔너리를</a:t>
            </a:r>
            <a:r>
              <a:rPr lang="ko-KR" altLang="en-US" spc="-150" dirty="0"/>
              <a:t> 사용해봅시다</a:t>
            </a:r>
            <a:r>
              <a:rPr lang="en-US" altLang="ko-KR" spc="-150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중괄호</a:t>
            </a:r>
            <a:r>
              <a:rPr lang="en-US" altLang="ko-KR" dirty="0"/>
              <a:t>({ })</a:t>
            </a:r>
            <a:r>
              <a:rPr lang="ko-KR" altLang="en-US" dirty="0"/>
              <a:t>로 묶여 있으며 키와 값의 쌍으로 이루어짐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1550"/>
            <a:ext cx="67913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1" y="2770091"/>
            <a:ext cx="7534324" cy="127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462432"/>
            <a:ext cx="7515835" cy="130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362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다음의 표를 </a:t>
            </a:r>
            <a:r>
              <a:rPr lang="ko-KR" altLang="en-US" dirty="0" err="1"/>
              <a:t>딕셔너리로</a:t>
            </a:r>
            <a:r>
              <a:rPr lang="en-US" altLang="ko-KR" dirty="0"/>
              <a:t>(student1)</a:t>
            </a:r>
            <a:r>
              <a:rPr lang="ko-KR" altLang="en-US" dirty="0"/>
              <a:t> </a:t>
            </a:r>
            <a:r>
              <a:rPr lang="ko-KR" altLang="en-US" dirty="0" err="1"/>
              <a:t>표현하시오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생성한 </a:t>
            </a:r>
            <a:r>
              <a:rPr lang="en-US" altLang="ko-KR" dirty="0"/>
              <a:t>student1</a:t>
            </a:r>
            <a:r>
              <a:rPr lang="ko-KR" altLang="en-US" dirty="0"/>
              <a:t>에 연락처 </a:t>
            </a:r>
            <a:r>
              <a:rPr lang="en-US" altLang="ko-KR" dirty="0"/>
              <a:t>(010-1111-2222)</a:t>
            </a:r>
            <a:r>
              <a:rPr lang="ko-KR" altLang="en-US" dirty="0" err="1"/>
              <a:t>추가하시오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학과를 </a:t>
            </a:r>
            <a:r>
              <a:rPr lang="ko-KR" altLang="en-US" dirty="0" err="1"/>
              <a:t>파이썬학과로</a:t>
            </a:r>
            <a:r>
              <a:rPr lang="ko-KR" altLang="en-US" dirty="0"/>
              <a:t> </a:t>
            </a:r>
            <a:r>
              <a:rPr lang="ko-KR" altLang="en-US" dirty="0" err="1"/>
              <a:t>변경하시오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위에 추가한 연락처를 </a:t>
            </a:r>
            <a:r>
              <a:rPr lang="ko-KR" altLang="en-US" dirty="0" err="1"/>
              <a:t>삭제하시오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생성한 </a:t>
            </a:r>
            <a:r>
              <a:rPr lang="en-US" altLang="ko-KR" dirty="0"/>
              <a:t>student1</a:t>
            </a:r>
            <a:r>
              <a:rPr lang="ko-KR" altLang="en-US" dirty="0"/>
              <a:t>에 연락처 추가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6"/>
            <a:ext cx="3276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5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942986"/>
            <a:ext cx="10811544" cy="4932363"/>
          </a:xfrm>
        </p:spPr>
        <p:txBody>
          <a:bodyPr/>
          <a:lstStyle/>
          <a:p>
            <a:pPr lvl="1"/>
            <a:r>
              <a:rPr lang="ko-KR" altLang="en-US" sz="1600" dirty="0"/>
              <a:t>리스트 생성 방법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리스트를 사용하지 않는다면 각각의 변수를 </a:t>
            </a:r>
            <a:r>
              <a:rPr lang="en-US" altLang="ko-KR" sz="1600" dirty="0"/>
              <a:t>a, b, c, d</a:t>
            </a:r>
            <a:r>
              <a:rPr lang="ko-KR" altLang="en-US" sz="1600" dirty="0"/>
              <a:t>와 같이 선언</a:t>
            </a:r>
            <a:r>
              <a:rPr lang="en-US" altLang="ko-KR" sz="1600" dirty="0"/>
              <a:t>(</a:t>
            </a:r>
            <a:r>
              <a:rPr lang="ko-KR" altLang="en-US" sz="1600" dirty="0"/>
              <a:t>아래 ①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하지만 리스트를 사용하면 첨자를 넣어 </a:t>
            </a:r>
            <a:r>
              <a:rPr lang="en-US" altLang="ko-KR" sz="1600" dirty="0"/>
              <a:t>aa[0], aa[1], aa[2], aa[3]</a:t>
            </a:r>
            <a:r>
              <a:rPr lang="ko-KR" altLang="en-US" sz="1600" dirty="0"/>
              <a:t>과 같이 선언</a:t>
            </a:r>
            <a:r>
              <a:rPr lang="en-US" altLang="ko-KR" sz="1600" dirty="0"/>
              <a:t>(</a:t>
            </a:r>
            <a:r>
              <a:rPr lang="ko-KR" altLang="en-US" sz="1600" dirty="0"/>
              <a:t>아래 ②</a:t>
            </a:r>
            <a:r>
              <a:rPr lang="en-US" altLang="ko-KR" sz="1600" dirty="0"/>
              <a:t>) </a:t>
            </a:r>
          </a:p>
          <a:p>
            <a:pPr lvl="1"/>
            <a:r>
              <a:rPr lang="ko-KR" altLang="en-US" sz="1600" dirty="0"/>
              <a:t>이때 항목이 </a:t>
            </a:r>
            <a:r>
              <a:rPr lang="en-US" altLang="ko-KR" sz="1600" dirty="0"/>
              <a:t>4</a:t>
            </a:r>
            <a:r>
              <a:rPr lang="ko-KR" altLang="en-US" sz="1600" dirty="0"/>
              <a:t>개인 리스트를 생성한다면 첨자는 </a:t>
            </a:r>
            <a:r>
              <a:rPr lang="en-US" altLang="ko-KR" sz="1600" dirty="0"/>
              <a:t>1~4</a:t>
            </a:r>
            <a:r>
              <a:rPr lang="ko-KR" altLang="en-US" sz="1600" dirty="0"/>
              <a:t>가 아닌 </a:t>
            </a:r>
            <a:r>
              <a:rPr lang="en-US" altLang="ko-KR" sz="1600" dirty="0"/>
              <a:t>0~3</a:t>
            </a:r>
            <a:r>
              <a:rPr lang="ko-KR" altLang="en-US" sz="1600" dirty="0"/>
              <a:t>을 사용함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6" y="1272821"/>
            <a:ext cx="7321814" cy="47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57886"/>
            <a:ext cx="7348965" cy="49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62198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344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딕셔너리를</a:t>
            </a:r>
            <a:r>
              <a:rPr lang="ko-KR" altLang="en-US" spc="-150" dirty="0"/>
              <a:t> 사용해봅시다</a:t>
            </a:r>
            <a:r>
              <a:rPr lang="en-US" altLang="ko-KR" spc="-150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키로 값에 접근하는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딕셔너리이름</a:t>
            </a:r>
            <a:r>
              <a:rPr lang="en-US" altLang="ko-KR" dirty="0"/>
              <a:t>.get(</a:t>
            </a:r>
            <a:r>
              <a:rPr lang="ko-KR" altLang="en-US" dirty="0"/>
              <a:t>키</a:t>
            </a:r>
            <a:r>
              <a:rPr lang="en-US" altLang="ko-KR" dirty="0"/>
              <a:t>)’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8" y="2379198"/>
            <a:ext cx="7962104" cy="220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0" y="4689140"/>
            <a:ext cx="7936225" cy="112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012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딕셔너리를</a:t>
            </a:r>
            <a:r>
              <a:rPr lang="ko-KR" altLang="en-US" spc="-150" dirty="0"/>
              <a:t> 사용해봅시다</a:t>
            </a:r>
            <a:r>
              <a:rPr lang="en-US" altLang="ko-KR" spc="-150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딕셔너리이름</a:t>
            </a:r>
            <a:r>
              <a:rPr lang="en-US" altLang="ko-KR" dirty="0"/>
              <a:t>.get(</a:t>
            </a:r>
            <a:r>
              <a:rPr lang="ko-KR" altLang="en-US" dirty="0"/>
              <a:t>키</a:t>
            </a:r>
            <a:r>
              <a:rPr lang="en-US" altLang="ko-KR" dirty="0"/>
              <a:t>) - </a:t>
            </a:r>
            <a:r>
              <a:rPr lang="ko-KR" altLang="en-US" dirty="0"/>
              <a:t>키가 없을 때 아무것도 반환하지 않음</a:t>
            </a:r>
            <a:endParaRPr lang="en-US" altLang="ko-KR" dirty="0"/>
          </a:p>
          <a:p>
            <a:pPr lvl="2"/>
            <a:r>
              <a:rPr lang="ko-KR" altLang="en-US" dirty="0"/>
              <a:t>첫째 줄은 에러</a:t>
            </a:r>
            <a:r>
              <a:rPr lang="en-US" altLang="ko-KR" dirty="0"/>
              <a:t>, </a:t>
            </a:r>
            <a:r>
              <a:rPr lang="ko-KR" altLang="en-US" dirty="0"/>
              <a:t>둘째 줄은 값이 없을 경우 반환하는 값이 없음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딕셔너리이름</a:t>
            </a:r>
            <a:r>
              <a:rPr lang="en-US" altLang="ko-KR" dirty="0"/>
              <a:t>.keys( )’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 err="1"/>
              <a:t>딕셔너리의</a:t>
            </a:r>
            <a:r>
              <a:rPr lang="ko-KR" altLang="en-US" dirty="0"/>
              <a:t> 모든 키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list(</a:t>
            </a:r>
            <a:r>
              <a:rPr lang="ko-KR" altLang="en-US" dirty="0" err="1"/>
              <a:t>딕셔너리이름</a:t>
            </a:r>
            <a:r>
              <a:rPr lang="en-US" altLang="ko-KR" dirty="0"/>
              <a:t>.keys( ))’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앞에 </a:t>
            </a:r>
            <a:r>
              <a:rPr lang="en-US" altLang="ko-KR" dirty="0" err="1"/>
              <a:t>dict_keys</a:t>
            </a:r>
            <a:r>
              <a:rPr lang="ko-KR" altLang="en-US" dirty="0"/>
              <a:t> 를 빼줌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55235"/>
            <a:ext cx="6578235" cy="71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88" y="3626957"/>
            <a:ext cx="7419334" cy="102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07" y="5607820"/>
            <a:ext cx="7509839" cy="10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184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딕셔너리를</a:t>
            </a:r>
            <a:r>
              <a:rPr lang="ko-KR" altLang="en-US" spc="-150" dirty="0"/>
              <a:t> 사용해봅시다</a:t>
            </a:r>
            <a:r>
              <a:rPr lang="en-US" altLang="ko-KR" spc="-150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딕셔너리이름</a:t>
            </a:r>
            <a:r>
              <a:rPr lang="en-US" altLang="ko-KR" dirty="0"/>
              <a:t>.values( )’ </a:t>
            </a:r>
            <a:r>
              <a:rPr lang="ko-KR" altLang="en-US" dirty="0"/>
              <a:t>함수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딕셔너리의</a:t>
            </a:r>
            <a:r>
              <a:rPr lang="ko-KR" altLang="en-US" dirty="0"/>
              <a:t> 모든 값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딕셔너리이름</a:t>
            </a:r>
            <a:r>
              <a:rPr lang="en-US" altLang="ko-KR" dirty="0"/>
              <a:t>.items( )’ </a:t>
            </a:r>
            <a:r>
              <a:rPr lang="ko-KR" altLang="en-US" dirty="0"/>
              <a:t>함수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딕셔너리에</a:t>
            </a:r>
            <a:r>
              <a:rPr lang="ko-KR" altLang="en-US" dirty="0"/>
              <a:t> 키가 있으면 </a:t>
            </a:r>
            <a:r>
              <a:rPr lang="en-US" altLang="ko-KR" dirty="0"/>
              <a:t>True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없으면 </a:t>
            </a:r>
            <a:r>
              <a:rPr lang="en-US" altLang="ko-KR" dirty="0"/>
              <a:t>False</a:t>
            </a:r>
            <a:r>
              <a:rPr lang="ko-KR" altLang="en-US" dirty="0"/>
              <a:t> 반환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20" y="1731516"/>
            <a:ext cx="7263175" cy="99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94" y="3359795"/>
            <a:ext cx="7223701" cy="132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35" y="5171770"/>
            <a:ext cx="7255280" cy="149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622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Lab: </a:t>
            </a:r>
            <a:r>
              <a:rPr lang="ko-KR" altLang="en-US" sz="2800" dirty="0">
                <a:effectLst/>
              </a:rPr>
              <a:t>편의점 재고 관리 프로그램을 </a:t>
            </a:r>
            <a:r>
              <a:rPr lang="ko-KR" altLang="en-US" sz="2800" dirty="0" err="1">
                <a:effectLst/>
              </a:rPr>
              <a:t>만드시오</a:t>
            </a:r>
            <a:r>
              <a:rPr lang="en-US" altLang="ko-KR" sz="2800" dirty="0">
                <a:effectLst/>
              </a:rPr>
              <a:t>.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sz="quarter" idx="1"/>
          </p:nvPr>
        </p:nvSpPr>
        <p:spPr>
          <a:xfrm>
            <a:off x="473346" y="1367818"/>
            <a:ext cx="8153400" cy="449580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/>
              <a:t>편의점에서 재고 관리를 수행하는 프로그램을 </a:t>
            </a:r>
            <a:r>
              <a:rPr lang="ko-KR" altLang="en-US" sz="2000" dirty="0" err="1"/>
              <a:t>작성해보자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편의점에서 판매하는 물건의 재고를 </a:t>
            </a:r>
            <a:r>
              <a:rPr lang="ko-KR" altLang="en-US" sz="2000" dirty="0" err="1"/>
              <a:t>딕셔너리에</a:t>
            </a:r>
            <a:r>
              <a:rPr lang="ko-KR" altLang="en-US" sz="2000" dirty="0"/>
              <a:t> 저장한다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커피음료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": 7, "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펜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": 3, "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종이컵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": 2, "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우유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": 1, "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콜라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": 4, "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책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": 5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3168" y="2492896"/>
            <a:ext cx="8229600" cy="826700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물건의 이름을 입력하시오</a:t>
            </a:r>
            <a:r>
              <a:rPr lang="en-US" altLang="ko-KR" dirty="0"/>
              <a:t>: </a:t>
            </a:r>
            <a:r>
              <a:rPr lang="ko-KR" altLang="en-US" dirty="0"/>
              <a:t>콜라</a:t>
            </a:r>
          </a:p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75" y="3388196"/>
            <a:ext cx="39052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14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Lab: </a:t>
            </a:r>
            <a:r>
              <a:rPr lang="ko-KR" altLang="en-US" sz="2800" dirty="0">
                <a:effectLst/>
              </a:rPr>
              <a:t>영한사전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545354" y="1196752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2000" dirty="0"/>
              <a:t>영한사전을 구현해보자</a:t>
            </a:r>
            <a:r>
              <a:rPr kumimoji="0" lang="en-US" altLang="ko-KR" sz="2000" dirty="0"/>
              <a:t>. </a:t>
            </a:r>
            <a:r>
              <a:rPr kumimoji="0" lang="ko-KR" altLang="en-US" sz="2000" dirty="0"/>
              <a:t>영어 단어를 키로 하고 설명을 값으로 하여 저장하면 될 것이다</a:t>
            </a:r>
            <a:r>
              <a:rPr kumimoji="0" lang="en-US" altLang="ko-KR" sz="2000" dirty="0"/>
              <a:t>. one, two, three</a:t>
            </a:r>
            <a:r>
              <a:rPr kumimoji="0" lang="ko-KR" altLang="en-US" sz="2000" dirty="0"/>
              <a:t>를 한글로 바꾸어 주게 리스트로 </a:t>
            </a:r>
            <a:r>
              <a:rPr kumimoji="0" lang="ko-KR" altLang="en-US" sz="2000" dirty="0" err="1"/>
              <a:t>만드시오</a:t>
            </a:r>
            <a:r>
              <a:rPr kumimoji="0" lang="en-US" altLang="ko-KR" sz="2000" dirty="0"/>
              <a:t>.</a:t>
            </a:r>
            <a:endParaRPr kumimoji="0"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3234" y="2420888"/>
            <a:ext cx="8229600" cy="144780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단어를 입력하시오</a:t>
            </a:r>
            <a:r>
              <a:rPr lang="en-US" altLang="ko-KR" dirty="0"/>
              <a:t>: two</a:t>
            </a:r>
          </a:p>
          <a:p>
            <a:r>
              <a:rPr lang="ko-KR" altLang="en-US" dirty="0"/>
              <a:t>둘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39" y="3742175"/>
            <a:ext cx="2875661" cy="199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538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(27)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193800"/>
            <a:ext cx="8507288" cy="49323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리스트의 기본 개념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 리스트를 여러 개 연결한 것</a:t>
            </a:r>
            <a:r>
              <a:rPr lang="en-US" altLang="ko-KR" dirty="0"/>
              <a:t>, </a:t>
            </a:r>
            <a:r>
              <a:rPr lang="ko-KR" altLang="en-US" dirty="0"/>
              <a:t>두 개의 첨자를 사용하는 리스트</a:t>
            </a:r>
            <a:endParaRPr lang="en-US" altLang="ko-KR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91" y="2126891"/>
            <a:ext cx="31146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4" y="3396581"/>
            <a:ext cx="2930209" cy="186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4" y="5258021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50" y="3411532"/>
            <a:ext cx="4542269" cy="20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4" y="2698391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17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문을 이용하여 아래의 화면같이 출력하도록 빈칸을 채워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A53343-5EBE-45C5-868C-951E1E53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916832"/>
            <a:ext cx="2706414" cy="8640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E74640-D19A-446C-9CB8-67D7520F1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12976"/>
            <a:ext cx="4896544" cy="314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61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756138" y="1184076"/>
            <a:ext cx="7759212" cy="48026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실행문의 결과를 예상하시오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5" name="_x230811128"/>
          <p:cNvSpPr>
            <a:spLocks noChangeArrowheads="1"/>
          </p:cNvSpPr>
          <p:nvPr/>
        </p:nvSpPr>
        <p:spPr bwMode="auto">
          <a:xfrm>
            <a:off x="1242674" y="1664120"/>
            <a:ext cx="6281654" cy="27729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list1 = ['n', 'e', 'w', 'l', '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', 's', 't']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list2 = ['n', 'e', 'w', 's', 't', 'r', '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', 'n', 'g']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list_new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= list1[:3] + list2[6:]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print(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list_new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kumimoji="0" lang="en-US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44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756138" y="1184076"/>
            <a:ext cx="9144454" cy="480265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프로그램의 결과는 무엇인가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600" dirty="0"/>
              <a:t>------------------</a:t>
            </a:r>
            <a:endParaRPr lang="ko-KR" altLang="en-US" sz="3600" dirty="0"/>
          </a:p>
          <a:p>
            <a:pPr marL="482600" lvl="1" indent="0" latinLnBrk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3200" dirty="0"/>
              <a:t> title = ['P','r','o','g','r','a','m','m','</a:t>
            </a:r>
            <a:r>
              <a:rPr lang="en-US" altLang="ko-KR" sz="3200" dirty="0" err="1"/>
              <a:t>i</a:t>
            </a:r>
            <a:r>
              <a:rPr lang="en-US" altLang="ko-KR" sz="3200" dirty="0"/>
              <a:t>','</a:t>
            </a:r>
            <a:r>
              <a:rPr lang="en-US" altLang="ko-KR" sz="3200" dirty="0" err="1"/>
              <a:t>n','g</a:t>
            </a:r>
            <a:r>
              <a:rPr lang="en-US" altLang="ko-KR" sz="3200" dirty="0"/>
              <a:t>']</a:t>
            </a:r>
            <a:endParaRPr lang="ko-KR" altLang="en-US" sz="3200" dirty="0"/>
          </a:p>
          <a:p>
            <a:pPr marL="482600" lvl="1" indent="0" latinLnBrk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3200" dirty="0"/>
              <a:t> title [:7]</a:t>
            </a:r>
            <a:endParaRPr lang="ko-KR" altLang="en-US" sz="3200" dirty="0"/>
          </a:p>
          <a:p>
            <a:pPr marL="482600" lvl="1" indent="0">
              <a:buNone/>
            </a:pPr>
            <a:r>
              <a:rPr lang="en-US" altLang="ko-KR" sz="3200"/>
              <a:t>-------------------------</a:t>
            </a:r>
            <a:endParaRPr lang="en-US" altLang="ko-KR" sz="3200" dirty="0"/>
          </a:p>
          <a:p>
            <a:pPr marL="482600" lvl="1" indent="0">
              <a:buNone/>
            </a:pPr>
            <a:endParaRPr lang="ko-KR" altLang="en-US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841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756138" y="1184076"/>
            <a:ext cx="7759212" cy="480265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482600" lvl="1">
              <a:buNone/>
            </a:pPr>
            <a:r>
              <a:rPr lang="en-US" altLang="ko-KR" sz="3200" dirty="0"/>
              <a:t>words</a:t>
            </a:r>
            <a:r>
              <a:rPr lang="ko-KR" altLang="en-US" sz="3200" dirty="0"/>
              <a:t>라는 </a:t>
            </a:r>
            <a:r>
              <a:rPr lang="en-US" altLang="ko-KR" sz="3200" dirty="0"/>
              <a:t>list </a:t>
            </a:r>
            <a:r>
              <a:rPr lang="ko-KR" altLang="en-US" sz="3200" dirty="0"/>
              <a:t>안에 </a:t>
            </a:r>
            <a:r>
              <a:rPr lang="en-US" altLang="ko-KR" sz="3200" dirty="0"/>
              <a:t>happy, love, I, am, You</a:t>
            </a:r>
            <a:r>
              <a:rPr lang="ko-KR" altLang="en-US" sz="3200" dirty="0"/>
              <a:t>라는 단어가 차례대로 들어가 있다</a:t>
            </a:r>
            <a:r>
              <a:rPr lang="en-US" altLang="ko-KR" sz="3200" dirty="0"/>
              <a:t>. </a:t>
            </a:r>
            <a:r>
              <a:rPr lang="ko-KR" altLang="en-US" sz="3200" dirty="0"/>
              <a:t>이 단어들로 문장을 만들어 보자</a:t>
            </a:r>
            <a:endParaRPr lang="en-US" altLang="ko-KR" sz="3200" dirty="0"/>
          </a:p>
          <a:p>
            <a:pPr marL="482600" lvl="1">
              <a:buNone/>
            </a:pPr>
            <a:r>
              <a:rPr lang="en-US" altLang="ko-KR" sz="3200" dirty="0"/>
              <a:t>=&gt;I love you</a:t>
            </a:r>
            <a:r>
              <a:rPr lang="ko-KR" altLang="en-US" sz="3200" dirty="0"/>
              <a:t>로 </a:t>
            </a:r>
            <a:r>
              <a:rPr lang="ko-KR" altLang="en-US" sz="3200" dirty="0" err="1"/>
              <a:t>만드시오</a:t>
            </a:r>
            <a:endParaRPr lang="ko-KR" altLang="en-US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86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리스트를 사용해서 </a:t>
            </a:r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7-1]</a:t>
            </a:r>
            <a:r>
              <a:rPr lang="ko-KR" altLang="en-US" dirty="0"/>
              <a:t> 수정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5187597" cy="392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112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756138" y="1184076"/>
            <a:ext cx="7759212" cy="4802656"/>
          </a:xfrm>
        </p:spPr>
        <p:txBody>
          <a:bodyPr>
            <a:normAutofit/>
          </a:bodyPr>
          <a:lstStyle/>
          <a:p>
            <a:pPr marL="482600" lvl="1">
              <a:buNone/>
            </a:pPr>
            <a:r>
              <a:rPr lang="ko-KR" altLang="en-US" dirty="0"/>
              <a:t>음식 궁합 프로그램을 빈 칸의 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(7-9)</a:t>
            </a:r>
            <a:r>
              <a:rPr lang="en-US" altLang="ko-KR" sz="3200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81889A-591A-4E7B-B465-625607D9F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131" y="1844824"/>
            <a:ext cx="6753225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4A737C-6EE3-498C-BAFA-F57C4A716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820" y="2699574"/>
            <a:ext cx="68199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1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일반적인 사용법</a:t>
            </a:r>
            <a:endParaRPr lang="en-US" altLang="ko-KR" dirty="0"/>
          </a:p>
          <a:p>
            <a:pPr lvl="1"/>
            <a:r>
              <a:rPr lang="ko-KR" altLang="en-US" dirty="0"/>
              <a:t>빈 리스트와 리스트의 추가</a:t>
            </a:r>
            <a:endParaRPr lang="en-US" altLang="ko-KR" dirty="0"/>
          </a:p>
          <a:p>
            <a:pPr lvl="2"/>
            <a:r>
              <a:rPr lang="ko-KR" altLang="en-US" dirty="0"/>
              <a:t>비어있는 리스트를 만들고 ‘리스트이름</a:t>
            </a:r>
            <a:r>
              <a:rPr lang="en-US" altLang="ko-KR" dirty="0"/>
              <a:t>.append(</a:t>
            </a:r>
            <a:r>
              <a:rPr lang="ko-KR" altLang="en-US" dirty="0"/>
              <a:t>값</a:t>
            </a:r>
            <a:r>
              <a:rPr lang="en-US" altLang="ko-KR" dirty="0"/>
              <a:t>)’ </a:t>
            </a:r>
            <a:r>
              <a:rPr lang="ko-KR" altLang="en-US" dirty="0"/>
              <a:t>함수로 리스트에 하나씩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5801408" cy="26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64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/>
              <a:t>100</a:t>
            </a:r>
            <a:r>
              <a:rPr lang="ko-KR" altLang="en-US" dirty="0"/>
              <a:t>개의 리스트를 만들 경우 </a:t>
            </a:r>
            <a:r>
              <a:rPr lang="en-US" altLang="ko-KR" dirty="0"/>
              <a:t>append()</a:t>
            </a:r>
            <a:r>
              <a:rPr lang="ko-KR" altLang="en-US" dirty="0"/>
              <a:t>와 함께 </a:t>
            </a:r>
            <a:r>
              <a:rPr lang="en-US" altLang="ko-KR" dirty="0"/>
              <a:t>for</a:t>
            </a:r>
            <a:r>
              <a:rPr lang="ko-KR" altLang="en-US" dirty="0"/>
              <a:t>문을 활용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for</a:t>
            </a:r>
            <a:r>
              <a:rPr lang="ko-KR" altLang="en-US" dirty="0"/>
              <a:t>문으로 </a:t>
            </a:r>
            <a:r>
              <a:rPr lang="en-US" altLang="ko-KR" dirty="0"/>
              <a:t>100</a:t>
            </a:r>
            <a:r>
              <a:rPr lang="ko-KR" altLang="en-US" dirty="0"/>
              <a:t>번</a:t>
            </a:r>
            <a:r>
              <a:rPr lang="en-US" altLang="ko-KR" dirty="0"/>
              <a:t>(0</a:t>
            </a:r>
            <a:r>
              <a:rPr lang="ko-KR" altLang="en-US" dirty="0"/>
              <a:t>부터 </a:t>
            </a:r>
            <a:r>
              <a:rPr lang="en-US" altLang="ko-KR" dirty="0"/>
              <a:t>99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r>
              <a:rPr lang="ko-KR" altLang="en-US" dirty="0"/>
              <a:t>을 반복해서 리스트이름</a:t>
            </a:r>
            <a:r>
              <a:rPr lang="en-US" altLang="ko-KR" dirty="0"/>
              <a:t>.append(0)</a:t>
            </a:r>
            <a:r>
              <a:rPr lang="ko-KR" altLang="en-US" dirty="0"/>
              <a:t>로 </a:t>
            </a:r>
            <a:r>
              <a:rPr lang="en-US" altLang="ko-KR" dirty="0"/>
              <a:t>100</a:t>
            </a:r>
            <a:r>
              <a:rPr lang="ko-KR" altLang="en-US" dirty="0"/>
              <a:t>개 크기의 리스트를 만듦</a:t>
            </a:r>
            <a:endParaRPr lang="en-US" altLang="ko-KR" dirty="0"/>
          </a:p>
          <a:p>
            <a:pPr lvl="2"/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함수로 리스트의 개수를 확인</a:t>
            </a:r>
          </a:p>
          <a:p>
            <a:pPr marL="627063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5712342" cy="241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43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/>
              <a:t>For</a:t>
            </a:r>
            <a:r>
              <a:rPr lang="ko-KR" altLang="en-US" dirty="0"/>
              <a:t>문 활용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53" y="1864637"/>
            <a:ext cx="6946062" cy="35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67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리스트에 대해 알아봅시다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52" y="1193800"/>
            <a:ext cx="7058095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4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11281</TotalTime>
  <Words>1708</Words>
  <Application>Microsoft Office PowerPoint</Application>
  <PresentationFormat>화면 슬라이드 쇼(4:3)</PresentationFormat>
  <Paragraphs>341</Paragraphs>
  <Slides>50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2" baseType="lpstr">
      <vt:lpstr>HY견고딕</vt:lpstr>
      <vt:lpstr>HY헤드라인M</vt:lpstr>
      <vt:lpstr>MD개성체</vt:lpstr>
      <vt:lpstr>굴림</vt:lpstr>
      <vt:lpstr>맑은 고딕</vt:lpstr>
      <vt:lpstr>함초롬바탕</vt:lpstr>
      <vt:lpstr>Aharoni</vt:lpstr>
      <vt:lpstr>Arial</vt:lpstr>
      <vt:lpstr>Century Schoolbook</vt:lpstr>
      <vt:lpstr>Courier New</vt:lpstr>
      <vt:lpstr>Wingdings</vt:lpstr>
      <vt:lpstr>Office 테마</vt:lpstr>
      <vt:lpstr>7. 리스트</vt:lpstr>
      <vt:lpstr>리스트에 대해 알아봅시다(1)</vt:lpstr>
      <vt:lpstr>리스트에 대해 알아봅시다(2)</vt:lpstr>
      <vt:lpstr>리스트에 대해 알아봅시다(3)</vt:lpstr>
      <vt:lpstr>리스트에 대해 알아봅시다(4)</vt:lpstr>
      <vt:lpstr>리스트에 대해 알아봅시다(5)</vt:lpstr>
      <vt:lpstr>리스트에 대해 알아봅시다(6)</vt:lpstr>
      <vt:lpstr>리스트에 대해 알아봅시다(7)</vt:lpstr>
      <vt:lpstr>리스트에 대해 알아봅시다(8)</vt:lpstr>
      <vt:lpstr>리스트에 대해 알아봅시다(9)</vt:lpstr>
      <vt:lpstr>리스트에 대해 알아봅시다(10)</vt:lpstr>
      <vt:lpstr>리스트에 대해 알아봅시다(11)</vt:lpstr>
      <vt:lpstr>리스트에 대해 알아봅시다(12)</vt:lpstr>
      <vt:lpstr>리스트에 대해 알아봅시다(13)</vt:lpstr>
      <vt:lpstr>리스트에 대해 알아봅시다(14)</vt:lpstr>
      <vt:lpstr>리스트에 대해 알아봅시다(15)</vt:lpstr>
      <vt:lpstr>리스트에 대해 알아봅시다(16)</vt:lpstr>
      <vt:lpstr>문제</vt:lpstr>
      <vt:lpstr>letters = ['A', 'B', 'C', 'D', 'E', 'F']</vt:lpstr>
      <vt:lpstr>리스트 항목 변경하기</vt:lpstr>
      <vt:lpstr>함수를 이용하여 추가하기</vt:lpstr>
      <vt:lpstr>항목 삭제 하기</vt:lpstr>
      <vt:lpstr>del</vt:lpstr>
      <vt:lpstr>Pop()</vt:lpstr>
      <vt:lpstr>리스트 정렬하기</vt:lpstr>
      <vt:lpstr>리스트 정렬하기</vt:lpstr>
      <vt:lpstr> 리스트 함수</vt:lpstr>
      <vt:lpstr>화면과 같은 출력 결과를 적도록 코드를 완성하시오.</vt:lpstr>
      <vt:lpstr>딕셔너리</vt:lpstr>
      <vt:lpstr>딕셔너리</vt:lpstr>
      <vt:lpstr>딕셔너리 탐색</vt:lpstr>
      <vt:lpstr>예제</vt:lpstr>
      <vt:lpstr>리스트와 튜플은 어떤 차이가 있을까요?(1)</vt:lpstr>
      <vt:lpstr>리스트와 튜플은 어떤 차이가 있을까요?(2)</vt:lpstr>
      <vt:lpstr>리스트와 튜플은 어떤 차이가 있을까요?(3)</vt:lpstr>
      <vt:lpstr>리스트와 튜플은 어떤 차이가 있을까요?(4)</vt:lpstr>
      <vt:lpstr>리스트와 튜플은 어떤 차이가 있을까요?(5)</vt:lpstr>
      <vt:lpstr>딕셔너리를 사용해봅시다(1)</vt:lpstr>
      <vt:lpstr>문제</vt:lpstr>
      <vt:lpstr>딕셔너리를 사용해봅시다(4)</vt:lpstr>
      <vt:lpstr>딕셔너리를 사용해봅시다(5)</vt:lpstr>
      <vt:lpstr>딕셔너리를 사용해봅시다(6)</vt:lpstr>
      <vt:lpstr>Lab: 편의점 재고 관리 프로그램을 만드시오.</vt:lpstr>
      <vt:lpstr>Lab: 영한사전</vt:lpstr>
      <vt:lpstr>리스트에 대해 알아봅시다(27)</vt:lpstr>
      <vt:lpstr>문제</vt:lpstr>
      <vt:lpstr>문제 1</vt:lpstr>
      <vt:lpstr>문제 2</vt:lpstr>
      <vt:lpstr>문제 3</vt:lpstr>
      <vt:lpstr>문제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936</cp:revision>
  <cp:lastPrinted>2018-11-15T01:35:03Z</cp:lastPrinted>
  <dcterms:created xsi:type="dcterms:W3CDTF">2007-10-05T07:38:31Z</dcterms:created>
  <dcterms:modified xsi:type="dcterms:W3CDTF">2020-07-12T23:22:21Z</dcterms:modified>
</cp:coreProperties>
</file>