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1" r:id="rId2"/>
    <p:sldId id="533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4" r:id="rId12"/>
    <p:sldId id="545" r:id="rId13"/>
    <p:sldId id="546" r:id="rId14"/>
    <p:sldId id="547" r:id="rId15"/>
    <p:sldId id="548" r:id="rId16"/>
    <p:sldId id="549" r:id="rId17"/>
    <p:sldId id="565" r:id="rId18"/>
    <p:sldId id="308" r:id="rId19"/>
    <p:sldId id="292" r:id="rId20"/>
    <p:sldId id="325" r:id="rId21"/>
    <p:sldId id="362" r:id="rId22"/>
    <p:sldId id="363" r:id="rId23"/>
    <p:sldId id="366" r:id="rId24"/>
    <p:sldId id="364" r:id="rId25"/>
    <p:sldId id="365" r:id="rId26"/>
    <p:sldId id="367" r:id="rId27"/>
    <p:sldId id="368" r:id="rId28"/>
    <p:sldId id="369" r:id="rId29"/>
    <p:sldId id="370" r:id="rId30"/>
    <p:sldId id="371" r:id="rId31"/>
    <p:sldId id="372" r:id="rId32"/>
    <p:sldId id="566" r:id="rId33"/>
    <p:sldId id="375" r:id="rId34"/>
    <p:sldId id="376" r:id="rId35"/>
    <p:sldId id="378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72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28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39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03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4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8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2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0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61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62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2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2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7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189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97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1. </a:t>
            </a:r>
            <a:r>
              <a:rPr lang="ko-KR" altLang="en-US" b="1" dirty="0" err="1">
                <a:solidFill>
                  <a:schemeClr val="bg1"/>
                </a:solidFill>
              </a:rPr>
              <a:t>파이썬</a:t>
            </a:r>
            <a:r>
              <a:rPr lang="ko-KR" altLang="en-US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개발 환경 설정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2"/>
            </a:pPr>
            <a:r>
              <a:rPr lang="ko-KR" altLang="en-US" sz="1400" dirty="0" err="1"/>
              <a:t>파이썬</a:t>
            </a:r>
            <a:r>
              <a:rPr lang="ko-KR" altLang="en-US" sz="1400" dirty="0"/>
              <a:t> 인터프리터 선정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arabicPeriod" startAt="2"/>
            </a:pPr>
            <a:endParaRPr lang="en-US" altLang="ko-KR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6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1" y="3861048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주요 </a:t>
            </a:r>
            <a:r>
              <a:rPr lang="ko-KR" altLang="en-US" sz="1100" b="1" dirty="0" err="1">
                <a:solidFill>
                  <a:schemeClr val="accent1"/>
                </a:solidFill>
              </a:rPr>
              <a:t>파이썬</a:t>
            </a:r>
            <a:r>
              <a:rPr lang="ko-KR" altLang="en-US" sz="1100" b="1" dirty="0">
                <a:solidFill>
                  <a:schemeClr val="accent1"/>
                </a:solidFill>
              </a:rPr>
              <a:t> 인터프리터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599" y="3078994"/>
            <a:ext cx="7200401" cy="350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개발 환경 설정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3"/>
            </a:pPr>
            <a:r>
              <a:rPr lang="ko-KR" altLang="en-US" sz="1400" dirty="0"/>
              <a:t>코드 편집기 선정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229200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주요 코드 편집기와 </a:t>
            </a:r>
            <a:r>
              <a:rPr lang="en-US" altLang="ko-KR" sz="1100" b="1" dirty="0">
                <a:solidFill>
                  <a:schemeClr val="accent1"/>
                </a:solidFill>
              </a:rPr>
              <a:t>IDE 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83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69342" y="3767278"/>
            <a:ext cx="7200401" cy="381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5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08920"/>
            <a:ext cx="6132926" cy="35351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 설치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Miniconda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400" b="0" dirty="0"/>
              <a:t>우선 </a:t>
            </a:r>
            <a:r>
              <a:rPr lang="en-US" altLang="ko-KR" sz="1400" b="0" dirty="0" err="1"/>
              <a:t>Miniconda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다운로드 페이지</a:t>
            </a:r>
            <a:r>
              <a:rPr lang="en-US" altLang="ko-KR" sz="1400" b="0" dirty="0"/>
              <a:t>(https://conda.io/miniconda.html)</a:t>
            </a:r>
            <a:r>
              <a:rPr lang="ko-KR" altLang="en-US" sz="1400" b="0" dirty="0"/>
              <a:t>에서 ‘</a:t>
            </a:r>
            <a:r>
              <a:rPr lang="en-US" altLang="ko-KR" sz="1400" b="0" dirty="0"/>
              <a:t>Python3.x’</a:t>
            </a:r>
            <a:r>
              <a:rPr lang="ko-KR" altLang="en-US" sz="1400" b="0" dirty="0"/>
              <a:t>로 시작하는 버전의 윈도용 </a:t>
            </a:r>
            <a:r>
              <a:rPr lang="ko-KR" altLang="en-US" sz="1400" b="0" dirty="0" err="1"/>
              <a:t>인스톨러를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다운로드한다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1" y="6309320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Miniconda</a:t>
            </a:r>
            <a:r>
              <a:rPr lang="en-US" altLang="ko-KR" sz="1100" b="1" dirty="0">
                <a:solidFill>
                  <a:schemeClr val="accent1"/>
                </a:solidFill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</a:rPr>
              <a:t>다운로드 페이지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5087091"/>
            <a:ext cx="1224136" cy="21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0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 설치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Miniconda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2"/>
            </a:pPr>
            <a:r>
              <a:rPr lang="ko-KR" altLang="en-US" sz="1400" b="0" dirty="0" err="1"/>
              <a:t>다운로드한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인스톨러를</a:t>
            </a:r>
            <a:r>
              <a:rPr lang="ko-KR" altLang="en-US" sz="1400" b="0" dirty="0"/>
              <a:t> 실행하고 </a:t>
            </a:r>
            <a:r>
              <a:rPr lang="en-US" altLang="ko-KR" sz="1400" b="0" dirty="0"/>
              <a:t>[Next]</a:t>
            </a:r>
            <a:r>
              <a:rPr lang="ko-KR" altLang="en-US" sz="1400" b="0" dirty="0"/>
              <a:t>를 클릭한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화면에서 </a:t>
            </a:r>
            <a:r>
              <a:rPr lang="en-US" altLang="ko-KR" sz="1400" b="0" dirty="0"/>
              <a:t>[I Agree]</a:t>
            </a:r>
            <a:r>
              <a:rPr lang="ko-KR" altLang="en-US" sz="1400" b="0" dirty="0"/>
              <a:t>를 클릭한다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5229200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Miniconda</a:t>
            </a:r>
            <a:r>
              <a:rPr lang="en-US" altLang="ko-KR" sz="1100" b="1" dirty="0">
                <a:solidFill>
                  <a:schemeClr val="accent1"/>
                </a:solidFill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</a:rPr>
              <a:t>설치 진행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76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33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0" y="2406030"/>
            <a:ext cx="44100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 설치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Miniconda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3"/>
            </a:pPr>
            <a:r>
              <a:rPr lang="ko-KR" altLang="en-US" sz="1400" b="0" dirty="0"/>
              <a:t>인스톨 타입 설정 창에서 ‘</a:t>
            </a:r>
            <a:r>
              <a:rPr lang="en-US" altLang="ko-KR" sz="1400" b="0" dirty="0"/>
              <a:t>All Users’</a:t>
            </a:r>
            <a:r>
              <a:rPr lang="ko-KR" altLang="en-US" sz="1400" b="0" dirty="0"/>
              <a:t>를 선택하고</a:t>
            </a:r>
            <a:r>
              <a:rPr lang="en-US" altLang="ko-KR" sz="1400" b="0" dirty="0"/>
              <a:t>, [Next]</a:t>
            </a:r>
            <a:r>
              <a:rPr lang="ko-KR" altLang="en-US" sz="1400" b="0" dirty="0"/>
              <a:t>를 클릭한다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877272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Miniconda</a:t>
            </a:r>
            <a:r>
              <a:rPr lang="en-US" altLang="ko-KR" sz="1100" b="1" dirty="0">
                <a:solidFill>
                  <a:schemeClr val="accent1"/>
                </a:solidFill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</a:rPr>
              <a:t>인스톨 타입 설정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7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0" y="2386980"/>
            <a:ext cx="44291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 설치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Miniconda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4"/>
            </a:pPr>
            <a:r>
              <a:rPr lang="ko-KR" altLang="en-US" sz="1400" b="0" dirty="0"/>
              <a:t>인스톨 경로 설정 창에서 </a:t>
            </a:r>
            <a:r>
              <a:rPr lang="en-US" altLang="ko-KR" sz="1400" b="0" dirty="0"/>
              <a:t>[Browse]</a:t>
            </a:r>
            <a:r>
              <a:rPr lang="ko-KR" altLang="en-US" sz="1400" b="0" dirty="0"/>
              <a:t>를 클릭하여 적절한 경로를 지정하고</a:t>
            </a:r>
            <a:r>
              <a:rPr lang="en-US" altLang="ko-KR" sz="1400" b="0" dirty="0"/>
              <a:t>, [Next]</a:t>
            </a:r>
            <a:r>
              <a:rPr lang="ko-KR" altLang="en-US" sz="1400" b="0" dirty="0"/>
              <a:t>를 클릭한다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877272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Miniconda</a:t>
            </a:r>
            <a:r>
              <a:rPr lang="en-US" altLang="ko-KR" sz="1100" b="1" dirty="0">
                <a:solidFill>
                  <a:schemeClr val="accent1"/>
                </a:solidFill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</a:rPr>
              <a:t>인스톨 경로 설정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3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0" y="2386980"/>
            <a:ext cx="44386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 설치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Miniconda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5"/>
            </a:pPr>
            <a:r>
              <a:rPr lang="ko-KR" altLang="en-US" sz="1400" b="0" dirty="0" err="1"/>
              <a:t>인스톱</a:t>
            </a:r>
            <a:r>
              <a:rPr lang="ko-KR" altLang="en-US" sz="1400" b="0" dirty="0"/>
              <a:t> 옵션 설정 창에서 체크박스를 모두 체크한 후</a:t>
            </a:r>
            <a:r>
              <a:rPr lang="en-US" altLang="ko-KR" sz="1400" b="0" dirty="0"/>
              <a:t>, [Install]</a:t>
            </a:r>
            <a:r>
              <a:rPr lang="ko-KR" altLang="en-US" sz="1400" b="0" dirty="0"/>
              <a:t>을 클릭한다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877272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Miniconda</a:t>
            </a:r>
            <a:r>
              <a:rPr lang="en-US" altLang="ko-KR" sz="1100" b="1" dirty="0">
                <a:solidFill>
                  <a:schemeClr val="accent1"/>
                </a:solidFill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</a:rPr>
              <a:t>인스톨 옵션 설정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파이썬</a:t>
            </a:r>
            <a:r>
              <a:rPr lang="ko-KR" altLang="en-US" dirty="0"/>
              <a:t> 개발 환경과 설치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셸에서</a:t>
            </a:r>
            <a:r>
              <a:rPr lang="ko-KR" altLang="en-US" sz="2000" dirty="0"/>
              <a:t> 코드 작성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셸이</a:t>
            </a:r>
            <a:r>
              <a:rPr lang="ko-KR" altLang="en-US" sz="1400" b="0" dirty="0"/>
              <a:t> 실행되면 현재 인터프리터에 대한 간단한 설명과 함께 </a:t>
            </a:r>
            <a:r>
              <a:rPr lang="ko-KR" altLang="en-US" sz="1400" dirty="0"/>
              <a:t>‘</a:t>
            </a:r>
            <a:r>
              <a:rPr lang="en-US" altLang="ko-KR" sz="1400" dirty="0"/>
              <a:t>&gt;&gt;&gt;’</a:t>
            </a:r>
            <a:r>
              <a:rPr lang="ko-KR" altLang="en-US" sz="1400" b="0" dirty="0"/>
              <a:t>라는 입력 커맨드가 화면에 나타나는데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여기에 다음과 같이 입력한다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668519"/>
            <a:ext cx="7200000" cy="3485787"/>
            <a:chOff x="971600" y="2668519"/>
            <a:chExt cx="7200000" cy="3485787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668519"/>
              <a:ext cx="7200000" cy="113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645024"/>
              <a:ext cx="7200000" cy="250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501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2800" dirty="0">
                <a:solidFill>
                  <a:schemeClr val="tx1"/>
                </a:solidFill>
              </a:rPr>
              <a:t> 사용하는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파이썬의</a:t>
            </a:r>
            <a:r>
              <a:rPr kumimoji="0" lang="ko-KR" altLang="en-US" dirty="0"/>
              <a:t> 숫자들은 다음 연산이 가능하다</a:t>
            </a:r>
            <a:r>
              <a:rPr kumimoji="0" lang="en-US" altLang="ko-KR" dirty="0"/>
              <a:t>.</a:t>
            </a:r>
            <a:endParaRPr kumimoji="0" lang="ko-KR" altLang="en-US" dirty="0"/>
          </a:p>
          <a:p>
            <a:endParaRPr kumimoji="0" lang="ko-KR" altLang="en-US" dirty="0"/>
          </a:p>
          <a:p>
            <a:endParaRPr kumimoji="0"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4788"/>
              </p:ext>
            </p:extLst>
          </p:nvPr>
        </p:nvGraphicFramePr>
        <p:xfrm>
          <a:off x="1797777" y="2269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300675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4041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+, -, *,</a:t>
                      </a:r>
                      <a:r>
                        <a:rPr lang="en-US" altLang="ko-KR" b="0" baseline="0" dirty="0">
                          <a:solidFill>
                            <a:sysClr val="windowText" lastClr="000000"/>
                          </a:solidFill>
                        </a:rPr>
                        <a:t> /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더하기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빼기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ysClr val="windowText" lastClr="000000"/>
                          </a:solidFill>
                        </a:rPr>
                        <a:t>곱하기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ysClr val="windowText" lastClr="000000"/>
                          </a:solidFill>
                        </a:rPr>
                        <a:t>나누기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9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(modulo)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68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//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82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**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기본 연산자 연습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-1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0385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주석 </a:t>
            </a:r>
            <a:r>
              <a:rPr lang="en-US" altLang="ko-KR" dirty="0"/>
              <a:t>: </a:t>
            </a:r>
            <a:r>
              <a:rPr lang="ko-KR" altLang="en-US" dirty="0"/>
              <a:t>코드를 설명하는 글</a:t>
            </a:r>
            <a:r>
              <a:rPr lang="en-US" altLang="ko-KR" dirty="0"/>
              <a:t> 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7584" y="1779414"/>
            <a:ext cx="4968552" cy="48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등장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en-US" altLang="ko-KR" sz="1400" b="0" dirty="0"/>
              <a:t>(Python)</a:t>
            </a:r>
            <a:r>
              <a:rPr lang="ko-KR" altLang="en-US" sz="1400" b="0" dirty="0"/>
              <a:t>은 귀도 반 </a:t>
            </a:r>
            <a:r>
              <a:rPr lang="ko-KR" altLang="en-US" sz="1400" b="0" dirty="0" err="1"/>
              <a:t>로섬</a:t>
            </a:r>
            <a:r>
              <a:rPr lang="en-US" altLang="ko-KR" sz="1400" b="0" dirty="0"/>
              <a:t>(Guido Van </a:t>
            </a:r>
            <a:r>
              <a:rPr lang="en-US" altLang="ko-KR" sz="1400" b="0" dirty="0" err="1"/>
              <a:t>Rossum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이 </a:t>
            </a:r>
            <a:r>
              <a:rPr lang="en-US" altLang="ko-KR" sz="1400" b="0" dirty="0"/>
              <a:t>1991</a:t>
            </a:r>
            <a:r>
              <a:rPr lang="ko-KR" altLang="en-US" sz="1400" b="0" dirty="0"/>
              <a:t>년에 개발한 언어로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처음에는 </a:t>
            </a:r>
            <a:r>
              <a:rPr lang="en-US" altLang="ko-KR" sz="1400" b="0" dirty="0"/>
              <a:t>C </a:t>
            </a:r>
            <a:r>
              <a:rPr lang="ko-KR" altLang="en-US" sz="1400" b="0" dirty="0"/>
              <a:t>언어 기반으로 개발되었는데 이후 다양한 기능이 개발되어 추가되었다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29176"/>
            <a:ext cx="207416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귀도 반 </a:t>
            </a:r>
            <a:r>
              <a:rPr lang="ko-KR" altLang="en-US" sz="1100" b="1" dirty="0" err="1">
                <a:solidFill>
                  <a:schemeClr val="accent1"/>
                </a:solidFill>
              </a:rPr>
              <a:t>로섬</a:t>
            </a:r>
            <a:r>
              <a:rPr lang="ko-KR" altLang="en-US" sz="1100" b="1" dirty="0">
                <a:solidFill>
                  <a:schemeClr val="accent1"/>
                </a:solidFill>
              </a:rPr>
              <a:t>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08920"/>
            <a:ext cx="1949991" cy="260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77953" y="5329176"/>
            <a:ext cx="207416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 err="1">
                <a:solidFill>
                  <a:schemeClr val="accent1"/>
                </a:solidFill>
              </a:rPr>
              <a:t>파이썬</a:t>
            </a:r>
            <a:r>
              <a:rPr lang="ko-KR" altLang="en-US" sz="1100" b="1" dirty="0">
                <a:solidFill>
                  <a:schemeClr val="accent1"/>
                </a:solidFill>
              </a:rPr>
              <a:t> 로고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02" y="4221088"/>
            <a:ext cx="2854982" cy="10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4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//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//’ </a:t>
            </a:r>
            <a:r>
              <a:rPr lang="ko-KR" altLang="en-US" dirty="0"/>
              <a:t>연산자는 나눗셈 연산의 몫만을 결과로 나타낸다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예를 들면</a:t>
            </a:r>
            <a:r>
              <a:rPr lang="en-US" altLang="ko-KR" dirty="0"/>
              <a:t>, 7//3</a:t>
            </a:r>
            <a:r>
              <a:rPr lang="ko-KR" altLang="en-US" dirty="0"/>
              <a:t>은 </a:t>
            </a:r>
            <a:r>
              <a:rPr lang="en-US" altLang="ko-KR" dirty="0"/>
              <a:t>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757704" y="3579891"/>
            <a:ext cx="3621087" cy="1361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252000" rIns="18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ko-KR" altLang="en-US" sz="1600" b="1" dirty="0">
                <a:latin typeface="+mn-ea"/>
              </a:rPr>
              <a:t>다음 수식을 직접 실행시켜보자</a:t>
            </a:r>
            <a:r>
              <a:rPr kumimoji="0" lang="en-US" altLang="ko-KR" sz="1600" b="1" dirty="0">
                <a:latin typeface="+mn-ea"/>
              </a:rPr>
              <a:t>.</a:t>
            </a:r>
          </a:p>
          <a:p>
            <a:pPr eaLnBrk="0" latinLnBrk="0" hangingPunct="0"/>
            <a:endParaRPr kumimoji="0" lang="en-US" altLang="ko-KR" sz="1600" dirty="0">
              <a:latin typeface="+mn-ea"/>
            </a:endParaRPr>
          </a:p>
          <a:p>
            <a:pPr marL="22860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1600" dirty="0">
                <a:latin typeface="+mn-ea"/>
                <a:ea typeface="맑은 고딕" panose="020B0503020000020004" pitchFamily="50" charset="-127"/>
              </a:rPr>
              <a:t>26 // 2</a:t>
            </a:r>
          </a:p>
          <a:p>
            <a:pPr marL="22860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1600" dirty="0">
                <a:latin typeface="+mn-ea"/>
                <a:ea typeface="맑은 고딕" panose="020B0503020000020004" pitchFamily="50" charset="-127"/>
              </a:rPr>
              <a:t>31 // 4</a:t>
            </a:r>
            <a:endParaRPr kumimoji="0" lang="en-US" altLang="ko-KR" sz="1600" dirty="0">
              <a:latin typeface="+mn-ea"/>
            </a:endParaRPr>
          </a:p>
          <a:p>
            <a:pPr marL="171450" indent="-171450" eaLnBrk="0" latinLnBrk="0" hangingPunct="0">
              <a:buFont typeface="Wingdings" panose="05000000000000000000" pitchFamily="2" charset="2"/>
              <a:buChar char="à"/>
            </a:pPr>
            <a:endParaRPr kumimoji="0" lang="en-US" altLang="ko-KR" sz="11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72001" y="3579892"/>
            <a:ext cx="3621088" cy="13612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16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26 // 2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13</a:t>
            </a:r>
          </a:p>
          <a:p>
            <a:pPr eaLnBrk="0" latinLnBrk="0" hangingPunct="0"/>
            <a:r>
              <a:rPr kumimoji="0" lang="en-US" altLang="ko-KR" sz="16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31 // 4</a:t>
            </a:r>
          </a:p>
          <a:p>
            <a:pPr eaLnBrk="0" latinLnBrk="0" hangingPunct="0"/>
            <a:r>
              <a:rPr kumimoji="0" lang="en-US" altLang="ko-KR" sz="16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%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80988" y="1124744"/>
            <a:ext cx="8778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‘%’ </a:t>
            </a:r>
            <a:r>
              <a:rPr kumimoji="0" lang="ko-KR" altLang="en-US" dirty="0"/>
              <a:t>연산자는 나눗셈 연산의 나머지를 연산 결과로 도출한다</a:t>
            </a:r>
            <a:r>
              <a:rPr kumimoji="0" lang="en-US" altLang="ko-KR" dirty="0"/>
              <a:t>.</a:t>
            </a:r>
          </a:p>
          <a:p>
            <a:endParaRPr kumimoji="0" lang="en-US" altLang="ko-KR" dirty="0"/>
          </a:p>
          <a:p>
            <a:endParaRPr kumimoji="0"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756302" y="2348880"/>
            <a:ext cx="3468739" cy="23113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252000" rIns="18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ko-KR" altLang="en-US" sz="2000" b="1" dirty="0">
                <a:latin typeface="+mn-ea"/>
              </a:rPr>
              <a:t>다음 수식을 직접 실행</a:t>
            </a:r>
            <a:r>
              <a:rPr kumimoji="0" lang="en-US" altLang="ko-KR" sz="2000" b="1" dirty="0">
                <a:latin typeface="+mn-ea"/>
              </a:rPr>
              <a:t>.</a:t>
            </a:r>
          </a:p>
          <a:p>
            <a:pPr eaLnBrk="0" latinLnBrk="0" hangingPunct="0"/>
            <a:endParaRPr kumimoji="0" lang="en-US" altLang="ko-KR" sz="2000" dirty="0">
              <a:latin typeface="+mn-ea"/>
            </a:endParaRPr>
          </a:p>
          <a:p>
            <a:pPr marL="22860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2000" dirty="0">
                <a:latin typeface="+mn-ea"/>
                <a:ea typeface="맑은 고딕" panose="020B0503020000020004" pitchFamily="50" charset="-127"/>
              </a:rPr>
              <a:t>26 % 2</a:t>
            </a:r>
          </a:p>
          <a:p>
            <a:pPr marL="22860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2000" dirty="0">
                <a:latin typeface="+mn-ea"/>
                <a:ea typeface="맑은 고딕" panose="020B0503020000020004" pitchFamily="50" charset="-127"/>
              </a:rPr>
              <a:t>31 % 4</a:t>
            </a:r>
            <a:endParaRPr kumimoji="0" lang="en-US" altLang="ko-KR" sz="2000" dirty="0">
              <a:latin typeface="+mn-ea"/>
            </a:endParaRPr>
          </a:p>
          <a:p>
            <a:pPr marL="171450" indent="-171450" eaLnBrk="0" latinLnBrk="0" hangingPunct="0">
              <a:buFont typeface="Wingdings" panose="05000000000000000000" pitchFamily="2" charset="2"/>
              <a:buChar char="à"/>
            </a:pPr>
            <a:endParaRPr kumimoji="0" lang="en-US" altLang="ko-KR" sz="20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50618" y="2348880"/>
            <a:ext cx="3468739" cy="23113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26 % 2</a:t>
            </a:r>
          </a:p>
          <a:p>
            <a:pPr eaLnBrk="0" latinLnBrk="0" hangingPunct="0"/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31 % 4</a:t>
            </a:r>
          </a:p>
          <a:p>
            <a:pPr eaLnBrk="0" latinLnBrk="0" hangingPunct="0"/>
            <a:r>
              <a: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342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340768"/>
            <a:ext cx="7437512" cy="4320480"/>
          </a:xfrm>
        </p:spPr>
        <p:txBody>
          <a:bodyPr/>
          <a:lstStyle/>
          <a:p>
            <a:r>
              <a:rPr lang="ko-KR" altLang="en-US" sz="2800" dirty="0"/>
              <a:t>다음 문장의 실행 결과를 예측하여 보자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800" dirty="0"/>
              <a:t> 20 % 6</a:t>
            </a:r>
          </a:p>
          <a:p>
            <a:pPr marL="482600" lvl="1" indent="0">
              <a:buNone/>
            </a:pPr>
            <a:r>
              <a:rPr lang="ko-KR" altLang="en-US" sz="2800" dirty="0"/>
              <a:t>정답 </a:t>
            </a:r>
            <a:r>
              <a:rPr lang="en-US" altLang="ko-KR" sz="2800" dirty="0"/>
              <a:t>: 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2800" dirty="0"/>
              <a:t>21 / 5</a:t>
            </a:r>
          </a:p>
          <a:p>
            <a:pPr marL="482600" lvl="1" indent="0">
              <a:buNone/>
            </a:pPr>
            <a:r>
              <a:rPr lang="ko-KR" altLang="en-US" sz="2800" dirty="0"/>
              <a:t>정답 </a:t>
            </a:r>
            <a:r>
              <a:rPr lang="en-US" altLang="ko-KR" sz="2800" dirty="0"/>
              <a:t>: 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2800" dirty="0"/>
              <a:t> 21 // 5</a:t>
            </a:r>
          </a:p>
          <a:p>
            <a:pPr marL="482600" lvl="1" indent="0">
              <a:buNone/>
            </a:pPr>
            <a:r>
              <a:rPr lang="ko-KR" altLang="en-US" sz="2800" dirty="0"/>
              <a:t>정답 </a:t>
            </a:r>
            <a:r>
              <a:rPr lang="en-US" altLang="ko-KR" sz="2800" dirty="0"/>
              <a:t>: </a:t>
            </a:r>
            <a:endParaRPr lang="ko-KR" altLang="en-US" sz="2800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57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‘**’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341416" y="6273799"/>
            <a:ext cx="1170192" cy="755299"/>
          </a:xfrm>
        </p:spPr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z="2000" smtClean="0"/>
              <a:pPr>
                <a:defRPr/>
              </a:pPr>
              <a:t>23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92169" y="1196752"/>
                <a:ext cx="8356296" cy="2751522"/>
              </a:xfr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ko-KR" altLang="en-US" dirty="0"/>
                  <a:t>일반적인 수식에서 제곱은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2^4</a:t>
                </a:r>
                <a:r>
                  <a:rPr lang="ko-KR" altLang="en-US" dirty="0"/>
                  <a:t>라고 나타낸다</a:t>
                </a:r>
                <a:r>
                  <a:rPr lang="en-US" altLang="ko-KR" dirty="0"/>
                  <a:t>.</a:t>
                </a:r>
              </a:p>
              <a:p>
                <a:pPr latinLnBrk="0"/>
                <a:r>
                  <a:rPr lang="ko-KR" altLang="en-US" dirty="0" err="1"/>
                  <a:t>파이썬에서는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‘**’ </a:t>
                </a:r>
                <a:r>
                  <a:rPr lang="ko-KR" altLang="en-US" dirty="0"/>
                  <a:t>연산자를 이용해서 </a:t>
                </a:r>
                <a:r>
                  <a:rPr lang="en-US" altLang="ko-KR" dirty="0"/>
                  <a:t>2**4</a:t>
                </a:r>
                <a:r>
                  <a:rPr lang="ko-KR" altLang="en-US" dirty="0"/>
                  <a:t>와 같이 제곱을 표현</a:t>
                </a:r>
                <a:endParaRPr lang="en-US" altLang="ko-KR" dirty="0"/>
              </a:p>
              <a:p>
                <a:pPr marL="0" indent="0" latinLnBrk="0">
                  <a:buNone/>
                </a:pPr>
                <a:endParaRPr lang="en-US" altLang="ko-KR" sz="1600" b="1" dirty="0"/>
              </a:p>
              <a:p>
                <a:pPr marL="0" indent="0" latinLnBrk="0">
                  <a:buNone/>
                </a:pPr>
                <a:endParaRPr lang="en-US" altLang="ko-KR" sz="1600" b="1" dirty="0"/>
              </a:p>
              <a:p>
                <a:pPr marL="0" indent="0" latinLnBrk="0">
                  <a:buNone/>
                </a:pPr>
                <a:endParaRPr lang="en-US" altLang="ko-KR" sz="1600" b="1" dirty="0"/>
              </a:p>
              <a:p>
                <a:pPr marL="0" indent="0" latinLnBrk="0">
                  <a:buNone/>
                </a:pPr>
                <a:endParaRPr lang="en-US" altLang="ko-KR" sz="1600" b="1" dirty="0"/>
              </a:p>
              <a:p>
                <a:pPr marL="0" indent="0" latinLnBrk="0">
                  <a:buNone/>
                </a:pPr>
                <a:endParaRPr lang="en-US" altLang="ko-KR" sz="1600" b="1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69" y="1196752"/>
                <a:ext cx="8356296" cy="2751522"/>
              </a:xfrm>
              <a:blipFill rotWithShape="0">
                <a:blip r:embed="rId3"/>
                <a:stretch>
                  <a:fillRect l="-1094" t="-2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 bwMode="auto">
          <a:xfrm>
            <a:off x="611560" y="2902550"/>
            <a:ext cx="4032448" cy="1864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180000" rIns="180000" bIns="46800" numCol="1" rtlCol="0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ko-KR" altLang="en-US" sz="2000" b="1" dirty="0">
                <a:latin typeface="+mj-ea"/>
                <a:ea typeface="+mj-ea"/>
              </a:rPr>
              <a:t>다음 수식을 직접 실행시켜보자</a:t>
            </a:r>
            <a:r>
              <a:rPr kumimoji="0" lang="en-US" altLang="ko-KR" sz="2000" b="1" dirty="0">
                <a:latin typeface="+mj-ea"/>
                <a:ea typeface="+mj-ea"/>
              </a:rPr>
              <a:t>.</a:t>
            </a:r>
          </a:p>
          <a:p>
            <a:pPr lvl="0" eaLnBrk="0" latinLnBrk="0" hangingPunct="0"/>
            <a:endParaRPr kumimoji="0" lang="en-US" altLang="ko-KR" sz="2000" b="1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2000" dirty="0">
                <a:latin typeface="+mj-ea"/>
                <a:ea typeface="+mj-ea"/>
              </a:rPr>
              <a:t>2 ** 4</a:t>
            </a:r>
          </a:p>
          <a:p>
            <a:pPr marL="228600" lvl="0" indent="-228600" eaLnBrk="0" latinLnBrk="0" hangingPunct="0">
              <a:buAutoNum type="arabicParenR"/>
            </a:pPr>
            <a:endParaRPr kumimoji="0" lang="en-US" altLang="ko-KR" sz="2000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2000" dirty="0">
                <a:latin typeface="+mj-ea"/>
                <a:ea typeface="+mj-ea"/>
              </a:rPr>
              <a:t>4 ** 6</a:t>
            </a:r>
            <a:endParaRPr kumimoji="0" lang="en-US" altLang="ko-KR" sz="2000" b="1" dirty="0">
              <a:latin typeface="+mj-ea"/>
              <a:ea typeface="+mj-ea"/>
            </a:endParaRPr>
          </a:p>
          <a:p>
            <a:pPr lvl="0" eaLnBrk="0" latinLnBrk="0" hangingPunct="0"/>
            <a:endParaRPr kumimoji="0" lang="en-US" altLang="ko-KR" sz="20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1559" y="4629624"/>
            <a:ext cx="4032448" cy="18641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180000" rIns="180000" bIns="46800" numCol="1" rtlCol="0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ko-KR" altLang="en-US" sz="2000" b="1" dirty="0">
                <a:latin typeface="+mj-ea"/>
                <a:ea typeface="+mj-ea"/>
              </a:rPr>
              <a:t>다음 수식을 직접 실행시켜보자</a:t>
            </a:r>
            <a:r>
              <a:rPr kumimoji="0" lang="en-US" altLang="ko-KR" sz="2000" b="1" dirty="0">
                <a:latin typeface="+mj-ea"/>
                <a:ea typeface="+mj-ea"/>
              </a:rPr>
              <a:t>.</a:t>
            </a:r>
          </a:p>
          <a:p>
            <a:pPr lvl="0" eaLnBrk="0" latinLnBrk="0" hangingPunct="0"/>
            <a:endParaRPr kumimoji="0" lang="en-US" altLang="ko-KR" sz="2000" b="1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2000" dirty="0">
                <a:latin typeface="+mj-ea"/>
                <a:ea typeface="+mj-ea"/>
              </a:rPr>
              <a:t>3.1 ** 4.2</a:t>
            </a:r>
          </a:p>
          <a:p>
            <a:pPr marL="228600" lvl="0" indent="-228600" eaLnBrk="0" latinLnBrk="0" hangingPunct="0">
              <a:buAutoNum type="arabicParenR"/>
            </a:pPr>
            <a:endParaRPr kumimoji="0" lang="en-US" altLang="ko-KR" sz="2000" dirty="0">
              <a:latin typeface="+mj-ea"/>
              <a:ea typeface="+mj-ea"/>
            </a:endParaRPr>
          </a:p>
          <a:p>
            <a:pPr marL="228600" lvl="0" indent="-228600" eaLnBrk="0" latinLnBrk="0" hangingPunct="0">
              <a:buAutoNum type="arabicParenR"/>
            </a:pPr>
            <a:r>
              <a:rPr kumimoji="0" lang="en-US" altLang="ko-KR" sz="2000" dirty="0">
                <a:latin typeface="+mj-ea"/>
                <a:ea typeface="+mj-ea"/>
              </a:rPr>
              <a:t>2.6 ** 5.4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63287" y="2902550"/>
            <a:ext cx="3785177" cy="3700868"/>
            <a:chOff x="5292081" y="2823260"/>
            <a:chExt cx="3458442" cy="3700868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5294139" y="2823260"/>
              <a:ext cx="3456384" cy="18594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2 ** 4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16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r>
                <a:rPr kumimoji="0" lang="en-US" altLang="ko-KR" sz="20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4 ** 6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4096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endPara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92081" y="4664653"/>
              <a:ext cx="3456384" cy="18594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3.1 ** 4.2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115.80281433592612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kumimoji="0" lang="en-US" altLang="ko-KR" sz="2000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r>
                <a:rPr kumimoji="0" lang="en-US" altLang="ko-KR" sz="20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2.6 ** 5.4</a:t>
              </a:r>
            </a:p>
            <a:p>
              <a:pPr eaLnBrk="0" latinLnBrk="0" hangingPunct="0"/>
              <a:r>
                <a:rPr kumimoji="0" lang="en-US" altLang="ko-KR" sz="2000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174.12297512053922</a:t>
              </a:r>
            </a:p>
            <a:p>
              <a:pPr eaLnBrk="0" latinLnBrk="0" hangingPunct="0"/>
              <a:r>
                <a:rPr kumimoji="0" lang="en-US" altLang="ko-KR" sz="2000" b="1" dirty="0">
                  <a:solidFill>
                    <a:srgbClr val="C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endParaRPr kumimoji="0"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93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 우선순위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하나 이상의 연산자가 수식에 나타날 때는 우선순위 규칙을 따름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</a:rPr>
              <a:t>괄호는 가장 높은 순위를 가짐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괄호 안의 수식이 먼저 계산됨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24</a:t>
            </a:fld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92931" y="2518892"/>
            <a:ext cx="4099169" cy="19695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252000" rIns="180000" bIns="46800" numCol="1" rtlCol="0" anchor="ctr" anchorCtr="0" compatLnSpc="1">
            <a:prstTxWarp prst="textNoShape">
              <a:avLst/>
            </a:prstTxWarp>
          </a:bodyPr>
          <a:lstStyle/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ko-KR" altLang="en-US" sz="2000" b="1" dirty="0">
                <a:latin typeface="+mn-ea"/>
                <a:ea typeface="+mn-ea"/>
              </a:rPr>
              <a:t>다음 수식을 직접 실행시켜보자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endParaRPr lang="en-US" altLang="ko-KR" sz="2000" dirty="0">
              <a:latin typeface="+mn-ea"/>
              <a:ea typeface="+mn-ea"/>
            </a:endParaRPr>
          </a:p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en-US" altLang="ko-KR" sz="2000" dirty="0">
                <a:latin typeface="+mn-ea"/>
                <a:ea typeface="+mn-ea"/>
              </a:rPr>
              <a:t>1) ( 2 + 4 ) * 5</a:t>
            </a:r>
          </a:p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en-US" altLang="ko-KR" sz="2000" dirty="0">
                <a:latin typeface="+mn-ea"/>
                <a:ea typeface="+mn-ea"/>
              </a:rPr>
              <a:t>2) 4 * ( 26 – 9 )</a:t>
            </a:r>
          </a:p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en-US" altLang="ko-KR" sz="2000" dirty="0">
                <a:latin typeface="+mn-ea"/>
                <a:ea typeface="+mn-ea"/>
              </a:rPr>
              <a:t>3) ( 4 + 5 ) ** ( 9 – 6 )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649294" y="2518891"/>
            <a:ext cx="4099170" cy="20467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( 2 + 4 ) * 5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30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4 * ( 26 – 9 )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68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( 4 + 5 ) ** ( 9 – 6 )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729</a:t>
            </a:r>
          </a:p>
          <a:p>
            <a:pPr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endParaRPr kumimoji="0" lang="en-US" altLang="ko-KR" sz="2000" b="1" dirty="0">
              <a:solidFill>
                <a:srgbClr val="0000FF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92932" y="4651944"/>
            <a:ext cx="4099169" cy="18779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252000" rIns="180000" bIns="46800" numCol="1" rtlCol="0" anchor="ctr" anchorCtr="0" compatLnSpc="1">
            <a:prstTxWarp prst="textNoShape">
              <a:avLst/>
            </a:prstTxWarp>
          </a:bodyPr>
          <a:lstStyle/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ko-KR" altLang="en-US" sz="2000" b="1" dirty="0">
                <a:latin typeface="+mj-ea"/>
                <a:ea typeface="+mj-ea"/>
              </a:rPr>
              <a:t>다음 수식을 직접 실행시켜보자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en-US" altLang="ko-KR" sz="2000" dirty="0">
                <a:latin typeface="+mj-ea"/>
                <a:ea typeface="+mj-ea"/>
              </a:rPr>
              <a:t>1) 4 * 6 - 5</a:t>
            </a:r>
          </a:p>
          <a:p>
            <a:pPr indent="-457200">
              <a:spcBef>
                <a:spcPct val="55000"/>
              </a:spcBef>
              <a:buClr>
                <a:schemeClr val="bg1"/>
              </a:buClr>
            </a:pPr>
            <a:r>
              <a:rPr lang="en-US" altLang="ko-KR" sz="2000" dirty="0">
                <a:latin typeface="+mj-ea"/>
                <a:ea typeface="+mj-ea"/>
              </a:rPr>
              <a:t>2) 9 + 54 / 6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649294" y="4651943"/>
            <a:ext cx="4099169" cy="18779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4 * 6 - 5</a:t>
            </a:r>
          </a:p>
          <a:p>
            <a:pPr lvl="0" eaLnBrk="0" latinLnBrk="0" hangingPunct="0"/>
            <a:r>
              <a:rPr kumimoji="0" lang="en-US" altLang="ko-KR" sz="20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19</a:t>
            </a:r>
          </a:p>
          <a:p>
            <a:pPr lvl="0"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9 + 54 / 6</a:t>
            </a:r>
          </a:p>
          <a:p>
            <a:pPr lvl="0" eaLnBrk="0" latinLnBrk="0" hangingPunct="0"/>
            <a:r>
              <a:rPr kumimoji="0" lang="en-US" altLang="ko-KR" sz="20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18</a:t>
            </a:r>
          </a:p>
          <a:p>
            <a:pPr lvl="0" eaLnBrk="0" latinLnBrk="0" hangingPunct="0"/>
            <a:r>
              <a:rPr kumimoji="0" lang="en-US" altLang="ko-KR" sz="20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endParaRPr kumimoji="0" lang="en-US" altLang="ko-KR" sz="2000" b="1" dirty="0">
              <a:solidFill>
                <a:srgbClr val="0000FF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2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 결합 법칙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(Operator Associativity)</a:t>
            </a:r>
            <a:endParaRPr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19100" y="994038"/>
            <a:ext cx="8582025" cy="3324225"/>
          </a:xfrm>
        </p:spPr>
        <p:txBody>
          <a:bodyPr/>
          <a:lstStyle/>
          <a:p>
            <a:pPr marL="292100" lvl="1" indent="-292100">
              <a:spcBef>
                <a:spcPct val="55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연산 식에서 같은 연산자가 연속해서 나올 경우에 </a:t>
            </a:r>
            <a:br>
              <a:rPr lang="en-US" altLang="ko-KR" dirty="0"/>
            </a:br>
            <a:r>
              <a:rPr lang="ko-KR" altLang="en-US" dirty="0"/>
              <a:t>연산 순서를 왼쪽부터 취할 것인지 아니면 오른쪽부터 취할 것인지 결정하는 것</a:t>
            </a:r>
            <a:endParaRPr lang="en-US" altLang="ko-KR" dirty="0"/>
          </a:p>
          <a:p>
            <a:pPr marL="292100" lvl="1" indent="-292100">
              <a:spcBef>
                <a:spcPct val="55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/>
              <a:t>파이선에서의 연산자 결합 법칙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62233"/>
              </p:ext>
            </p:extLst>
          </p:nvPr>
        </p:nvGraphicFramePr>
        <p:xfrm>
          <a:off x="1103511" y="3225713"/>
          <a:ext cx="6547658" cy="18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29">
                  <a:extLst>
                    <a:ext uri="{9D8B030D-6E8A-4147-A177-3AD203B41FA5}">
                      <a16:colId xmlns:a16="http://schemas.microsoft.com/office/drawing/2014/main" val="2443768755"/>
                    </a:ext>
                  </a:extLst>
                </a:gridCol>
                <a:gridCol w="3273829">
                  <a:extLst>
                    <a:ext uri="{9D8B030D-6E8A-4147-A177-3AD203B41FA5}">
                      <a16:colId xmlns:a16="http://schemas.microsoft.com/office/drawing/2014/main" val="1595277665"/>
                    </a:ext>
                  </a:extLst>
                </a:gridCol>
              </a:tblGrid>
              <a:tr h="382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결합 법칙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**(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제곱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오른쪽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ysClr val="windowText" lastClr="000000"/>
                          </a:solidFill>
                        </a:rPr>
                        <a:t>왼쪽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2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-(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음수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왼쪽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오른쪽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3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),  /(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나누기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),  //(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몫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), %(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나머지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왼쪽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오른쪽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57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+(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더하기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), -(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빼기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왼쪽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오른쪽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6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 우선순위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26</a:t>
            </a:fld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197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맑은 고딕" panose="020B0503020000020004" pitchFamily="50" charset="-127"/>
              </a:rPr>
              <a:t>지수</a:t>
            </a:r>
            <a:r>
              <a:rPr kumimoji="0" lang="en-US" altLang="ko-KR" dirty="0">
                <a:latin typeface="맑은 고딕" panose="020B0503020000020004" pitchFamily="50" charset="-127"/>
              </a:rPr>
              <a:t>(**)</a:t>
            </a:r>
            <a:r>
              <a:rPr kumimoji="0" lang="ko-KR" altLang="en-US" dirty="0">
                <a:latin typeface="맑은 고딕" panose="020B0503020000020004" pitchFamily="50" charset="-127"/>
              </a:rPr>
              <a:t>는 다른 연산자들 보다 높은 우선 순위를 가짐</a:t>
            </a:r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76476" y="2196886"/>
            <a:ext cx="4750741" cy="26638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ko-KR" altLang="en-US" sz="2400" b="1" dirty="0">
                <a:latin typeface="+mj-ea"/>
                <a:ea typeface="+mj-ea"/>
              </a:rPr>
              <a:t>다음 수식을 직접 실행시켜보자</a:t>
            </a:r>
            <a:r>
              <a:rPr kumimoji="0" lang="en-US" altLang="ko-KR" sz="2400" b="1" dirty="0">
                <a:latin typeface="+mj-ea"/>
                <a:ea typeface="+mj-ea"/>
              </a:rPr>
              <a:t>.</a:t>
            </a:r>
          </a:p>
          <a:p>
            <a:pPr lvl="0" eaLnBrk="0" latinLnBrk="0" hangingPunct="0">
              <a:lnSpc>
                <a:spcPct val="150000"/>
              </a:lnSpc>
            </a:pPr>
            <a:endParaRPr kumimoji="0" lang="en-US" altLang="ko-KR" sz="2400" b="1" dirty="0">
              <a:latin typeface="+mj-ea"/>
              <a:ea typeface="+mj-ea"/>
            </a:endParaRPr>
          </a:p>
          <a:p>
            <a:pPr marL="228600" lvl="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2400" b="1" dirty="0">
                <a:latin typeface="+mj-ea"/>
                <a:ea typeface="+mj-ea"/>
              </a:rPr>
              <a:t>2 ** 4 + 5</a:t>
            </a:r>
          </a:p>
          <a:p>
            <a:pPr marL="228600" lvl="0" indent="-228600" eaLnBrk="0" latinLnBrk="0" hangingPunct="0">
              <a:lnSpc>
                <a:spcPct val="150000"/>
              </a:lnSpc>
              <a:buAutoNum type="arabicParenR"/>
            </a:pPr>
            <a:r>
              <a:rPr kumimoji="0" lang="en-US" altLang="ko-KR" sz="2400" b="1" dirty="0">
                <a:latin typeface="+mj-ea"/>
                <a:ea typeface="+mj-ea"/>
              </a:rPr>
              <a:t>6 * 5 ** 2 </a:t>
            </a:r>
          </a:p>
          <a:p>
            <a:pPr lvl="0" eaLnBrk="0" latinLnBrk="0" hangingPunct="0"/>
            <a:endParaRPr kumimoji="0" lang="en-US" altLang="ko-KR" sz="2400" dirty="0">
              <a:latin typeface="+mj-ea"/>
              <a:ea typeface="+mj-ea"/>
            </a:endParaRPr>
          </a:p>
          <a:p>
            <a:pPr lvl="0" eaLnBrk="0" latinLnBrk="0" hangingPunct="0"/>
            <a:endParaRPr kumimoji="0" lang="en-US" altLang="ko-KR" sz="24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451748" y="2207321"/>
            <a:ext cx="3168352" cy="26638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/>
            <a:r>
              <a:rPr kumimoji="0" lang="en-US" altLang="ko-KR" sz="24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2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2 ** 4 + 5</a:t>
            </a:r>
          </a:p>
          <a:p>
            <a:pPr eaLnBrk="0" latinLnBrk="0" hangingPunct="0"/>
            <a:r>
              <a:rPr kumimoji="0" lang="en-US" altLang="ko-KR" sz="24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21</a:t>
            </a:r>
          </a:p>
          <a:p>
            <a:pPr eaLnBrk="0" latinLnBrk="0" hangingPunct="0"/>
            <a:r>
              <a:rPr kumimoji="0" lang="en-US" altLang="ko-KR" sz="24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en-US" altLang="ko-KR" sz="2400" b="1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6 * 5 ** 2</a:t>
            </a:r>
          </a:p>
          <a:p>
            <a:pPr eaLnBrk="0" latinLnBrk="0" hangingPunct="0"/>
            <a:r>
              <a:rPr kumimoji="0" lang="en-US" altLang="ko-KR" sz="2400" b="1" dirty="0">
                <a:solidFill>
                  <a:srgbClr val="0000FF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150</a:t>
            </a:r>
          </a:p>
          <a:p>
            <a:pPr eaLnBrk="0" latinLnBrk="0" hangingPunct="0"/>
            <a:r>
              <a:rPr kumimoji="0" lang="en-US" altLang="ko-KR" sz="2400" b="1" dirty="0">
                <a:solidFill>
                  <a:srgbClr val="C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endParaRPr kumimoji="0" lang="en-US" altLang="ko-KR" sz="2400" b="1" dirty="0">
              <a:solidFill>
                <a:srgbClr val="0000FF"/>
              </a:solidFill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7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연산자들의 복합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27</a:t>
            </a:fld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6197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맑은 고딕" panose="020B0503020000020004" pitchFamily="50" charset="-127"/>
              </a:rPr>
              <a:t>지수</a:t>
            </a:r>
            <a:r>
              <a:rPr kumimoji="0" lang="en-US" altLang="ko-KR" dirty="0">
                <a:latin typeface="맑은 고딕" panose="020B0503020000020004" pitchFamily="50" charset="-127"/>
              </a:rPr>
              <a:t>(**)</a:t>
            </a:r>
            <a:r>
              <a:rPr kumimoji="0" lang="ko-KR" altLang="en-US" dirty="0">
                <a:latin typeface="맑은 고딕" panose="020B0503020000020004" pitchFamily="50" charset="-127"/>
              </a:rPr>
              <a:t>는 다른 연산자들 보다 높은 우선 순위를 가짐</a:t>
            </a:r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187" y="2052499"/>
            <a:ext cx="8229600" cy="4932363"/>
          </a:xfrm>
        </p:spPr>
        <p:txBody>
          <a:bodyPr/>
          <a:lstStyle/>
          <a:p>
            <a:r>
              <a:rPr lang="en-US" altLang="ko-KR" dirty="0"/>
              <a:t>5*4+6</a:t>
            </a:r>
          </a:p>
          <a:p>
            <a:r>
              <a:rPr lang="en-US" altLang="ko-KR" dirty="0"/>
              <a:t>26+20/2</a:t>
            </a:r>
          </a:p>
          <a:p>
            <a:r>
              <a:rPr lang="en-US" altLang="ko-KR" dirty="0"/>
              <a:t>(511//31)**(9-6)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75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실수가 포함된 수식 계산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28</a:t>
            </a:fld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9100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>
                <a:latin typeface="맑은 고딕" panose="020B0503020000020004" pitchFamily="50" charset="-127"/>
              </a:rPr>
              <a:t>8.2*4+2</a:t>
            </a:r>
          </a:p>
          <a:p>
            <a:r>
              <a:rPr kumimoji="0" lang="en-US" altLang="ko-KR" dirty="0">
                <a:latin typeface="맑은 고딕" panose="020B0503020000020004" pitchFamily="50" charset="-127"/>
              </a:rPr>
              <a:t>20+9/4.5</a:t>
            </a:r>
          </a:p>
          <a:p>
            <a:r>
              <a:rPr kumimoji="0" lang="en-US" altLang="ko-KR" dirty="0">
                <a:latin typeface="맑은 고딕" panose="020B0503020000020004" pitchFamily="50" charset="-127"/>
              </a:rPr>
              <a:t>(15.1/4)**(6-4)</a:t>
            </a:r>
          </a:p>
          <a:p>
            <a:r>
              <a:rPr kumimoji="0" lang="en-US" altLang="ko-KR" dirty="0">
                <a:latin typeface="맑은 고딕" panose="020B0503020000020004" pitchFamily="50" charset="-127"/>
              </a:rPr>
              <a:t>5+12//7*3</a:t>
            </a:r>
          </a:p>
          <a:p>
            <a:r>
              <a:rPr kumimoji="0" lang="en-US" altLang="ko-KR" dirty="0">
                <a:latin typeface="맑은 고딕" panose="020B0503020000020004" pitchFamily="50" charset="-127"/>
              </a:rPr>
              <a:t>15/2+21%4-2**3</a:t>
            </a:r>
          </a:p>
        </p:txBody>
      </p:sp>
    </p:spTree>
    <p:extLst>
      <p:ext uri="{BB962C8B-B14F-4D97-AF65-F5344CB8AC3E}">
        <p14:creationId xmlns:p14="http://schemas.microsoft.com/office/powerpoint/2010/main" val="3217152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터틀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 그래픽 시작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29</a:t>
            </a:fld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19100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61462"/>
            <a:ext cx="792088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5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특징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400" dirty="0"/>
              <a:t>플랫폼 독립적인 언어 </a:t>
            </a:r>
            <a:r>
              <a:rPr lang="en-US" altLang="ko-KR" sz="1400" dirty="0"/>
              <a:t>: </a:t>
            </a:r>
            <a:r>
              <a:rPr lang="ko-KR" altLang="en-US" sz="1400" b="0" dirty="0"/>
              <a:t>어떤 운영체제든 상관없이 사용할 수 있는 언어를 말한다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arabicPeriod"/>
            </a:pPr>
            <a:r>
              <a:rPr lang="ko-KR" altLang="en-US" sz="1400" dirty="0"/>
              <a:t>인터프리터 언어 </a:t>
            </a:r>
            <a:r>
              <a:rPr lang="en-US" altLang="ko-KR" sz="1400" dirty="0"/>
              <a:t>: </a:t>
            </a:r>
            <a:r>
              <a:rPr lang="ko-KR" altLang="en-US" sz="1400" b="0" dirty="0"/>
              <a:t>컴파일러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언어와 달리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소스코드 자체가 바로 실행되는 특징이 있는 언어이다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이로 인해 속도는 느리지만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굉장히 간편하게 사용할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arabicPeriod"/>
            </a:pPr>
            <a:r>
              <a:rPr lang="ko-KR" altLang="en-US" sz="1400" dirty="0"/>
              <a:t>객체 지향 언어 </a:t>
            </a:r>
            <a:r>
              <a:rPr lang="en-US" altLang="ko-KR" sz="1400" dirty="0"/>
              <a:t>: </a:t>
            </a:r>
            <a:r>
              <a:rPr lang="ko-KR" altLang="en-US" sz="1400" b="0" dirty="0"/>
              <a:t>해당 프로그램이 해결해야 할 문제의 구성요소를 </a:t>
            </a:r>
            <a:r>
              <a:rPr lang="ko-KR" altLang="en-US" sz="1400" b="0" dirty="0" err="1"/>
              <a:t>요소별로</a:t>
            </a:r>
            <a:r>
              <a:rPr lang="ko-KR" altLang="en-US" sz="1400" b="0" dirty="0"/>
              <a:t> 정의한 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요소의 기능</a:t>
            </a:r>
            <a:r>
              <a:rPr lang="en-US" altLang="ko-KR" sz="1400" b="0" dirty="0"/>
              <a:t>(</a:t>
            </a:r>
            <a:r>
              <a:rPr lang="ko-KR" altLang="en-US" sz="1400" b="0" dirty="0" err="1"/>
              <a:t>메서드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과 정보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속성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정의하여 요소들을 결합하고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프로그램을 작성하는 방식이다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arabicPeriod"/>
            </a:pPr>
            <a:r>
              <a:rPr lang="ko-KR" altLang="en-US" sz="1400" dirty="0"/>
              <a:t>동적 타이핑 언어 </a:t>
            </a:r>
            <a:r>
              <a:rPr lang="en-US" altLang="ko-KR" sz="1400" dirty="0"/>
              <a:t>: </a:t>
            </a:r>
            <a:r>
              <a:rPr lang="ko-KR" altLang="en-US" sz="1400" b="0" dirty="0"/>
              <a:t>프로그램의 실행 시점에서 각 프로그램 변수의 타입을 결정하는 언어이다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55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직선그리기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30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159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err="1">
                <a:latin typeface="맑은 고딕" panose="020B0503020000020004" pitchFamily="50" charset="-127"/>
              </a:rPr>
              <a:t>t.forward</a:t>
            </a:r>
            <a:r>
              <a:rPr kumimoji="0" lang="en-US" altLang="ko-KR" dirty="0">
                <a:latin typeface="맑은 고딕" panose="020B0503020000020004" pitchFamily="50" charset="-127"/>
              </a:rPr>
              <a:t>(100)</a:t>
            </a:r>
          </a:p>
          <a:p>
            <a:pPr>
              <a:buNone/>
            </a:pPr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82" y="1916832"/>
            <a:ext cx="8782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사각형 그리기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31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159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err="1">
                <a:latin typeface="맑은 고딕" panose="020B0503020000020004" pitchFamily="50" charset="-127"/>
              </a:rPr>
              <a:t>t.forward</a:t>
            </a:r>
            <a:r>
              <a:rPr kumimoji="0" lang="en-US" altLang="ko-KR" dirty="0">
                <a:latin typeface="맑은 고딕" panose="020B0503020000020004" pitchFamily="50" charset="-127"/>
              </a:rPr>
              <a:t>(100)</a:t>
            </a:r>
          </a:p>
          <a:p>
            <a:pPr>
              <a:buNone/>
            </a:pPr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595" y="1844824"/>
            <a:ext cx="8322549" cy="44644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3200" b="1" i="1" dirty="0">
                <a:latin typeface="+mn-ea"/>
                <a:ea typeface="+mn-ea"/>
              </a:rPr>
              <a:t>&gt;&gt;&gt; import turtle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t = </a:t>
            </a:r>
            <a:r>
              <a:rPr lang="en-US" altLang="ko-KR" sz="3200" b="1" i="1" dirty="0" err="1">
                <a:latin typeface="+mn-ea"/>
                <a:ea typeface="+mn-ea"/>
              </a:rPr>
              <a:t>turtle.Pen</a:t>
            </a:r>
            <a:r>
              <a:rPr lang="en-US" altLang="ko-KR" sz="3200" b="1" i="1" dirty="0">
                <a:latin typeface="+mn-ea"/>
                <a:ea typeface="+mn-ea"/>
              </a:rPr>
              <a:t>()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t.forward</a:t>
            </a:r>
            <a:r>
              <a:rPr lang="en-US" altLang="ko-KR" sz="3200" b="1" i="1" dirty="0">
                <a:latin typeface="+mn-ea"/>
                <a:ea typeface="+mn-ea"/>
              </a:rPr>
              <a:t>(100)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t.right</a:t>
            </a:r>
            <a:r>
              <a:rPr lang="en-US" altLang="ko-KR" sz="3200" b="1" i="1" dirty="0">
                <a:latin typeface="+mn-ea"/>
                <a:ea typeface="+mn-ea"/>
              </a:rPr>
              <a:t>(90)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t.forward</a:t>
            </a:r>
            <a:r>
              <a:rPr lang="en-US" altLang="ko-KR" sz="3200" b="1" i="1" dirty="0">
                <a:latin typeface="+mn-ea"/>
                <a:ea typeface="+mn-ea"/>
              </a:rPr>
              <a:t>(100)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t.right</a:t>
            </a:r>
            <a:r>
              <a:rPr lang="en-US" altLang="ko-KR" sz="3200" b="1" i="1" dirty="0">
                <a:latin typeface="+mn-ea"/>
                <a:ea typeface="+mn-ea"/>
              </a:rPr>
              <a:t>(90)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t.forward</a:t>
            </a:r>
            <a:r>
              <a:rPr lang="en-US" altLang="ko-KR" sz="3200" b="1" i="1" dirty="0">
                <a:latin typeface="+mn-ea"/>
                <a:ea typeface="+mn-ea"/>
              </a:rPr>
              <a:t>(100)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t.right</a:t>
            </a:r>
            <a:r>
              <a:rPr lang="en-US" altLang="ko-KR" sz="3200" b="1" i="1" dirty="0">
                <a:latin typeface="+mn-ea"/>
                <a:ea typeface="+mn-ea"/>
              </a:rPr>
              <a:t>(90)</a:t>
            </a:r>
          </a:p>
          <a:p>
            <a:r>
              <a:rPr lang="en-US" altLang="ko-KR" sz="3200" b="1" i="1" dirty="0">
                <a:latin typeface="+mn-ea"/>
                <a:ea typeface="+mn-ea"/>
              </a:rPr>
              <a:t>&gt;&gt;&gt; </a:t>
            </a:r>
            <a:r>
              <a:rPr lang="en-US" altLang="ko-KR" sz="3200" b="1" i="1" dirty="0" err="1">
                <a:latin typeface="+mn-ea"/>
                <a:ea typeface="+mn-ea"/>
              </a:rPr>
              <a:t>t.forward</a:t>
            </a:r>
            <a:r>
              <a:rPr lang="en-US" altLang="ko-KR" sz="3200" b="1" i="1" dirty="0">
                <a:latin typeface="+mn-ea"/>
                <a:ea typeface="+mn-ea"/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1922053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32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41620" y="1340768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맑은 고딕" panose="020B0503020000020004" pitchFamily="50" charset="-127"/>
              </a:rPr>
              <a:t>삼각형을 그리시오</a:t>
            </a:r>
            <a:endParaRPr kumimoji="0" lang="en-US" altLang="ko-KR" dirty="0">
              <a:latin typeface="맑은 고딕" panose="020B0503020000020004" pitchFamily="50" charset="-127"/>
            </a:endParaRPr>
          </a:p>
          <a:p>
            <a:pPr>
              <a:buNone/>
            </a:pPr>
            <a:endParaRPr kumimoji="0" lang="en-US" altLang="ko-KR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2771800" y="2276872"/>
            <a:ext cx="2952328" cy="2388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56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답안</a:t>
            </a: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33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41620" y="1340768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맑은 고딕" panose="020B0503020000020004" pitchFamily="50" charset="-127"/>
              </a:rPr>
              <a:t>삼각형을 그리시오</a:t>
            </a:r>
            <a:endParaRPr kumimoji="0" lang="en-US" altLang="ko-KR" dirty="0">
              <a:latin typeface="맑은 고딕" panose="020B0503020000020004" pitchFamily="50" charset="-127"/>
            </a:endParaRPr>
          </a:p>
          <a:p>
            <a:pPr>
              <a:buNone/>
            </a:pP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import turtle</a:t>
            </a:r>
          </a:p>
          <a:p>
            <a:pPr>
              <a:buNone/>
            </a:pP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t=</a:t>
            </a: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turtle.Turtle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t.shape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("turtle")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t.forward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(100)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t.left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(120)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t.forward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(100)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t.left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(120)</a:t>
            </a:r>
          </a:p>
          <a:p>
            <a:pPr>
              <a:buNone/>
            </a:pPr>
            <a:r>
              <a:rPr kumimoji="0"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t.forward</a:t>
            </a:r>
            <a:r>
              <a:rPr kumimoji="0"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(100)</a:t>
            </a:r>
          </a:p>
        </p:txBody>
      </p:sp>
      <p:sp>
        <p:nvSpPr>
          <p:cNvPr id="3" name="이등변 삼각형 2"/>
          <p:cNvSpPr/>
          <p:nvPr/>
        </p:nvSpPr>
        <p:spPr>
          <a:xfrm>
            <a:off x="4576758" y="2234939"/>
            <a:ext cx="2952328" cy="2388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9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34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0159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>
                <a:latin typeface="맑은 고딕" panose="020B0503020000020004" pitchFamily="50" charset="-127"/>
              </a:rPr>
              <a:t>화살표를 움직여서 </a:t>
            </a:r>
            <a:r>
              <a:rPr kumimoji="0" lang="en-US" altLang="ko-KR" dirty="0">
                <a:latin typeface="맑은 고딕" panose="020B0503020000020004" pitchFamily="50" charset="-127"/>
              </a:rPr>
              <a:t>6</a:t>
            </a:r>
            <a:r>
              <a:rPr kumimoji="0" lang="ko-KR" altLang="en-US" dirty="0">
                <a:latin typeface="맑은 고딕" panose="020B0503020000020004" pitchFamily="50" charset="-127"/>
              </a:rPr>
              <a:t>각형을 그려보자</a:t>
            </a:r>
            <a:r>
              <a:rPr kumimoji="0" lang="en-US" altLang="ko-KR" dirty="0">
                <a:latin typeface="맑은 고딕" panose="020B0503020000020004" pitchFamily="50" charset="-127"/>
              </a:rPr>
              <a:t>. </a:t>
            </a:r>
            <a:r>
              <a:rPr kumimoji="0" lang="ko-KR" altLang="en-US" dirty="0">
                <a:latin typeface="맑은 고딕" panose="020B0503020000020004" pitchFamily="50" charset="-127"/>
              </a:rPr>
              <a:t>회전하는 각도를 </a:t>
            </a:r>
            <a:r>
              <a:rPr kumimoji="0" lang="ko-KR" altLang="en-US" dirty="0" err="1">
                <a:latin typeface="맑은 고딕" panose="020B0503020000020004" pitchFamily="50" charset="-127"/>
              </a:rPr>
              <a:t>몇도로</a:t>
            </a:r>
            <a:r>
              <a:rPr kumimoji="0" lang="ko-KR" altLang="en-US" dirty="0">
                <a:latin typeface="맑은 고딕" panose="020B0503020000020004" pitchFamily="50" charset="-127"/>
              </a:rPr>
              <a:t> 하여야 하는가</a:t>
            </a:r>
            <a:endParaRPr kumimoji="0"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2267744" y="2564904"/>
            <a:ext cx="3401784" cy="288032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4" name="슬라이드 번호 개체 틀 26"/>
          <p:cNvSpPr>
            <a:spLocks noGrp="1"/>
          </p:cNvSpPr>
          <p:nvPr>
            <p:ph type="sldNum" sz="quarter" idx="4294967295"/>
          </p:nvPr>
        </p:nvSpPr>
        <p:spPr>
          <a:xfrm>
            <a:off x="6953250" y="6492875"/>
            <a:ext cx="2057400" cy="527180"/>
          </a:xfrm>
          <a:prstGeom prst="rect">
            <a:avLst/>
          </a:prstGeom>
        </p:spPr>
        <p:txBody>
          <a:bodyPr/>
          <a:lstStyle/>
          <a:p>
            <a:fld id="{44CD35DA-7DA3-4004-95B7-1DAC72F1C791}" type="slidenum">
              <a:rPr lang="ko-KR" altLang="en-US" sz="2000" smtClean="0"/>
              <a:pPr/>
              <a:t>35</a:t>
            </a:fld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8625" y="105678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>
                <a:latin typeface="맑은 고딕" panose="020B0503020000020004" pitchFamily="50" charset="-127"/>
              </a:rPr>
              <a:t>터틀</a:t>
            </a:r>
            <a:r>
              <a:rPr kumimoji="0" lang="ko-KR" altLang="en-US" dirty="0">
                <a:latin typeface="맑은 고딕" panose="020B0503020000020004" pitchFamily="50" charset="-127"/>
              </a:rPr>
              <a:t> 그래픽에서 거북이를 이동시켜서 다음과 같은 그림을 그려보자</a:t>
            </a:r>
            <a:r>
              <a:rPr kumimoji="0" lang="en-US" altLang="ko-KR" dirty="0">
                <a:latin typeface="맑은 고딕" panose="020B0503020000020004" pitchFamily="50" charset="-127"/>
              </a:rPr>
              <a:t>. Forward()</a:t>
            </a:r>
            <a:r>
              <a:rPr kumimoji="0" lang="ko-KR" altLang="en-US" dirty="0">
                <a:latin typeface="맑은 고딕" panose="020B0503020000020004" pitchFamily="50" charset="-127"/>
              </a:rPr>
              <a:t>와 </a:t>
            </a:r>
            <a:r>
              <a:rPr kumimoji="0" lang="en-US" altLang="ko-KR" dirty="0">
                <a:latin typeface="맑은 고딕" panose="020B0503020000020004" pitchFamily="50" charset="-127"/>
              </a:rPr>
              <a:t>right, left() </a:t>
            </a:r>
            <a:r>
              <a:rPr kumimoji="0" lang="ko-KR" altLang="en-US" dirty="0">
                <a:latin typeface="맑은 고딕" panose="020B0503020000020004" pitchFamily="50" charset="-127"/>
              </a:rPr>
              <a:t>함수만을 사용한다</a:t>
            </a:r>
            <a:r>
              <a:rPr kumimoji="0" lang="en-US" altLang="ko-KR" dirty="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32EF0-EA28-4E6A-B2CC-E40F519E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64904"/>
            <a:ext cx="5182125" cy="24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23512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컴파일러와 인터프리터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200000" cy="221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71599" y="4368613"/>
            <a:ext cx="207416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[ </a:t>
            </a:r>
            <a:r>
              <a:rPr lang="ko-KR" altLang="en-US" sz="1000" b="1" dirty="0">
                <a:solidFill>
                  <a:schemeClr val="accent1"/>
                </a:solidFill>
              </a:rPr>
              <a:t>컴파일러와 인터프리터 비교 </a:t>
            </a:r>
            <a:r>
              <a:rPr lang="en-US" altLang="ko-KR" sz="1000" b="1" dirty="0">
                <a:solidFill>
                  <a:schemeClr val="accent1"/>
                </a:solidFill>
              </a:rPr>
              <a:t>]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400" dirty="0"/>
              <a:t>쉽고 간단한 프로그래밍 언어</a:t>
            </a: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82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21088"/>
            <a:ext cx="7200000" cy="196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화면에 ‘</a:t>
            </a:r>
            <a:r>
              <a:rPr lang="en-US" altLang="ko-KR" sz="1400" b="0" dirty="0"/>
              <a:t>Hello World!’</a:t>
            </a:r>
            <a:r>
              <a:rPr lang="ko-KR" altLang="en-US" sz="1400" b="0" dirty="0"/>
              <a:t>라는 텍스트를 출력하는 프로그램을 작성한다고 가정하자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파이썬과</a:t>
            </a:r>
            <a:r>
              <a:rPr lang="ko-KR" altLang="en-US" sz="1400" b="0" dirty="0"/>
              <a:t> 자바로 코드를 작성하면 아래와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3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파이썬과</a:t>
            </a:r>
            <a:r>
              <a:rPr lang="ko-KR" altLang="en-US" sz="1400" b="0" dirty="0"/>
              <a:t> 자바로 화면에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까지 출력하는 프로그램을 코드로 작성하면 다음처럼 두 언어를 비교할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이처럼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프로그래밍을 처음 배우는 초보자도 다른 프로그래밍 언어보다 훨씬 간단하고 이해하기 쉽다는 장점이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400" dirty="0"/>
              <a:t>쉽고 간단한 프로그래밍 언어</a:t>
            </a:r>
            <a:endParaRPr lang="en-US" altLang="ko-KR" sz="1400" b="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23883"/>
            <a:ext cx="7200000" cy="11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21114"/>
            <a:ext cx="7200000" cy="136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8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다양한 라이브러리를 제공하여 활용 범위가 넓다</a:t>
            </a:r>
            <a:r>
              <a:rPr lang="en-US" altLang="ko-KR" sz="1400" b="0" dirty="0"/>
              <a:t>.</a:t>
            </a:r>
          </a:p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개발자들이 만들어 놓은 많은 모듈과 패키지를 쉽게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2"/>
            </a:pPr>
            <a:r>
              <a:rPr lang="ko-KR" altLang="en-US" sz="1400" dirty="0"/>
              <a:t>다양한 라이브러리 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36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3"/>
            </a:pPr>
            <a:r>
              <a:rPr lang="ko-KR" altLang="en-US" sz="1400" dirty="0"/>
              <a:t>대중적인 프로그래밍 언어</a:t>
            </a:r>
            <a:endParaRPr lang="en-US" altLang="ko-K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5617880" cy="281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6237312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미국 </a:t>
            </a:r>
            <a:r>
              <a:rPr lang="en-US" altLang="ko-KR" sz="1100" b="1" dirty="0">
                <a:solidFill>
                  <a:schemeClr val="accent1"/>
                </a:solidFill>
              </a:rPr>
              <a:t>39</a:t>
            </a:r>
            <a:r>
              <a:rPr lang="ko-KR" altLang="en-US" sz="1100" b="1" dirty="0">
                <a:solidFill>
                  <a:schemeClr val="accent1"/>
                </a:solidFill>
              </a:rPr>
              <a:t>개 대학의 기초 프로그래밍 언어 강의 선택 현황</a:t>
            </a:r>
            <a:r>
              <a:rPr lang="en-US" altLang="ko-KR" sz="1100" b="1" dirty="0">
                <a:solidFill>
                  <a:schemeClr val="accent1"/>
                </a:solidFill>
              </a:rPr>
              <a:t>(</a:t>
            </a:r>
            <a:r>
              <a:rPr lang="ko-KR" altLang="en-US" sz="1100" b="1" dirty="0">
                <a:solidFill>
                  <a:schemeClr val="accent1"/>
                </a:solidFill>
              </a:rPr>
              <a:t>출처</a:t>
            </a:r>
            <a:r>
              <a:rPr lang="en-US" altLang="ko-KR" sz="1100" b="1" dirty="0">
                <a:solidFill>
                  <a:schemeClr val="accent1"/>
                </a:solidFill>
              </a:rPr>
              <a:t>: ACM) 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대표적인 컴퓨터 공학 학회지인 「</a:t>
            </a:r>
            <a:r>
              <a:rPr lang="en-US" altLang="ko-KR" sz="1400" b="0" dirty="0" err="1"/>
              <a:t>ACMAssociation</a:t>
            </a:r>
            <a:r>
              <a:rPr lang="en-US" altLang="ko-KR" sz="1400" b="0" dirty="0"/>
              <a:t> for Computing Machinery</a:t>
            </a:r>
            <a:r>
              <a:rPr lang="ko-KR" altLang="en-US" sz="1400" b="0" dirty="0"/>
              <a:t>」은 </a:t>
            </a:r>
            <a:r>
              <a:rPr lang="en-US" altLang="ko-KR" sz="1400" b="0" dirty="0"/>
              <a:t>2014</a:t>
            </a:r>
            <a:r>
              <a:rPr lang="ko-KR" altLang="en-US" sz="1400" b="0" dirty="0"/>
              <a:t>년 조사를 통해 미국 </a:t>
            </a:r>
            <a:r>
              <a:rPr lang="en-US" altLang="ko-KR" sz="1400" b="0" dirty="0"/>
              <a:t>39</a:t>
            </a:r>
            <a:r>
              <a:rPr lang="ko-KR" altLang="en-US" sz="1400" b="0" dirty="0"/>
              <a:t>개 대학 중 </a:t>
            </a:r>
            <a:r>
              <a:rPr lang="ko-KR" altLang="en-US" sz="1400" b="0" dirty="0" err="1"/>
              <a:t>파이썬을</a:t>
            </a:r>
            <a:r>
              <a:rPr lang="ko-KR" altLang="en-US" sz="1400" b="0" dirty="0"/>
              <a:t> 기초 프로그래밍 언어로 선택한 대학이 가장 많다고 밝혔다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6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배우는 이유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 startAt="3"/>
            </a:pPr>
            <a:r>
              <a:rPr lang="ko-KR" altLang="en-US" sz="1400" dirty="0"/>
              <a:t>대중적인 프로그래밍 언어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6309320"/>
            <a:ext cx="5328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 err="1">
                <a:solidFill>
                  <a:schemeClr val="accent1"/>
                </a:solidFill>
              </a:rPr>
              <a:t>파이썬의</a:t>
            </a:r>
            <a:r>
              <a:rPr lang="ko-KR" altLang="en-US" sz="1100" b="1" dirty="0">
                <a:solidFill>
                  <a:schemeClr val="accent1"/>
                </a:solidFill>
              </a:rPr>
              <a:t> 성장</a:t>
            </a:r>
            <a:r>
              <a:rPr lang="en-US" altLang="ko-KR" sz="1100" b="1" dirty="0">
                <a:solidFill>
                  <a:schemeClr val="accent1"/>
                </a:solidFill>
              </a:rPr>
              <a:t>(</a:t>
            </a:r>
            <a:r>
              <a:rPr lang="ko-KR" altLang="en-US" sz="1100" b="1" dirty="0">
                <a:solidFill>
                  <a:schemeClr val="accent1"/>
                </a:solidFill>
              </a:rPr>
              <a:t>출처</a:t>
            </a:r>
            <a:r>
              <a:rPr lang="en-US" altLang="ko-KR" sz="1100" b="1" dirty="0">
                <a:solidFill>
                  <a:schemeClr val="accent1"/>
                </a:solidFill>
              </a:rPr>
              <a:t>: Stack Overflow) 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4471982" cy="32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프로그래밍계의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‘</a:t>
            </a:r>
            <a:r>
              <a:rPr lang="ko-KR" altLang="en-US" sz="1400" b="0" dirty="0" err="1"/>
              <a:t>네이버</a:t>
            </a:r>
            <a:r>
              <a:rPr lang="ko-KR" altLang="en-US" sz="1400" b="0" dirty="0"/>
              <a:t> 지식인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 같은 역할을 하는 </a:t>
            </a:r>
            <a:r>
              <a:rPr lang="en-US" altLang="ko-KR" sz="1400" b="0" dirty="0"/>
              <a:t>Stack Overflow</a:t>
            </a:r>
            <a:r>
              <a:rPr lang="ko-KR" altLang="en-US" sz="1400" b="0" dirty="0"/>
              <a:t>의 조사 결과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현재 가장 많은 질의응답을 받는 프로그래밍 언어는 </a:t>
            </a:r>
            <a:r>
              <a:rPr lang="ko-KR" altLang="en-US" sz="1400" b="0" dirty="0" err="1"/>
              <a:t>파이썬인</a:t>
            </a:r>
            <a:r>
              <a:rPr lang="ko-KR" altLang="en-US" sz="1400" b="0" dirty="0"/>
              <a:t> 것으로 나타났다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91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9865</TotalTime>
  <Words>1266</Words>
  <Application>Microsoft Office PowerPoint</Application>
  <PresentationFormat>화면 슬라이드 쇼(4:3)</PresentationFormat>
  <Paragraphs>269</Paragraphs>
  <Slides>35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HY견고딕</vt:lpstr>
      <vt:lpstr>굴림</vt:lpstr>
      <vt:lpstr>나눔고딕 ExtraBold</vt:lpstr>
      <vt:lpstr>맑은 고딕</vt:lpstr>
      <vt:lpstr>Aharoni</vt:lpstr>
      <vt:lpstr>Arial</vt:lpstr>
      <vt:lpstr>Cambria Math</vt:lpstr>
      <vt:lpstr>Courier New</vt:lpstr>
      <vt:lpstr>Wingdings</vt:lpstr>
      <vt:lpstr>Office 테마</vt:lpstr>
      <vt:lpstr>Chap 1. 파이썬 소개</vt:lpstr>
      <vt:lpstr>01. 파이썬 소개</vt:lpstr>
      <vt:lpstr>01.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02. 파이썬 소개</vt:lpstr>
      <vt:lpstr>03. 파이썬 개발 환경과 설치</vt:lpstr>
      <vt:lpstr>03. 파이썬 개발 환경과 설치</vt:lpstr>
      <vt:lpstr>03. 파이썬 개발 환경과 설치</vt:lpstr>
      <vt:lpstr>03. 파이썬 개발 환경과 설치</vt:lpstr>
      <vt:lpstr>03. 파이썬 개발 환경과 설치</vt:lpstr>
      <vt:lpstr>03. 파이썬 개발 환경과 설치</vt:lpstr>
      <vt:lpstr>03. 파이썬 개발 환경과 설치</vt:lpstr>
      <vt:lpstr>03. 파이썬 개발 환경과 설치</vt:lpstr>
      <vt:lpstr>파이썬에서 사용하는 연산자</vt:lpstr>
      <vt:lpstr>기본 연산자 연습 -1</vt:lpstr>
      <vt:lpstr>// 연산자</vt:lpstr>
      <vt:lpstr>% 연산자</vt:lpstr>
      <vt:lpstr>문제</vt:lpstr>
      <vt:lpstr>‘**’연산자</vt:lpstr>
      <vt:lpstr>연산자 우선순위</vt:lpstr>
      <vt:lpstr>연산자 결합 법칙 (Operator Associativity)</vt:lpstr>
      <vt:lpstr>연산자 우선순위</vt:lpstr>
      <vt:lpstr>연산자들의 복합</vt:lpstr>
      <vt:lpstr>실수가 포함된 수식 계산</vt:lpstr>
      <vt:lpstr>터틀 그래픽 시작</vt:lpstr>
      <vt:lpstr>직선그리기</vt:lpstr>
      <vt:lpstr>사각형 그리기</vt:lpstr>
      <vt:lpstr>문제</vt:lpstr>
      <vt:lpstr>답안</vt:lpstr>
      <vt:lpstr>문제 1</vt:lpstr>
      <vt:lpstr>문제2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842</cp:revision>
  <cp:lastPrinted>2020-05-11T10:56:46Z</cp:lastPrinted>
  <dcterms:created xsi:type="dcterms:W3CDTF">2007-10-05T07:38:31Z</dcterms:created>
  <dcterms:modified xsi:type="dcterms:W3CDTF">2020-05-11T10:59:12Z</dcterms:modified>
</cp:coreProperties>
</file>