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59" r:id="rId2"/>
    <p:sldId id="260" r:id="rId3"/>
    <p:sldId id="261" r:id="rId4"/>
    <p:sldId id="262" r:id="rId5"/>
    <p:sldId id="263" r:id="rId6"/>
    <p:sldId id="303" r:id="rId7"/>
    <p:sldId id="304" r:id="rId8"/>
    <p:sldId id="264" r:id="rId9"/>
    <p:sldId id="265" r:id="rId10"/>
    <p:sldId id="266" r:id="rId11"/>
    <p:sldId id="267" r:id="rId12"/>
    <p:sldId id="268" r:id="rId13"/>
    <p:sldId id="269" r:id="rId14"/>
    <p:sldId id="300" r:id="rId15"/>
    <p:sldId id="302" r:id="rId16"/>
    <p:sldId id="301" r:id="rId17"/>
    <p:sldId id="271" r:id="rId18"/>
    <p:sldId id="272" r:id="rId19"/>
    <p:sldId id="273" r:id="rId20"/>
    <p:sldId id="274" r:id="rId21"/>
    <p:sldId id="275" r:id="rId22"/>
    <p:sldId id="276" r:id="rId23"/>
    <p:sldId id="305" r:id="rId24"/>
    <p:sldId id="307" r:id="rId25"/>
    <p:sldId id="30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6667500" cy="99044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85657" autoAdjust="0"/>
  </p:normalViewPr>
  <p:slideViewPr>
    <p:cSldViewPr>
      <p:cViewPr varScale="1">
        <p:scale>
          <a:sx n="77" d="100"/>
          <a:sy n="77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3120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9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707" y="0"/>
            <a:ext cx="2889250" cy="4969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9E322-449A-4906-9202-F3ADD1C0AF0E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7474"/>
            <a:ext cx="2889250" cy="4969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707" y="9407474"/>
            <a:ext cx="2889250" cy="4969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1E730-6479-42E9-AB7B-EC3974B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2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6707" y="0"/>
            <a:ext cx="2889250" cy="4952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2019-03-07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7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750" y="4704596"/>
            <a:ext cx="5334000" cy="4456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7473"/>
            <a:ext cx="2889250" cy="4952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6707" y="9407473"/>
            <a:ext cx="2889250" cy="4952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1750" y="742950"/>
            <a:ext cx="6604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0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7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9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1513805" y="4216400"/>
            <a:ext cx="7603067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7995039" y="1676400"/>
            <a:ext cx="11176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8940800" y="6553200"/>
            <a:ext cx="32512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1192072" y="2590800"/>
            <a:ext cx="9059333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1192072" y="3886200"/>
            <a:ext cx="8534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9121106" y="2590800"/>
            <a:ext cx="1121833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9121105" y="3505200"/>
            <a:ext cx="11176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4" name="Line 259"/>
          <p:cNvSpPr>
            <a:spLocks noChangeShapeType="1"/>
          </p:cNvSpPr>
          <p:nvPr/>
        </p:nvSpPr>
        <p:spPr bwMode="ltGray">
          <a:xfrm>
            <a:off x="1582216" y="35052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5" name="Line 261"/>
          <p:cNvSpPr>
            <a:spLocks noChangeShapeType="1"/>
          </p:cNvSpPr>
          <p:nvPr/>
        </p:nvSpPr>
        <p:spPr bwMode="ltGray">
          <a:xfrm>
            <a:off x="1582216" y="43434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6" name="Line 260"/>
          <p:cNvSpPr>
            <a:spLocks noChangeShapeType="1"/>
          </p:cNvSpPr>
          <p:nvPr/>
        </p:nvSpPr>
        <p:spPr bwMode="ltGray">
          <a:xfrm>
            <a:off x="1582216" y="25908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7" name="Line 268"/>
          <p:cNvSpPr>
            <a:spLocks noChangeShapeType="1"/>
          </p:cNvSpPr>
          <p:nvPr/>
        </p:nvSpPr>
        <p:spPr bwMode="ltGray">
          <a:xfrm>
            <a:off x="114374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8" name="Line 256"/>
          <p:cNvSpPr>
            <a:spLocks noChangeShapeType="1"/>
          </p:cNvSpPr>
          <p:nvPr/>
        </p:nvSpPr>
        <p:spPr bwMode="ltGray">
          <a:xfrm>
            <a:off x="92022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9" name="Line 257"/>
          <p:cNvSpPr>
            <a:spLocks noChangeShapeType="1"/>
          </p:cNvSpPr>
          <p:nvPr/>
        </p:nvSpPr>
        <p:spPr bwMode="ltGray">
          <a:xfrm>
            <a:off x="103325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20" name="Line 264"/>
          <p:cNvSpPr>
            <a:spLocks noChangeShapeType="1"/>
          </p:cNvSpPr>
          <p:nvPr/>
        </p:nvSpPr>
        <p:spPr bwMode="ltGray">
          <a:xfrm>
            <a:off x="8076149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11272" y="4495800"/>
            <a:ext cx="77216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903272" y="2844800"/>
            <a:ext cx="74168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4775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553200"/>
            <a:ext cx="9144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544" y="857250"/>
            <a:ext cx="9202952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704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328" y="6496050"/>
            <a:ext cx="131021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95251" y="142875"/>
            <a:ext cx="1181100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67217" y="714375"/>
            <a:ext cx="11709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1357544" y="153988"/>
            <a:ext cx="92029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351" y="6472239"/>
            <a:ext cx="4539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trends.google.co.k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Introduction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 세 종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/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4105" name="TextBox 13"/>
          <p:cNvSpPr txBox="1">
            <a:spLocks noChangeArrowheads="1"/>
          </p:cNvSpPr>
          <p:nvPr/>
        </p:nvSpPr>
        <p:spPr bwMode="auto">
          <a:xfrm>
            <a:off x="1083697" y="214314"/>
            <a:ext cx="2852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 분석의 기초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10866" y="2143126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Chapter 1</a:t>
            </a:r>
            <a:endParaRPr lang="ko-KR" altLang="en-US" dirty="0">
              <a:latin typeface="Times New Roman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99593-F51F-41C1-8B77-24166C20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76" y="5589240"/>
            <a:ext cx="276225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980728"/>
            <a:ext cx="8000842" cy="2088232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The age of data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3334490"/>
            <a:ext cx="3960440" cy="29028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14248A-5080-4585-8AAA-C0473E12F205}"/>
              </a:ext>
            </a:extLst>
          </p:cNvPr>
          <p:cNvSpPr/>
          <p:nvPr/>
        </p:nvSpPr>
        <p:spPr>
          <a:xfrm>
            <a:off x="3863752" y="6237313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dirty="0"/>
              <a:t>https://theamericangenius.com/tech-news/target-remodeling-stores/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751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The age of data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사례 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아파트 관리비 분석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063552" y="6223160"/>
            <a:ext cx="8640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https://realestate.daum.net/news/detail/main/20190215060805785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3" y="1470700"/>
            <a:ext cx="8141361" cy="25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6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The age of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857250"/>
            <a:ext cx="6296025" cy="2171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3212306"/>
            <a:ext cx="6372225" cy="2962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63552" y="6223160"/>
            <a:ext cx="8640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https://realestate.daum.net/news/detail/main/20190215060805785</a:t>
            </a:r>
          </a:p>
        </p:txBody>
      </p:sp>
    </p:spTree>
    <p:extLst>
      <p:ext uri="{BB962C8B-B14F-4D97-AF65-F5344CB8AC3E}">
        <p14:creationId xmlns:p14="http://schemas.microsoft.com/office/powerpoint/2010/main" val="185149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The age of data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사례</a:t>
            </a:r>
            <a:r>
              <a:rPr lang="en-US" altLang="ko-KR" sz="2400" dirty="0"/>
              <a:t>3. </a:t>
            </a:r>
            <a:r>
              <a:rPr lang="ko-KR" altLang="en-US" sz="2400" dirty="0"/>
              <a:t>구글 자동번역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69" y="1844825"/>
            <a:ext cx="6143625" cy="2447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7568" y="4869161"/>
            <a:ext cx="8063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형태소 분석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단어로 번역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번역된 예문 데이터를 기반으로 가장 적합한 번역 사례를 찾음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쌓이면 쌓일수록 번역이 정교해짐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73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정의 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추정과 추론의 근거가</a:t>
            </a:r>
            <a:r>
              <a:rPr lang="en-US" altLang="ko-KR" sz="2000" dirty="0"/>
              <a:t> </a:t>
            </a:r>
            <a:r>
              <a:rPr lang="ko-KR" altLang="en-US" sz="2000" dirty="0"/>
              <a:t>되는 사실 </a:t>
            </a:r>
            <a:r>
              <a:rPr lang="en-US" altLang="ko-KR" sz="2000" dirty="0"/>
              <a:t>(</a:t>
            </a:r>
            <a:r>
              <a:rPr lang="ko-KR" altLang="en-US" sz="2000" dirty="0"/>
              <a:t>옥스포드</a:t>
            </a:r>
            <a:r>
              <a:rPr lang="en-US" altLang="ko-KR" sz="2000" dirty="0"/>
              <a:t> </a:t>
            </a:r>
            <a:r>
              <a:rPr lang="ko-KR" altLang="en-US" sz="2000" dirty="0"/>
              <a:t>사전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 smtClean="0"/>
              <a:t>어떤 주제로 모아진 값들의 집합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A </a:t>
            </a:r>
            <a:r>
              <a:rPr lang="ko-KR" altLang="en-US" sz="1600" dirty="0" smtClean="0"/>
              <a:t>대학교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학생들의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공인영어 성적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서울시의 가구당 소득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2019</a:t>
            </a:r>
            <a:r>
              <a:rPr lang="ko-KR" altLang="en-US" sz="1600" dirty="0" smtClean="0"/>
              <a:t>년 일별 평균기온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ko-KR" altLang="en-US" sz="2400" dirty="0" smtClean="0"/>
              <a:t>형태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1</a:t>
            </a:r>
            <a:r>
              <a:rPr lang="ko-KR" altLang="en-US" sz="2000" dirty="0" smtClean="0"/>
              <a:t>차원 데이터</a:t>
            </a:r>
            <a:r>
              <a:rPr lang="en-US" altLang="ko-KR" sz="2000" dirty="0" smtClean="0"/>
              <a:t>, 2</a:t>
            </a:r>
            <a:r>
              <a:rPr lang="ko-KR" altLang="en-US" sz="2000" dirty="0" smtClean="0"/>
              <a:t>차원 데이터 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92" y="4797152"/>
            <a:ext cx="1077419" cy="13108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4752911"/>
            <a:ext cx="2221245" cy="13327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9202" y="448618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9816" y="450348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5869" y="45091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7957" y="45091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44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형태</a:t>
            </a:r>
            <a:endParaRPr lang="en-US" altLang="ko-KR" sz="2400" dirty="0"/>
          </a:p>
          <a:p>
            <a:pPr lvl="1"/>
            <a:r>
              <a:rPr lang="ko-KR" altLang="en-US" sz="2000" dirty="0" smtClean="0"/>
              <a:t>정형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데이터와 비정형 데이터</a:t>
            </a:r>
            <a:endParaRPr lang="ko-KR" altLang="en-US" sz="2000" dirty="0"/>
          </a:p>
        </p:txBody>
      </p:sp>
      <p:pic>
        <p:nvPicPr>
          <p:cNvPr id="4" name="Picture 2" descr="variety of dat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060848"/>
            <a:ext cx="6057255" cy="32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55640" y="5398115"/>
            <a:ext cx="6624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http://www.ndimensionz.com/kb/volume-velocity-and-variety-three-vs-of-big-data-management/</a:t>
            </a:r>
          </a:p>
        </p:txBody>
      </p:sp>
    </p:spTree>
    <p:extLst>
      <p:ext uri="{BB962C8B-B14F-4D97-AF65-F5344CB8AC3E}">
        <p14:creationId xmlns:p14="http://schemas.microsoft.com/office/powerpoint/2010/main" val="298990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데이터의 생성 </a:t>
            </a:r>
            <a:r>
              <a:rPr lang="en-US" altLang="ko-KR" sz="2400" dirty="0" smtClean="0"/>
              <a:t>Source</a:t>
            </a:r>
            <a:endParaRPr lang="ko-KR" altLang="en-US" sz="2400" dirty="0"/>
          </a:p>
        </p:txBody>
      </p:sp>
      <p:pic>
        <p:nvPicPr>
          <p:cNvPr id="4" name="Picture 2" descr="https://upload.wikimedia.org/wikipedia/commons/thumb/6/6d/Data_types_-_en.svg/800px-Data_types_-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28800"/>
            <a:ext cx="4392488" cy="457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8480" y="6357938"/>
            <a:ext cx="2301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https://en.wikipedia.org/wiki/Data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054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/>
              <a:t>빅데이터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데이터의 규모에 초점을 맞춘 정의</a:t>
            </a:r>
            <a:br>
              <a:rPr lang="ko-KR" altLang="en-US" sz="2400" dirty="0"/>
            </a:b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000" dirty="0"/>
              <a:t>기존 데이터베이스 관리도구의 데이터 수집</a:t>
            </a:r>
            <a:r>
              <a:rPr lang="en-US" altLang="ko-KR" sz="2000" dirty="0"/>
              <a:t>, </a:t>
            </a:r>
            <a:r>
              <a:rPr lang="ko-KR" altLang="en-US" sz="2000" dirty="0"/>
              <a:t>저장</a:t>
            </a:r>
            <a:r>
              <a:rPr lang="en-US" altLang="ko-KR" sz="2000" dirty="0"/>
              <a:t>, </a:t>
            </a:r>
            <a:r>
              <a:rPr lang="ko-KR" altLang="en-US" sz="2000" dirty="0"/>
              <a:t>관리</a:t>
            </a:r>
            <a:r>
              <a:rPr lang="en-US" altLang="ko-KR" sz="2000" dirty="0"/>
              <a:t>, </a:t>
            </a:r>
            <a:r>
              <a:rPr lang="ko-KR" altLang="en-US" sz="2000" dirty="0"/>
              <a:t>분석 역량을 넘어서는 데이터 </a:t>
            </a:r>
            <a:r>
              <a:rPr lang="en-US" altLang="ko-KR" sz="2000" dirty="0"/>
              <a:t>(</a:t>
            </a:r>
            <a:r>
              <a:rPr lang="ko-KR" altLang="en-US" sz="2000" dirty="0"/>
              <a:t>맥킨지 </a:t>
            </a:r>
            <a:r>
              <a:rPr lang="en-US" altLang="ko-KR" sz="2000" dirty="0"/>
              <a:t>2011</a:t>
            </a:r>
            <a:r>
              <a:rPr lang="ko-KR" altLang="en-US" sz="2000" dirty="0"/>
              <a:t>년 </a:t>
            </a:r>
            <a:r>
              <a:rPr lang="en-US" altLang="ko-KR" sz="2000" dirty="0"/>
              <a:t>5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en-US" altLang="ko-KR" sz="2400" dirty="0"/>
          </a:p>
          <a:p>
            <a:r>
              <a:rPr lang="ko-KR" altLang="en-US" sz="2400" dirty="0"/>
              <a:t>업무 수행 방식에 초점을 맞춘 정의</a:t>
            </a:r>
            <a:br>
              <a:rPr lang="ko-KR" altLang="en-US" sz="2400" dirty="0"/>
            </a:b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000" dirty="0"/>
              <a:t>다양한 종류의 대규모 데이터로부터 저렴한 비용으로 가치를 추출하고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데이터의 빠른 수집</a:t>
            </a:r>
            <a:r>
              <a:rPr lang="en-US" altLang="ko-KR" sz="2000" dirty="0"/>
              <a:t>, </a:t>
            </a:r>
            <a:r>
              <a:rPr lang="ko-KR" altLang="en-US" sz="2000" dirty="0"/>
              <a:t>발굴</a:t>
            </a:r>
            <a:r>
              <a:rPr lang="en-US" altLang="ko-KR" sz="2000" dirty="0"/>
              <a:t>, </a:t>
            </a:r>
            <a:r>
              <a:rPr lang="ko-KR" altLang="en-US" sz="2000" dirty="0"/>
              <a:t>분석을 지원하도록 고안된 차세대 기술 및 아키텍처 </a:t>
            </a:r>
            <a:r>
              <a:rPr lang="en-US" altLang="ko-KR" sz="2000" dirty="0"/>
              <a:t>(IDC 2011</a:t>
            </a:r>
            <a:r>
              <a:rPr lang="ko-KR" altLang="en-US" sz="2000" dirty="0"/>
              <a:t>년 </a:t>
            </a:r>
            <a:r>
              <a:rPr lang="en-US" altLang="ko-KR" sz="2000" dirty="0"/>
              <a:t>6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5982379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sz="1800" dirty="0">
                <a:solidFill>
                  <a:srgbClr val="0070C0"/>
                </a:solidFill>
                <a:latin typeface="+mj-lt"/>
              </a:rPr>
              <a:t>* </a:t>
            </a:r>
            <a:r>
              <a:rPr lang="en-US" altLang="ko-KR" sz="1800" dirty="0" err="1">
                <a:solidFill>
                  <a:srgbClr val="0070C0"/>
                </a:solidFill>
                <a:latin typeface="+mj-lt"/>
                <a:ea typeface="MD개성체" panose="02020603020101020101" pitchFamily="18" charset="-127"/>
              </a:rPr>
              <a:t>Yonsei</a:t>
            </a:r>
            <a:r>
              <a:rPr lang="en-US" altLang="ko-KR" sz="1800" dirty="0">
                <a:solidFill>
                  <a:srgbClr val="0070C0"/>
                </a:solidFill>
                <a:latin typeface="+mj-lt"/>
                <a:ea typeface="MD개성체" panose="02020603020101020101" pitchFamily="18" charset="-127"/>
              </a:rPr>
              <a:t> University 2</a:t>
            </a:r>
            <a:r>
              <a:rPr lang="en-US" altLang="ko-KR" sz="1800" baseline="30000" dirty="0">
                <a:solidFill>
                  <a:srgbClr val="0070C0"/>
                </a:solidFill>
                <a:latin typeface="+mj-lt"/>
                <a:ea typeface="MD개성체" panose="02020603020101020101" pitchFamily="18" charset="-127"/>
              </a:rPr>
              <a:t>nd</a:t>
            </a:r>
            <a:r>
              <a:rPr lang="en-US" altLang="ko-KR" sz="1800" dirty="0">
                <a:solidFill>
                  <a:srgbClr val="0070C0"/>
                </a:solidFill>
                <a:latin typeface="+mj-lt"/>
                <a:ea typeface="MD개성체" panose="02020603020101020101" pitchFamily="18" charset="-127"/>
              </a:rPr>
              <a:t> Semester, 2014 </a:t>
            </a:r>
            <a:r>
              <a:rPr lang="en-US" altLang="ko-KR" sz="1800" dirty="0" err="1">
                <a:solidFill>
                  <a:srgbClr val="0070C0"/>
                </a:solidFill>
                <a:latin typeface="+mj-lt"/>
                <a:ea typeface="MD개성체" panose="02020603020101020101" pitchFamily="18" charset="-127"/>
              </a:rPr>
              <a:t>Sanghyun</a:t>
            </a:r>
            <a:r>
              <a:rPr lang="en-US" altLang="ko-KR" sz="1800" dirty="0">
                <a:solidFill>
                  <a:srgbClr val="0070C0"/>
                </a:solidFill>
                <a:latin typeface="+mj-lt"/>
                <a:ea typeface="MD개성체" panose="02020603020101020101" pitchFamily="18" charset="-127"/>
              </a:rPr>
              <a:t> Park</a:t>
            </a:r>
            <a:endParaRPr lang="ko-KR" altLang="en-US" sz="18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66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/>
              <a:t>빅데이터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빅데이터의 출현 배경</a:t>
            </a:r>
            <a:endParaRPr lang="en-US" altLang="ko-KR" sz="2400" dirty="0"/>
          </a:p>
          <a:p>
            <a:pPr lvl="1"/>
            <a:r>
              <a:rPr lang="ko-KR" altLang="en-US" sz="2000" dirty="0"/>
              <a:t>스마트폰과 같은 디지털 기기의 보급과 소셜 네트워크서비스</a:t>
            </a:r>
            <a:r>
              <a:rPr lang="en-US" altLang="ko-KR" sz="2000" dirty="0"/>
              <a:t>(SNS)</a:t>
            </a:r>
            <a:r>
              <a:rPr lang="ko-KR" altLang="en-US" sz="2000" dirty="0"/>
              <a:t>의 부상으로 엄청난 양의 데이터가 생산되고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의료분야의 환자 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은행권의 거래 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교통 이용 데이터 등도 빅데이터임</a:t>
            </a:r>
          </a:p>
          <a:p>
            <a:pPr lvl="1"/>
            <a:r>
              <a:rPr lang="ko-KR" altLang="en-US" sz="2000" dirty="0"/>
              <a:t>빅데이터는 기업</a:t>
            </a:r>
            <a:r>
              <a:rPr lang="en-US" altLang="ko-KR" sz="2000" dirty="0"/>
              <a:t>, </a:t>
            </a:r>
            <a:r>
              <a:rPr lang="ko-KR" altLang="en-US" sz="2000" dirty="0"/>
              <a:t>정부</a:t>
            </a:r>
            <a:r>
              <a:rPr lang="en-US" altLang="ko-KR" sz="2000" dirty="0"/>
              <a:t>, </a:t>
            </a:r>
            <a:r>
              <a:rPr lang="ko-KR" altLang="en-US" sz="2000" dirty="0"/>
              <a:t>의료</a:t>
            </a:r>
            <a:r>
              <a:rPr lang="en-US" altLang="ko-KR" sz="2000" dirty="0"/>
              <a:t>, </a:t>
            </a:r>
            <a:r>
              <a:rPr lang="ko-KR" altLang="en-US" sz="2000" dirty="0"/>
              <a:t>교육 분야에서 그 가치가 입증되고 있음</a:t>
            </a:r>
          </a:p>
          <a:p>
            <a:pPr lvl="1"/>
            <a:r>
              <a:rPr lang="ko-KR" altLang="en-US" sz="2000" dirty="0"/>
              <a:t>빅데이터를 적극적으로 활용하는 기업은 비즈니스 성과를 개선할 수 있음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7448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/>
              <a:t>빅데이터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BI/DW </a:t>
            </a:r>
            <a:r>
              <a:rPr lang="ko-KR" altLang="en-US" sz="2400" dirty="0"/>
              <a:t>리서치 기관인 </a:t>
            </a:r>
            <a:r>
              <a:rPr lang="en-US" altLang="ko-KR" sz="2400" dirty="0"/>
              <a:t>TDWI </a:t>
            </a:r>
            <a:r>
              <a:rPr lang="ko-KR" altLang="en-US" sz="2400" dirty="0"/>
              <a:t>가 빅데이터의 </a:t>
            </a:r>
            <a:r>
              <a:rPr lang="en-US" altLang="ko-KR" sz="2400" dirty="0"/>
              <a:t>3</a:t>
            </a:r>
            <a:r>
              <a:rPr lang="ko-KR" altLang="en-US" sz="2400" dirty="0"/>
              <a:t>대 요소</a:t>
            </a:r>
            <a:r>
              <a:rPr lang="en-US" altLang="ko-KR" sz="2400" dirty="0"/>
              <a:t>(3V)</a:t>
            </a:r>
            <a:r>
              <a:rPr lang="ko-KR" altLang="en-US" sz="2400" dirty="0"/>
              <a:t>를 그림으로 표현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3</a:t>
            </a:r>
            <a:r>
              <a:rPr lang="ko-KR" altLang="en-US" sz="2000" dirty="0"/>
              <a:t>대 요소 가운데 두 가지 이상의 요소만 충족된다면 빅데이터라고 볼 수 있음</a:t>
            </a:r>
          </a:p>
          <a:p>
            <a:pPr lvl="1"/>
            <a:endParaRPr lang="ko-KR" altLang="en-US" sz="2000" dirty="0"/>
          </a:p>
        </p:txBody>
      </p:sp>
      <p:pic>
        <p:nvPicPr>
          <p:cNvPr id="4" name="Picture 2" descr="C:\Users\Sanghyun\Desktop\Screen-shot-2012-02-27-at-11_18_56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1988840"/>
            <a:ext cx="3851722" cy="289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55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D3C61-6671-4F01-87DD-4BC750AB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6A849-C3FD-4730-B855-05EC1AE9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 The age of data</a:t>
            </a:r>
          </a:p>
          <a:p>
            <a:pPr marL="0" indent="0">
              <a:buNone/>
            </a:pPr>
            <a:r>
              <a:rPr lang="en-US" altLang="ko-KR" sz="2400" dirty="0" smtClean="0"/>
              <a:t>2. Data</a:t>
            </a:r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/>
              <a:t>빅데이터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데이터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분석절차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5. </a:t>
            </a:r>
            <a:r>
              <a:rPr lang="en-US" altLang="ko-KR" sz="2400" dirty="0"/>
              <a:t>Install R, </a:t>
            </a:r>
            <a:r>
              <a:rPr lang="en-US" altLang="ko-KR" sz="2400" dirty="0" err="1"/>
              <a:t>Rstudio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085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/>
              <a:t>빅데이터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79576" y="4869161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AppleGothic"/>
              </a:rPr>
              <a:t>[</a:t>
            </a:r>
            <a:r>
              <a:rPr lang="ko-KR" altLang="en-US" sz="1600" dirty="0">
                <a:solidFill>
                  <a:srgbClr val="0070C0"/>
                </a:solidFill>
                <a:latin typeface="AppleGothic"/>
              </a:rPr>
              <a:t>출처</a:t>
            </a:r>
            <a:r>
              <a:rPr lang="en-US" altLang="ko-KR" sz="1600" dirty="0">
                <a:solidFill>
                  <a:srgbClr val="0070C0"/>
                </a:solidFill>
                <a:latin typeface="AppleGothic"/>
              </a:rPr>
              <a:t>:</a:t>
            </a:r>
            <a:r>
              <a:rPr lang="ko-KR" altLang="en-US" sz="1600" dirty="0" err="1">
                <a:solidFill>
                  <a:srgbClr val="0070C0"/>
                </a:solidFill>
                <a:latin typeface="AppleGothic"/>
              </a:rPr>
              <a:t>채승병</a:t>
            </a:r>
            <a:r>
              <a:rPr lang="ko-KR" altLang="en-US" sz="1600" dirty="0">
                <a:solidFill>
                  <a:srgbClr val="0070C0"/>
                </a:solidFill>
                <a:latin typeface="AppleGothic"/>
              </a:rPr>
              <a:t> 외</a:t>
            </a:r>
            <a:r>
              <a:rPr lang="en-US" altLang="ko-KR" sz="1600" dirty="0">
                <a:solidFill>
                  <a:srgbClr val="0070C0"/>
                </a:solidFill>
                <a:latin typeface="AppleGothic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AppleGothic"/>
              </a:rPr>
              <a:t>빅데이터</a:t>
            </a:r>
            <a:r>
              <a:rPr lang="en-US" altLang="ko-KR" sz="1600" dirty="0">
                <a:solidFill>
                  <a:srgbClr val="0070C0"/>
                </a:solidFill>
                <a:latin typeface="AppleGothic"/>
              </a:rPr>
              <a:t>: </a:t>
            </a:r>
            <a:r>
              <a:rPr lang="ko-KR" altLang="en-US" sz="1600" dirty="0">
                <a:solidFill>
                  <a:srgbClr val="0070C0"/>
                </a:solidFill>
                <a:latin typeface="AppleGothic"/>
              </a:rPr>
              <a:t>산업 지각변동의 진원</a:t>
            </a:r>
            <a:r>
              <a:rPr lang="en-US" altLang="ko-KR" sz="1600" dirty="0">
                <a:solidFill>
                  <a:srgbClr val="0070C0"/>
                </a:solidFill>
                <a:latin typeface="AppleGothic"/>
              </a:rPr>
              <a:t>,SERI CEO Information, 2012. 5] 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2052" name="Picture 4" descr="http://www.insilicogen.com/blog/attach/1/13072993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988840"/>
            <a:ext cx="7227669" cy="282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4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/>
              <a:t>빅데이터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공공데이터 포털</a:t>
            </a:r>
            <a:endParaRPr lang="en-US" altLang="ko-KR" sz="2400" dirty="0"/>
          </a:p>
          <a:p>
            <a:pPr lvl="1"/>
            <a:r>
              <a:rPr lang="en-US" altLang="ko-KR" dirty="0"/>
              <a:t>https://www.data.go.kr/</a:t>
            </a:r>
            <a:endParaRPr lang="ko-KR" altLang="en-US" dirty="0"/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58" y="1988418"/>
            <a:ext cx="7398283" cy="43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9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</a:t>
            </a:r>
            <a:r>
              <a:rPr lang="ko-KR" altLang="en-US" b="1" dirty="0"/>
              <a:t>빅데이터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Google</a:t>
            </a:r>
            <a:r>
              <a:rPr lang="ko-KR" altLang="en-US" sz="2400" dirty="0"/>
              <a:t> </a:t>
            </a:r>
            <a:r>
              <a:rPr lang="en-US" altLang="ko-KR" sz="2400" dirty="0"/>
              <a:t>trend</a:t>
            </a:r>
          </a:p>
          <a:p>
            <a:pPr lvl="1"/>
            <a:r>
              <a:rPr lang="en-US" altLang="ko-KR" dirty="0"/>
              <a:t>https://trends.google.co.kr/</a:t>
            </a:r>
            <a:endParaRPr lang="ko-KR" altLang="en-US" dirty="0"/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49" y="1883088"/>
            <a:ext cx="6948264" cy="471426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004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데이터의 분석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14" y="1484784"/>
            <a:ext cx="6146522" cy="4424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824" y="5498068"/>
            <a:ext cx="1500732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acquisition</a:t>
            </a: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Preprocessing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4809234" y="5085184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46301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데이터의 분석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preprocessing dat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62" y="1412776"/>
            <a:ext cx="8753516" cy="37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95600" y="6021288"/>
            <a:ext cx="7254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https://towardsdatascience.com/data-preprocessing-for-non-techies-basic-terms-and-definitions-ea517038a4e5</a:t>
            </a:r>
          </a:p>
        </p:txBody>
      </p:sp>
    </p:spTree>
    <p:extLst>
      <p:ext uri="{BB962C8B-B14F-4D97-AF65-F5344CB8AC3E}">
        <p14:creationId xmlns:p14="http://schemas.microsoft.com/office/powerpoint/2010/main" val="381829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데이터의 분석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분석 도구</a:t>
            </a:r>
            <a:endParaRPr lang="en-US" altLang="ko-KR" sz="2400" dirty="0" smtClean="0"/>
          </a:p>
          <a:p>
            <a:pPr lvl="1"/>
            <a:r>
              <a:rPr lang="en-US" altLang="ko-KR" dirty="0" smtClean="0"/>
              <a:t>SAS</a:t>
            </a:r>
          </a:p>
          <a:p>
            <a:pPr lvl="1"/>
            <a:r>
              <a:rPr lang="en-US" altLang="ko-KR" dirty="0" smtClean="0"/>
              <a:t>SPSS</a:t>
            </a:r>
          </a:p>
          <a:p>
            <a:pPr lvl="1"/>
            <a:r>
              <a:rPr lang="en-US" altLang="ko-KR" dirty="0" err="1" smtClean="0"/>
              <a:t>Matlab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</a:t>
            </a:r>
          </a:p>
          <a:p>
            <a:pPr lvl="1"/>
            <a:r>
              <a:rPr lang="en-US" altLang="ko-KR" dirty="0" smtClean="0"/>
              <a:t>Python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581128"/>
            <a:ext cx="2139373" cy="1661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19" y="4581128"/>
            <a:ext cx="1849887" cy="169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92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https://www.r-project.org/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35" y="1772817"/>
            <a:ext cx="7658100" cy="4162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 bwMode="auto">
          <a:xfrm>
            <a:off x="8616280" y="3501008"/>
            <a:ext cx="864096" cy="35302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2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다운로드</a:t>
            </a:r>
            <a:r>
              <a:rPr lang="en-US" altLang="ko-KR" sz="2400" dirty="0"/>
              <a:t> </a:t>
            </a:r>
            <a:r>
              <a:rPr lang="ko-KR" altLang="en-US" sz="2400" dirty="0"/>
              <a:t>사이트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31" y="1709142"/>
            <a:ext cx="7886700" cy="3448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 bwMode="auto">
          <a:xfrm>
            <a:off x="2495600" y="2996952"/>
            <a:ext cx="2016224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55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윈도우용 버전 선택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94" y="1803624"/>
            <a:ext cx="6657975" cy="38576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 bwMode="auto">
          <a:xfrm>
            <a:off x="2999656" y="3552416"/>
            <a:ext cx="2448272" cy="2894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00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버전 선택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56" y="1775818"/>
            <a:ext cx="8324850" cy="338137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3647728" y="2738426"/>
            <a:ext cx="2448272" cy="28945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8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The age of data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우리는 데이터의 시대</a:t>
            </a:r>
            <a:r>
              <a:rPr lang="en-US" altLang="ko-KR" sz="2000" dirty="0"/>
              <a:t>(the age of data)</a:t>
            </a:r>
            <a:r>
              <a:rPr lang="ko-KR" altLang="en-US" sz="2000" dirty="0"/>
              <a:t>에 살고 있음</a:t>
            </a:r>
            <a:endParaRPr lang="en-US" altLang="ko-KR" sz="2000" dirty="0"/>
          </a:p>
          <a:p>
            <a:r>
              <a:rPr lang="ko-KR" altLang="en-US" sz="2000" dirty="0"/>
              <a:t>우리를</a:t>
            </a:r>
            <a:r>
              <a:rPr lang="en-US" altLang="ko-KR" sz="2000" dirty="0"/>
              <a:t> </a:t>
            </a:r>
            <a:r>
              <a:rPr lang="ko-KR" altLang="en-US" sz="2000" dirty="0"/>
              <a:t>둘러싼 모든 것들이 데이터 소스와 연결되고</a:t>
            </a:r>
            <a:r>
              <a:rPr lang="en-US" altLang="ko-KR" sz="2000" dirty="0"/>
              <a:t>, </a:t>
            </a:r>
            <a:r>
              <a:rPr lang="ko-KR" altLang="en-US" sz="2000" dirty="0"/>
              <a:t>우리 삶의 많은 부분들이 디지털 데이터화 되고 있음</a:t>
            </a:r>
            <a:endParaRPr lang="en-US" altLang="ko-KR" sz="2000" dirty="0"/>
          </a:p>
          <a:p>
            <a:pPr lvl="1"/>
            <a:r>
              <a:rPr lang="ko-KR" altLang="en-US" sz="1600" dirty="0"/>
              <a:t>이메일</a:t>
            </a:r>
            <a:r>
              <a:rPr lang="en-US" altLang="ko-KR" sz="1600" dirty="0"/>
              <a:t>, SNS, </a:t>
            </a:r>
            <a:r>
              <a:rPr lang="ko-KR" altLang="en-US" sz="1600" dirty="0"/>
              <a:t>전화사용 기록</a:t>
            </a:r>
            <a:r>
              <a:rPr lang="en-US" altLang="ko-KR" sz="1600" dirty="0"/>
              <a:t>, </a:t>
            </a:r>
            <a:r>
              <a:rPr lang="ko-KR" altLang="en-US" sz="1600" dirty="0"/>
              <a:t>신용카드거래 기록</a:t>
            </a:r>
            <a:r>
              <a:rPr lang="en-US" altLang="ko-KR" sz="1600" dirty="0"/>
              <a:t>, </a:t>
            </a:r>
            <a:r>
              <a:rPr lang="ko-KR" altLang="en-US" sz="1600" dirty="0"/>
              <a:t>병원 치료 기록</a:t>
            </a:r>
            <a:r>
              <a:rPr lang="en-US" altLang="ko-KR" sz="1600" dirty="0"/>
              <a:t>, </a:t>
            </a:r>
            <a:r>
              <a:rPr lang="ko-KR" altLang="en-US" sz="1600" dirty="0"/>
              <a:t>성적</a:t>
            </a:r>
            <a:endParaRPr lang="en-US" altLang="ko-KR" sz="1600" dirty="0"/>
          </a:p>
          <a:p>
            <a:pPr lvl="1"/>
            <a:r>
              <a:rPr lang="ko-KR" altLang="en-US" sz="1600" dirty="0"/>
              <a:t>인터넷</a:t>
            </a:r>
            <a:r>
              <a:rPr lang="en-US" altLang="ko-KR" sz="1600" dirty="0"/>
              <a:t>, </a:t>
            </a:r>
            <a:r>
              <a:rPr lang="ko-KR" altLang="en-US" sz="1600" dirty="0"/>
              <a:t>주민정보</a:t>
            </a:r>
            <a:r>
              <a:rPr lang="en-US" altLang="ko-KR" sz="1600" dirty="0"/>
              <a:t>, </a:t>
            </a:r>
            <a:r>
              <a:rPr lang="ko-KR" altLang="en-US" sz="1600" dirty="0"/>
              <a:t>등기정보</a:t>
            </a:r>
            <a:r>
              <a:rPr lang="en-US" altLang="ko-KR" sz="1600" dirty="0"/>
              <a:t>, </a:t>
            </a:r>
            <a:r>
              <a:rPr lang="ko-KR" altLang="en-US" sz="1600" dirty="0"/>
              <a:t>판매정보</a:t>
            </a:r>
            <a:r>
              <a:rPr lang="en-US" altLang="ko-KR" sz="1600" dirty="0"/>
              <a:t>, </a:t>
            </a:r>
            <a:r>
              <a:rPr lang="ko-KR" altLang="en-US" sz="1600" dirty="0"/>
              <a:t>주식거래 정보 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데이터의 증가 속도는 점점 빨라지고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전통적인 방법으로는 다루기 힘든 규모가 되고 있다 </a:t>
            </a:r>
            <a:endParaRPr lang="en-US" altLang="ko-KR" sz="2000" dirty="0"/>
          </a:p>
          <a:p>
            <a:pPr lvl="1"/>
            <a:r>
              <a:rPr lang="ko-KR" altLang="en-US" sz="1600" dirty="0"/>
              <a:t>빅데이터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정치</a:t>
            </a:r>
            <a:r>
              <a:rPr lang="en-US" altLang="ko-KR" sz="2000" dirty="0"/>
              <a:t>,</a:t>
            </a:r>
            <a:r>
              <a:rPr lang="ko-KR" altLang="en-US" sz="2000" dirty="0"/>
              <a:t>경제</a:t>
            </a:r>
            <a:r>
              <a:rPr lang="en-US" altLang="ko-KR" sz="2000" dirty="0"/>
              <a:t>, </a:t>
            </a:r>
            <a:r>
              <a:rPr lang="ko-KR" altLang="en-US" sz="2000" dirty="0"/>
              <a:t>사회</a:t>
            </a:r>
            <a:r>
              <a:rPr lang="en-US" altLang="ko-KR" sz="2000" dirty="0"/>
              <a:t>, </a:t>
            </a:r>
            <a:r>
              <a:rPr lang="ko-KR" altLang="en-US" sz="2000" dirty="0"/>
              <a:t>문화 등 모든 영역이 데이터와 연관 </a:t>
            </a:r>
          </a:p>
        </p:txBody>
      </p:sp>
      <p:pic>
        <p:nvPicPr>
          <p:cNvPr id="3074" name="Picture 2" descr="age of dat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4701443"/>
            <a:ext cx="2880320" cy="16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40224" y="659735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http://www.ibmbigdatahub.com/blog/age-data-and-opportunities</a:t>
            </a:r>
          </a:p>
        </p:txBody>
      </p:sp>
      <p:pic>
        <p:nvPicPr>
          <p:cNvPr id="4098" name="Picture 2" descr="data scienc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4941166"/>
            <a:ext cx="2475558" cy="120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56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753344"/>
            <a:ext cx="7429500" cy="2971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현재 최신 버전은 </a:t>
            </a:r>
            <a:r>
              <a:rPr lang="en-US" altLang="ko-KR" sz="2400" dirty="0"/>
              <a:t>R3.4.1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2495600" y="2290124"/>
            <a:ext cx="2736304" cy="34678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8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다운로드</a:t>
            </a:r>
            <a:r>
              <a:rPr lang="en-US" altLang="ko-KR" sz="2400" dirty="0"/>
              <a:t> </a:t>
            </a:r>
            <a:r>
              <a:rPr lang="ko-KR" altLang="en-US" sz="2400" dirty="0"/>
              <a:t>받은 설치 프로그램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788320"/>
            <a:ext cx="2686050" cy="1438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84" y="1788319"/>
            <a:ext cx="4467225" cy="36385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 bwMode="auto">
          <a:xfrm>
            <a:off x="4871864" y="2348880"/>
            <a:ext cx="432048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24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7" y="1788319"/>
            <a:ext cx="4467225" cy="3638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650" y="1788319"/>
            <a:ext cx="44672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11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32 bit</a:t>
            </a:r>
            <a:r>
              <a:rPr lang="ko-KR" altLang="en-US" sz="2400" dirty="0"/>
              <a:t> 또는</a:t>
            </a:r>
            <a:r>
              <a:rPr lang="en-US" altLang="ko-KR" sz="2400" dirty="0"/>
              <a:t> 64 bit</a:t>
            </a:r>
            <a:r>
              <a:rPr lang="ko-KR" altLang="en-US" sz="2400" dirty="0"/>
              <a:t> 버전 중 하나를 설치한다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1800" dirty="0"/>
              <a:t>운영체제의 버전에 따라 선택</a:t>
            </a:r>
            <a:r>
              <a:rPr lang="en-US" altLang="ko-KR" sz="1800" dirty="0"/>
              <a:t>. 64 bit </a:t>
            </a:r>
            <a:r>
              <a:rPr lang="ko-KR" altLang="en-US" sz="1800" dirty="0"/>
              <a:t>버전이</a:t>
            </a:r>
            <a:r>
              <a:rPr lang="en-US" altLang="ko-KR" sz="1800" dirty="0"/>
              <a:t> </a:t>
            </a:r>
            <a:r>
              <a:rPr lang="ko-KR" altLang="en-US" sz="1800" dirty="0"/>
              <a:t>더 큰 데이터를 더 효율적으로 처리할 수 있다</a:t>
            </a:r>
            <a:r>
              <a:rPr lang="en-US" altLang="ko-KR" sz="1800" dirty="0"/>
              <a:t>  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024" y="2454746"/>
            <a:ext cx="4467225" cy="36385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4005039" y="4047694"/>
            <a:ext cx="4104456" cy="37034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48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설치가 완료되면 바탕화면에 실행</a:t>
            </a:r>
            <a:r>
              <a:rPr lang="en-US" altLang="ko-KR" sz="2400" dirty="0"/>
              <a:t> </a:t>
            </a:r>
            <a:r>
              <a:rPr lang="ko-KR" altLang="en-US" sz="2400" dirty="0"/>
              <a:t>아이콘 생성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34" y="2396084"/>
            <a:ext cx="4400550" cy="29051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6087938" y="4268292"/>
            <a:ext cx="1008113" cy="84502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71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 </a:t>
            </a:r>
            <a:r>
              <a:rPr lang="ko-KR" altLang="en-US" sz="2400" dirty="0"/>
              <a:t>을 실행 화면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1412776"/>
            <a:ext cx="6696744" cy="527323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 bwMode="auto">
          <a:xfrm flipH="1" flipV="1">
            <a:off x="3503712" y="5157192"/>
            <a:ext cx="792088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295800" y="5229200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명령어 입력</a:t>
            </a:r>
          </a:p>
        </p:txBody>
      </p:sp>
    </p:spTree>
    <p:extLst>
      <p:ext uri="{BB962C8B-B14F-4D97-AF65-F5344CB8AC3E}">
        <p14:creationId xmlns:p14="http://schemas.microsoft.com/office/powerpoint/2010/main" val="492422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20+4  </a:t>
            </a:r>
          </a:p>
          <a:p>
            <a:pPr marL="0" indent="0">
              <a:buNone/>
            </a:pPr>
            <a:r>
              <a:rPr lang="pt-BR" altLang="ko-KR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24</a:t>
            </a:r>
          </a:p>
          <a:p>
            <a:pPr marL="0" indent="0">
              <a:buNone/>
            </a:pPr>
            <a:r>
              <a:rPr lang="pt-BR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a&lt;-10</a:t>
            </a:r>
          </a:p>
          <a:p>
            <a:pPr marL="0" indent="0">
              <a:buNone/>
            </a:pPr>
            <a:r>
              <a:rPr lang="pt-BR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b&lt;-20</a:t>
            </a:r>
          </a:p>
          <a:p>
            <a:pPr marL="0" indent="0">
              <a:buNone/>
            </a:pPr>
            <a:r>
              <a:rPr lang="pt-BR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a+b</a:t>
            </a:r>
          </a:p>
          <a:p>
            <a:pPr marL="0" indent="0">
              <a:buNone/>
            </a:pPr>
            <a:r>
              <a:rPr lang="pt-BR" altLang="ko-KR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30</a:t>
            </a:r>
          </a:p>
          <a:p>
            <a:pPr marL="0" indent="0">
              <a:buNone/>
            </a:pPr>
            <a:r>
              <a:rPr lang="pt-BR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9" y="4221088"/>
            <a:ext cx="191644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35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 </a:t>
            </a:r>
            <a:r>
              <a:rPr lang="ko-KR" altLang="en-US" sz="2400" dirty="0"/>
              <a:t>실행 종료</a:t>
            </a:r>
            <a:endParaRPr lang="en-US" altLang="ko-KR" sz="2400" dirty="0"/>
          </a:p>
          <a:p>
            <a:pPr lvl="1"/>
            <a:r>
              <a:rPr lang="ko-KR" altLang="en-US" sz="1800" dirty="0"/>
              <a:t>종료버튼 </a:t>
            </a:r>
            <a:r>
              <a:rPr lang="ko-KR" altLang="en-US" sz="1800" dirty="0" err="1"/>
              <a:t>클릭시</a:t>
            </a:r>
            <a:r>
              <a:rPr lang="ko-KR" altLang="en-US" sz="1800" dirty="0"/>
              <a:t> 다음과 같은 화면이 나오는데</a:t>
            </a:r>
            <a:r>
              <a:rPr lang="en-US" altLang="ko-KR" sz="1800" dirty="0"/>
              <a:t>, </a:t>
            </a:r>
            <a:r>
              <a:rPr lang="ko-KR" altLang="en-US" sz="1800" dirty="0"/>
              <a:t>현재까지 작업한 결과를 저장할 것인지를 묻는 것이다</a:t>
            </a:r>
            <a:r>
              <a:rPr lang="en-US" altLang="ko-KR" sz="1800" dirty="0"/>
              <a:t>. </a:t>
            </a:r>
          </a:p>
          <a:p>
            <a:pPr lvl="1"/>
            <a:r>
              <a:rPr lang="ko-KR" altLang="en-US" sz="1800" dirty="0"/>
              <a:t>대부분의 경우는 실행한 명령어</a:t>
            </a:r>
            <a:r>
              <a:rPr lang="en-US" altLang="ko-KR" sz="1800" dirty="0"/>
              <a:t>(R script)</a:t>
            </a:r>
            <a:r>
              <a:rPr lang="ko-KR" altLang="en-US" sz="1800" dirty="0"/>
              <a:t>만 저장하고 작업공간 이미지</a:t>
            </a:r>
            <a:r>
              <a:rPr lang="en-US" altLang="ko-KR" sz="1800" dirty="0"/>
              <a:t>(R script, </a:t>
            </a:r>
            <a:r>
              <a:rPr lang="ko-KR" altLang="en-US" sz="1800" dirty="0"/>
              <a:t>생성한 데이터 등</a:t>
            </a:r>
            <a:r>
              <a:rPr lang="en-US" altLang="ko-KR" sz="1800" dirty="0"/>
              <a:t>)</a:t>
            </a:r>
            <a:r>
              <a:rPr lang="ko-KR" altLang="en-US" sz="1800" dirty="0"/>
              <a:t>는 저장하지 않는다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3" y="3233540"/>
            <a:ext cx="3874739" cy="185164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5663952" y="4581128"/>
            <a:ext cx="1080120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6" name="웃는 얼굴 5">
            <a:extLst>
              <a:ext uri="{FF2B5EF4-FFF2-40B4-BE49-F238E27FC236}">
                <a16:creationId xmlns:a16="http://schemas.microsoft.com/office/drawing/2014/main" id="{2E88792D-AA9B-4A08-9F8E-0BB508F42456}"/>
              </a:ext>
            </a:extLst>
          </p:cNvPr>
          <p:cNvSpPr/>
          <p:nvPr/>
        </p:nvSpPr>
        <p:spPr bwMode="auto">
          <a:xfrm>
            <a:off x="10128448" y="6334720"/>
            <a:ext cx="360040" cy="360040"/>
          </a:xfrm>
          <a:prstGeom prst="smileyFac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26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https://www.rstudio.com/products/rstudio/</a:t>
            </a:r>
          </a:p>
          <a:p>
            <a:pPr lvl="1"/>
            <a:r>
              <a:rPr lang="en-US" altLang="ko-KR" sz="2000" dirty="0"/>
              <a:t>R 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보다 편리하게 사용할 수 있는 환경 제공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44" y="1821583"/>
            <a:ext cx="8220075" cy="2924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3" y="4915620"/>
            <a:ext cx="6943725" cy="16097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 bwMode="auto">
          <a:xfrm>
            <a:off x="3143672" y="5777136"/>
            <a:ext cx="2592288" cy="6041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77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857250"/>
            <a:ext cx="5695950" cy="4895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9" y="5753100"/>
            <a:ext cx="5210175" cy="6858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 bwMode="auto">
          <a:xfrm>
            <a:off x="4655841" y="4221088"/>
            <a:ext cx="1656183" cy="21602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The age of data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데이터의 폭발적인 증가</a:t>
            </a:r>
          </a:p>
        </p:txBody>
      </p:sp>
      <p:pic>
        <p:nvPicPr>
          <p:cNvPr id="1026" name="Picture 2" descr="https://3.bp.blogspot.com/-ASpt0xVWUmQ/VLvdxJVQXhI/AAAAAAAAA1k/b7MsSe1ZxDk/s1600/IBM%2BGlobal%2BData%2BGrowth.JPG">
            <a:extLst>
              <a:ext uri="{FF2B5EF4-FFF2-40B4-BE49-F238E27FC236}">
                <a16:creationId xmlns:a16="http://schemas.microsoft.com/office/drawing/2014/main" id="{121A49F3-DD46-4EB0-8486-E2603387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412777"/>
            <a:ext cx="7813203" cy="454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8E7E3-F11B-47CF-BFD2-1BC2ECDEC318}"/>
              </a:ext>
            </a:extLst>
          </p:cNvPr>
          <p:cNvSpPr txBox="1"/>
          <p:nvPr/>
        </p:nvSpPr>
        <p:spPr>
          <a:xfrm>
            <a:off x="5000270" y="6536378"/>
            <a:ext cx="231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Source : IBM Global Data Growth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6657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78" y="1202780"/>
            <a:ext cx="6391275" cy="49625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 bwMode="auto">
          <a:xfrm>
            <a:off x="3089101" y="3247755"/>
            <a:ext cx="2448272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79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</a:t>
            </a:r>
            <a:r>
              <a:rPr lang="ko-KR" altLang="en-US" sz="2000" dirty="0"/>
              <a:t> </a:t>
            </a:r>
            <a:r>
              <a:rPr lang="en-US" altLang="ko-KR" sz="2000" dirty="0"/>
              <a:t>Studio </a:t>
            </a:r>
            <a:r>
              <a:rPr lang="ko-KR" altLang="en-US" sz="2000" dirty="0"/>
              <a:t>초기화면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19" y="1248291"/>
            <a:ext cx="83153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09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8" y="1052736"/>
            <a:ext cx="8315325" cy="558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3632" y="3039344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입력 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6666" y="5919664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실행 창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375920" y="2106352"/>
            <a:ext cx="648072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4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        : </a:t>
            </a:r>
            <a:r>
              <a:rPr lang="ko-KR" altLang="en-US" sz="2400" dirty="0"/>
              <a:t>명령어 실행 버튼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현재 커서가 위치한 라인의 명령어 실행</a:t>
            </a:r>
            <a:endParaRPr lang="en-US" altLang="ko-KR" sz="2000" dirty="0"/>
          </a:p>
          <a:p>
            <a:pPr lvl="1"/>
            <a:r>
              <a:rPr lang="ko-KR" altLang="en-US" sz="2000" dirty="0"/>
              <a:t>여러 명령어 라인을 선택한 상태이면 선택한 명령어들을 실행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명령어 실행 버튼을 클릭하는 대신 </a:t>
            </a:r>
            <a:r>
              <a:rPr lang="en-US" altLang="ko-KR" sz="2000" dirty="0"/>
              <a:t>&lt;Ctrl&gt;+&lt;Enter&gt; </a:t>
            </a:r>
            <a:r>
              <a:rPr lang="ko-KR" altLang="en-US" sz="2000" dirty="0"/>
              <a:t>를 해도 된다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886188"/>
            <a:ext cx="1097240" cy="5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23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현재 작업 내용 </a:t>
            </a:r>
            <a:r>
              <a:rPr lang="en-US" altLang="ko-KR" sz="2000" dirty="0"/>
              <a:t>(</a:t>
            </a:r>
            <a:r>
              <a:rPr lang="ko-KR" altLang="en-US" sz="2000" dirty="0"/>
              <a:t>명령어들</a:t>
            </a:r>
            <a:r>
              <a:rPr lang="en-US" altLang="ko-KR" sz="2000" dirty="0"/>
              <a:t>)</a:t>
            </a:r>
            <a:r>
              <a:rPr lang="ko-KR" altLang="en-US" sz="2000" dirty="0"/>
              <a:t> 파일에 저장하기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1300352"/>
            <a:ext cx="8315325" cy="55816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3071664" y="2348880"/>
            <a:ext cx="360040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7729" y="2996952"/>
            <a:ext cx="2762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저장시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 확장자는 </a:t>
            </a:r>
            <a:endParaRPr lang="en-US" altLang="ko-KR" sz="20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test.R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한다</a:t>
            </a:r>
          </a:p>
        </p:txBody>
      </p:sp>
    </p:spTree>
    <p:extLst>
      <p:ext uri="{BB962C8B-B14F-4D97-AF65-F5344CB8AC3E}">
        <p14:creationId xmlns:p14="http://schemas.microsoft.com/office/powerpoint/2010/main" val="276675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 script</a:t>
            </a:r>
            <a:r>
              <a:rPr lang="ko-KR" altLang="en-US" sz="2000" dirty="0"/>
              <a:t> 파일 불러오기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9" y="1412776"/>
            <a:ext cx="55149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30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콘솔 화면이 오른쪽으로 가도록 조정하기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375689"/>
            <a:ext cx="7200800" cy="50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5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Install R, </a:t>
            </a:r>
            <a:r>
              <a:rPr lang="en-US" altLang="ko-KR" b="1" dirty="0" err="1"/>
              <a:t>Rstudio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콘솔 화면이 오른쪽으로 가도록 조정하기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539291"/>
            <a:ext cx="7181850" cy="5019675"/>
          </a:xfrm>
          <a:prstGeom prst="rect">
            <a:avLst/>
          </a:prstGeom>
          <a:ln w="3175">
            <a:solidFill>
              <a:schemeClr val="accent2">
                <a:lumMod val="50000"/>
              </a:schemeClr>
            </a:solidFill>
          </a:ln>
        </p:spPr>
      </p:pic>
      <p:sp>
        <p:nvSpPr>
          <p:cNvPr id="5" name="사각형: 둥근 모서리 4"/>
          <p:cNvSpPr/>
          <p:nvPr/>
        </p:nvSpPr>
        <p:spPr bwMode="auto">
          <a:xfrm>
            <a:off x="3575720" y="1772816"/>
            <a:ext cx="576064" cy="28803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6" name="사각형: 둥근 모서리 5"/>
          <p:cNvSpPr/>
          <p:nvPr/>
        </p:nvSpPr>
        <p:spPr bwMode="auto">
          <a:xfrm>
            <a:off x="3647728" y="2294374"/>
            <a:ext cx="1440160" cy="29558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" name="사각형: 둥근 모서리 6"/>
          <p:cNvSpPr/>
          <p:nvPr/>
        </p:nvSpPr>
        <p:spPr bwMode="auto">
          <a:xfrm>
            <a:off x="6312024" y="2852936"/>
            <a:ext cx="1584176" cy="27550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56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BE75B-21D2-412E-BEE2-80EB232B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[R Tip]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33296-67A9-4D2C-AC0E-6A86DA50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Rstudio</a:t>
            </a:r>
            <a:r>
              <a:rPr lang="en-US" altLang="ko-KR" sz="2400" dirty="0"/>
              <a:t> </a:t>
            </a:r>
            <a:r>
              <a:rPr lang="ko-KR" altLang="en-US" sz="2400" dirty="0"/>
              <a:t>단축키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432B2-57F8-426B-8195-449836D37E30}"/>
              </a:ext>
            </a:extLst>
          </p:cNvPr>
          <p:cNvSpPr txBox="1"/>
          <p:nvPr/>
        </p:nvSpPr>
        <p:spPr>
          <a:xfrm>
            <a:off x="1991544" y="1628800"/>
            <a:ext cx="65754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코드실행 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[Ctrl] + [Enter]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주석처리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		[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Ctrl] + [Shift] + [c]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콘솔창이동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[Ctrl] + [1]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스크립트창 이동 </a:t>
            </a:r>
            <a:r>
              <a:rPr lang="en-US" altLang="ko-KR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[Ctrl] + [2]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6E6793-0CC7-4BA0-8AA7-861581A2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3228300"/>
            <a:ext cx="3096344" cy="31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3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The age of data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“Data are becoming the new raw material of business”  </a:t>
            </a:r>
            <a:r>
              <a:rPr lang="en-US" altLang="ko-KR" sz="2000" dirty="0">
                <a:solidFill>
                  <a:srgbClr val="0070C0"/>
                </a:solidFill>
              </a:rPr>
              <a:t>-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Craig Mundie, Microsoft</a:t>
            </a:r>
          </a:p>
          <a:p>
            <a:r>
              <a:rPr lang="en-US" altLang="ko-KR" sz="2000" dirty="0"/>
              <a:t>“Data tab has been turned on and will never be turned off” </a:t>
            </a:r>
            <a:r>
              <a:rPr lang="en-US" altLang="ko-KR" sz="2000" dirty="0">
                <a:solidFill>
                  <a:srgbClr val="0070C0"/>
                </a:solidFill>
              </a:rPr>
              <a:t>– Mike Hoskins, </a:t>
            </a:r>
            <a:r>
              <a:rPr lang="en-US" altLang="ko-KR" sz="2000" dirty="0" err="1">
                <a:solidFill>
                  <a:srgbClr val="0070C0"/>
                </a:solidFill>
              </a:rPr>
              <a:t>Actian</a:t>
            </a:r>
            <a:r>
              <a:rPr lang="en-US" altLang="ko-KR" sz="2000" dirty="0">
                <a:solidFill>
                  <a:srgbClr val="0070C0"/>
                </a:solidFill>
              </a:rPr>
              <a:t> CTO, 2013</a:t>
            </a:r>
          </a:p>
          <a:p>
            <a:r>
              <a:rPr lang="en-US" altLang="ko-KR" sz="2000" dirty="0"/>
              <a:t>“You can have data without information, but you cannot have information without data” </a:t>
            </a:r>
            <a:r>
              <a:rPr lang="en-US" altLang="ko-KR" sz="2000" dirty="0">
                <a:solidFill>
                  <a:srgbClr val="0070C0"/>
                </a:solidFill>
              </a:rPr>
              <a:t>– Writer</a:t>
            </a:r>
          </a:p>
          <a:p>
            <a:r>
              <a:rPr lang="en-US" altLang="ko-KR" sz="2000" dirty="0"/>
              <a:t>“It is a capital mistake to theorize before one has data” </a:t>
            </a:r>
            <a:r>
              <a:rPr lang="en-US" altLang="ko-KR" sz="2000" dirty="0">
                <a:solidFill>
                  <a:srgbClr val="0070C0"/>
                </a:solidFill>
              </a:rPr>
              <a:t>– Sherlock Homes</a:t>
            </a:r>
          </a:p>
          <a:p>
            <a:r>
              <a:rPr lang="en-US" altLang="ko-KR" sz="2000" dirty="0"/>
              <a:t>“Data is the new oil” </a:t>
            </a:r>
            <a:r>
              <a:rPr lang="en-US" altLang="ko-KR" sz="2000" dirty="0">
                <a:solidFill>
                  <a:srgbClr val="0070C0"/>
                </a:solidFill>
              </a:rPr>
              <a:t>– Clive </a:t>
            </a:r>
            <a:r>
              <a:rPr lang="en-US" altLang="ko-KR" sz="2000" dirty="0" err="1">
                <a:solidFill>
                  <a:srgbClr val="0070C0"/>
                </a:solidFill>
              </a:rPr>
              <a:t>Humby</a:t>
            </a:r>
            <a:r>
              <a:rPr lang="en-US" altLang="ko-KR" sz="2000" dirty="0">
                <a:solidFill>
                  <a:srgbClr val="0070C0"/>
                </a:solidFill>
              </a:rPr>
              <a:t>, ANA Senior marketer’s submit</a:t>
            </a:r>
          </a:p>
          <a:p>
            <a:endParaRPr lang="ko-KR" altLang="en-US" sz="2000" dirty="0"/>
          </a:p>
        </p:txBody>
      </p:sp>
      <p:pic>
        <p:nvPicPr>
          <p:cNvPr id="2050" name="Picture 2" descr="data is oil에 대한 이미지 검색결과">
            <a:extLst>
              <a:ext uri="{FF2B5EF4-FFF2-40B4-BE49-F238E27FC236}">
                <a16:creationId xmlns:a16="http://schemas.microsoft.com/office/drawing/2014/main" id="{FCAFFD07-B6FC-42C4-8881-0B26D9588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13" y="4365105"/>
            <a:ext cx="3779912" cy="212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F7A944-A6A3-41B1-8BB4-E34962F587D8}"/>
              </a:ext>
            </a:extLst>
          </p:cNvPr>
          <p:cNvSpPr txBox="1"/>
          <p:nvPr/>
        </p:nvSpPr>
        <p:spPr>
          <a:xfrm>
            <a:off x="3691400" y="6536378"/>
            <a:ext cx="449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https://www.raconteur.net/technology/drilling-for-new-oil-of-big-data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884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The age of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4</a:t>
            </a:r>
            <a:r>
              <a:rPr lang="ko-KR" altLang="en-US" sz="2400" dirty="0" smtClean="0"/>
              <a:t>차산업혁명과 </a:t>
            </a:r>
            <a:r>
              <a:rPr lang="en-US" altLang="ko-KR" sz="2400" dirty="0" smtClean="0"/>
              <a:t>data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84" y="1867533"/>
            <a:ext cx="8700305" cy="348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70995" y="5890103"/>
            <a:ext cx="654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https://banner2.kisspng.com/20180510/ahq/kisspng-fourth-industrial-revolution-artificial-intelligen-5af46a3f716053.6382638915259674234644.jpg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892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The age of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data scientis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857250"/>
            <a:ext cx="5094580" cy="579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76120" y="5569555"/>
            <a:ext cx="27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https://cdn-images-1.medium.com/max/1200/1*T5GfsoZ-IWK3rcVkZ7R2bw.png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12474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직군의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탄생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420692" y="1524854"/>
            <a:ext cx="3698020" cy="2034158"/>
            <a:chOff x="7420692" y="1524854"/>
            <a:chExt cx="3698020" cy="203415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692" y="1524854"/>
              <a:ext cx="3698020" cy="203415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 bwMode="auto">
            <a:xfrm>
              <a:off x="9984431" y="2515031"/>
              <a:ext cx="926661" cy="1418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9336965" y="2965015"/>
              <a:ext cx="432048" cy="144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0365173" y="2965014"/>
              <a:ext cx="432048" cy="1440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9316869" y="3160943"/>
              <a:ext cx="792088" cy="2880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72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The age of data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166368" y="1196752"/>
            <a:ext cx="7746057" cy="64807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잘 다룰 줄 아는 기업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개인이 성공하는 시대가 도래</a:t>
            </a:r>
          </a:p>
        </p:txBody>
      </p:sp>
      <p:pic>
        <p:nvPicPr>
          <p:cNvPr id="5" name="Picture 2" descr="Age of Data">
            <a:extLst>
              <a:ext uri="{FF2B5EF4-FFF2-40B4-BE49-F238E27FC236}">
                <a16:creationId xmlns:a16="http://schemas.microsoft.com/office/drawing/2014/main" id="{6DF770D7-0AB8-444A-9961-5F36DEDB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330019"/>
            <a:ext cx="5112568" cy="36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39B116-719F-40E8-B294-8D64008CFA90}"/>
              </a:ext>
            </a:extLst>
          </p:cNvPr>
          <p:cNvSpPr/>
          <p:nvPr/>
        </p:nvSpPr>
        <p:spPr>
          <a:xfrm>
            <a:off x="2423593" y="6464370"/>
            <a:ext cx="75765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https://alliancedataonthecontrary.wordpress.com/2015/03/25/perspective-the-global-opportunities-of-the-age-of-data/</a:t>
            </a:r>
          </a:p>
        </p:txBody>
      </p:sp>
    </p:spTree>
    <p:extLst>
      <p:ext uri="{BB962C8B-B14F-4D97-AF65-F5344CB8AC3E}">
        <p14:creationId xmlns:p14="http://schemas.microsoft.com/office/powerpoint/2010/main" val="279707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The age of data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700808"/>
            <a:ext cx="7757322" cy="39604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79576" y="608094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http://www.hani.co.kr/arti/economy/economy_general/729868.html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4B4B344-C432-4AFE-9AD9-915DADDC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6" y="857250"/>
            <a:ext cx="8786813" cy="5500688"/>
          </a:xfrm>
        </p:spPr>
        <p:txBody>
          <a:bodyPr/>
          <a:lstStyle/>
          <a:p>
            <a:r>
              <a:rPr lang="ko-KR" altLang="en-US" sz="2400" dirty="0"/>
              <a:t>사례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13188</TotalTime>
  <Words>950</Words>
  <Application>Microsoft Office PowerPoint</Application>
  <PresentationFormat>와이드스크린</PresentationFormat>
  <Paragraphs>194</Paragraphs>
  <Slides>48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60" baseType="lpstr">
      <vt:lpstr>AppleGothic</vt:lpstr>
      <vt:lpstr>HY견고딕</vt:lpstr>
      <vt:lpstr>HY헤드라인M</vt:lpstr>
      <vt:lpstr>MD개성체</vt:lpstr>
      <vt:lpstr>굴림</vt:lpstr>
      <vt:lpstr>맑은 고딕</vt:lpstr>
      <vt:lpstr>Arial</vt:lpstr>
      <vt:lpstr>Arial Black</vt:lpstr>
      <vt:lpstr>Courier New</vt:lpstr>
      <vt:lpstr>Times New Roman</vt:lpstr>
      <vt:lpstr>Wingdings</vt:lpstr>
      <vt:lpstr>Office 테마</vt:lpstr>
      <vt:lpstr>Introduction</vt:lpstr>
      <vt:lpstr>Contents</vt:lpstr>
      <vt:lpstr>1. The age of data</vt:lpstr>
      <vt:lpstr>1. The age of data</vt:lpstr>
      <vt:lpstr>1. The age of data</vt:lpstr>
      <vt:lpstr>1. The age of data</vt:lpstr>
      <vt:lpstr>1. The age of data</vt:lpstr>
      <vt:lpstr>1. The age of data</vt:lpstr>
      <vt:lpstr>1. The age of data</vt:lpstr>
      <vt:lpstr>1. The age of data</vt:lpstr>
      <vt:lpstr>1. The age of data</vt:lpstr>
      <vt:lpstr>1. The age of data</vt:lpstr>
      <vt:lpstr>1. The age of data</vt:lpstr>
      <vt:lpstr>2. Data</vt:lpstr>
      <vt:lpstr>2. Data</vt:lpstr>
      <vt:lpstr>2. Data</vt:lpstr>
      <vt:lpstr>3. 빅데이터*</vt:lpstr>
      <vt:lpstr>3. 빅데이터</vt:lpstr>
      <vt:lpstr>3. 빅데이터</vt:lpstr>
      <vt:lpstr>3. 빅데이터</vt:lpstr>
      <vt:lpstr>3. 빅데이터</vt:lpstr>
      <vt:lpstr>3. 빅데이터</vt:lpstr>
      <vt:lpstr>4. 데이터의 분석 절차</vt:lpstr>
      <vt:lpstr>4. 데이터의 분석 절차</vt:lpstr>
      <vt:lpstr>4. 데이터의 분석 절차</vt:lpstr>
      <vt:lpstr>5. Install R, Rstudio 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5. Install R, Rstudio</vt:lpstr>
      <vt:lpstr>[R Tip]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DKU</cp:lastModifiedBy>
  <cp:revision>1060</cp:revision>
  <cp:lastPrinted>2019-03-07T06:08:01Z</cp:lastPrinted>
  <dcterms:created xsi:type="dcterms:W3CDTF">2001-04-24T07:20:06Z</dcterms:created>
  <dcterms:modified xsi:type="dcterms:W3CDTF">2019-03-07T06:11:20Z</dcterms:modified>
</cp:coreProperties>
</file>