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sldIdLst>
    <p:sldId id="259" r:id="rId2"/>
    <p:sldId id="260" r:id="rId3"/>
    <p:sldId id="261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</p:sldIdLst>
  <p:sldSz cx="12192000" cy="68580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 autoAdjust="0"/>
    <p:restoredTop sz="85657" autoAdjust="0"/>
  </p:normalViewPr>
  <p:slideViewPr>
    <p:cSldViewPr>
      <p:cViewPr varScale="1">
        <p:scale>
          <a:sx n="77" d="100"/>
          <a:sy n="77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35"/>
    </p:cViewPr>
  </p:sorterViewPr>
  <p:notesViewPr>
    <p:cSldViewPr>
      <p:cViewPr varScale="1">
        <p:scale>
          <a:sx n="82" d="100"/>
          <a:sy n="82" d="100"/>
        </p:scale>
        <p:origin x="-15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63B01F-9D80-4AB7-8501-E2785682E95B}" type="datetimeFigureOut">
              <a:rPr lang="ko-KR" altLang="en-US"/>
              <a:pPr>
                <a:defRPr/>
              </a:pPr>
              <a:t>2019-03-07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DB9404-9FD9-45BC-90D9-0EE325C611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B5E326-0CC6-4F26-8B9E-F05FA1FEF17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F5425-1F10-4F1E-AE23-50A3E1540D1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8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5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1"/>
          <p:cNvSpPr>
            <a:spLocks noChangeArrowheads="1"/>
          </p:cNvSpPr>
          <p:nvPr/>
        </p:nvSpPr>
        <p:spPr bwMode="auto">
          <a:xfrm>
            <a:off x="1513805" y="4216400"/>
            <a:ext cx="7603067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5" name="Rectangle 277"/>
          <p:cNvSpPr>
            <a:spLocks noChangeArrowheads="1"/>
          </p:cNvSpPr>
          <p:nvPr/>
        </p:nvSpPr>
        <p:spPr bwMode="auto">
          <a:xfrm>
            <a:off x="7995039" y="1676400"/>
            <a:ext cx="1117600" cy="914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 flipV="1">
            <a:off x="8940800" y="6553200"/>
            <a:ext cx="32512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1192072" y="2590800"/>
            <a:ext cx="9059333" cy="137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 flipH="1" flipV="1">
            <a:off x="1192072" y="3886200"/>
            <a:ext cx="8534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" name="Rectangle 253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tint val="23529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" name="Rectangle 272"/>
          <p:cNvSpPr>
            <a:spLocks noChangeArrowheads="1"/>
          </p:cNvSpPr>
          <p:nvPr/>
        </p:nvSpPr>
        <p:spPr bwMode="auto">
          <a:xfrm>
            <a:off x="9121106" y="2590800"/>
            <a:ext cx="1121833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2" name="Oval 262"/>
          <p:cNvSpPr>
            <a:spLocks noChangeArrowheads="1"/>
          </p:cNvSpPr>
          <p:nvPr/>
        </p:nvSpPr>
        <p:spPr bwMode="auto">
          <a:xfrm flipH="1">
            <a:off x="9121105" y="3505200"/>
            <a:ext cx="1117600" cy="838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4" name="Line 259"/>
          <p:cNvSpPr>
            <a:spLocks noChangeShapeType="1"/>
          </p:cNvSpPr>
          <p:nvPr/>
        </p:nvSpPr>
        <p:spPr bwMode="ltGray">
          <a:xfrm>
            <a:off x="1582216" y="35052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5" name="Line 261"/>
          <p:cNvSpPr>
            <a:spLocks noChangeShapeType="1"/>
          </p:cNvSpPr>
          <p:nvPr/>
        </p:nvSpPr>
        <p:spPr bwMode="ltGray">
          <a:xfrm>
            <a:off x="1582216" y="43434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6" name="Line 260"/>
          <p:cNvSpPr>
            <a:spLocks noChangeShapeType="1"/>
          </p:cNvSpPr>
          <p:nvPr/>
        </p:nvSpPr>
        <p:spPr bwMode="ltGray">
          <a:xfrm>
            <a:off x="1582216" y="25908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7" name="Line 268"/>
          <p:cNvSpPr>
            <a:spLocks noChangeShapeType="1"/>
          </p:cNvSpPr>
          <p:nvPr/>
        </p:nvSpPr>
        <p:spPr bwMode="ltGray">
          <a:xfrm>
            <a:off x="114374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8" name="Line 256"/>
          <p:cNvSpPr>
            <a:spLocks noChangeShapeType="1"/>
          </p:cNvSpPr>
          <p:nvPr/>
        </p:nvSpPr>
        <p:spPr bwMode="ltGray">
          <a:xfrm>
            <a:off x="92022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9" name="Line 257"/>
          <p:cNvSpPr>
            <a:spLocks noChangeShapeType="1"/>
          </p:cNvSpPr>
          <p:nvPr/>
        </p:nvSpPr>
        <p:spPr bwMode="ltGray">
          <a:xfrm>
            <a:off x="103325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20" name="Line 264"/>
          <p:cNvSpPr>
            <a:spLocks noChangeShapeType="1"/>
          </p:cNvSpPr>
          <p:nvPr/>
        </p:nvSpPr>
        <p:spPr bwMode="ltGray">
          <a:xfrm>
            <a:off x="8076149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11272" y="4495800"/>
            <a:ext cx="7721600" cy="5334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1903272" y="2844800"/>
            <a:ext cx="7416800" cy="1295400"/>
          </a:xfrm>
        </p:spPr>
        <p:txBody>
          <a:bodyPr anchor="ctr"/>
          <a:lstStyle>
            <a:lvl1pPr>
              <a:defRPr sz="4400" b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2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47752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553200"/>
            <a:ext cx="914400" cy="304800"/>
          </a:xfrm>
        </p:spPr>
        <p:txBody>
          <a:bodyPr anchorCtr="0"/>
          <a:lstStyle>
            <a:lvl1pPr>
              <a:defRPr sz="1400"/>
            </a:lvl1pPr>
          </a:lstStyle>
          <a:p>
            <a:pPr>
              <a:defRPr/>
            </a:pPr>
            <a:fld id="{57CB5F90-83C6-4769-95C8-C2648901C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544" y="857250"/>
            <a:ext cx="9202952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704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328" y="6496050"/>
            <a:ext cx="131021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1600" b="1">
                <a:latin typeface="+mn-ea"/>
              </a:defRPr>
            </a:lvl1pPr>
          </a:lstStyle>
          <a:p>
            <a:pPr>
              <a:defRPr/>
            </a:pPr>
            <a:fld id="{7C3A4DB8-089F-4E3A-AFA6-DCD677DDEA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66" name="Rectangle 142"/>
          <p:cNvSpPr>
            <a:spLocks noChangeArrowheads="1"/>
          </p:cNvSpPr>
          <p:nvPr/>
        </p:nvSpPr>
        <p:spPr bwMode="auto">
          <a:xfrm flipH="1">
            <a:off x="95251" y="142875"/>
            <a:ext cx="1181100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71" name="Line 147"/>
          <p:cNvSpPr>
            <a:spLocks noChangeShapeType="1"/>
          </p:cNvSpPr>
          <p:nvPr/>
        </p:nvSpPr>
        <p:spPr bwMode="ltGray">
          <a:xfrm flipH="1">
            <a:off x="167217" y="714375"/>
            <a:ext cx="11709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1357544" y="153988"/>
            <a:ext cx="920295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4351" y="6472239"/>
            <a:ext cx="4539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3114A4A7-2B45-41C2-95FB-D3B640B429C6}" type="slidenum">
              <a:rPr lang="ko-KR" altLang="en-US" sz="1800"/>
              <a:pPr>
                <a:defRPr/>
              </a:pPr>
              <a:t>‹#›</a:t>
            </a:fld>
            <a:endParaRPr lang="ko-KR" alt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sldNum="0" hd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기초</a:t>
            </a:r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 (1)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416" y="4495800"/>
            <a:ext cx="5791200" cy="1504950"/>
          </a:xfrm>
        </p:spPr>
        <p:txBody>
          <a:bodyPr/>
          <a:lstStyle/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 세 종</a:t>
            </a: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hangingPunct="1"/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4105" name="TextBox 13"/>
          <p:cNvSpPr txBox="1">
            <a:spLocks noChangeArrowheads="1"/>
          </p:cNvSpPr>
          <p:nvPr/>
        </p:nvSpPr>
        <p:spPr bwMode="auto">
          <a:xfrm>
            <a:off x="1083697" y="214314"/>
            <a:ext cx="2852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데이터 분석의 기초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10866" y="2143126"/>
            <a:ext cx="1428750" cy="4286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dirty="0">
                <a:latin typeface="Times New Roman" charset="0"/>
              </a:rPr>
              <a:t>Chapter </a:t>
            </a:r>
            <a:r>
              <a:rPr lang="en-US" altLang="ko-KR" dirty="0" smtClean="0">
                <a:latin typeface="Times New Roman" charset="0"/>
              </a:rPr>
              <a:t>2</a:t>
            </a:r>
            <a:endParaRPr lang="ko-KR" altLang="en-US" dirty="0">
              <a:latin typeface="Times New Roman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999593-F51F-41C1-8B77-24166C20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76" y="5589240"/>
            <a:ext cx="2762250" cy="43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Note1. </a:t>
            </a:r>
            <a:r>
              <a:rPr lang="ko-KR" altLang="en-US" sz="2000" dirty="0"/>
              <a:t>한번 만들어 사용한 변수는 </a:t>
            </a:r>
            <a:r>
              <a:rPr lang="en-US" altLang="ko-KR" sz="2000" dirty="0"/>
              <a:t>R </a:t>
            </a:r>
            <a:r>
              <a:rPr lang="ko-KR" altLang="en-US" sz="2000" dirty="0"/>
              <a:t>을 종료할 때 까지 사라지지 않는다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Note2. </a:t>
            </a:r>
            <a:r>
              <a:rPr lang="ko-KR" altLang="en-US" sz="2000" dirty="0"/>
              <a:t>하나의</a:t>
            </a:r>
            <a:r>
              <a:rPr lang="en-US" altLang="ko-KR" sz="2000" dirty="0"/>
              <a:t> </a:t>
            </a:r>
            <a:r>
              <a:rPr lang="ko-KR" altLang="en-US" sz="2000" dirty="0"/>
              <a:t>변수는 다양한 유형의 값을 저장할 수 있다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79576" y="1340768"/>
            <a:ext cx="7344816" cy="2546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&lt;- 10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 &lt;- 20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val.a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&lt;- 15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val.b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&lt;- 20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val.A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&lt;- 19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변수의 내용 </a:t>
            </a:r>
            <a:r>
              <a:rPr lang="ko-KR" alt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출력</a:t>
            </a:r>
            <a:endParaRPr lang="en-US" altLang="ko-KR" sz="2000" b="1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ko-KR" alt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평균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=',</a:t>
            </a:r>
            <a:r>
              <a:rPr lang="en-US" altLang="ko-K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,'\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n')</a:t>
            </a:r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20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변수의 내용 출력</a:t>
            </a:r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79576" y="4698938"/>
            <a:ext cx="7344816" cy="1322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V1 &lt;- 10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V1                  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변수의 내용 출력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V1 &lt;- "Good Morning"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V1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변수의 내용 출력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94" y="3404602"/>
            <a:ext cx="431862" cy="482669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9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5678F-653D-4E79-AC92-A721DC60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0B48F-C307-4E77-AA89-3755DD35B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Note3. </a:t>
            </a:r>
            <a:r>
              <a:rPr lang="en-US" altLang="ko-KR" sz="2000" dirty="0" err="1"/>
              <a:t>Rstudio</a:t>
            </a:r>
            <a:r>
              <a:rPr lang="en-US" altLang="ko-KR" sz="2000" dirty="0"/>
              <a:t> </a:t>
            </a:r>
            <a:r>
              <a:rPr lang="ko-KR" altLang="en-US" sz="2000" dirty="0"/>
              <a:t>에서 </a:t>
            </a:r>
            <a:r>
              <a:rPr lang="en-US" altLang="ko-KR" sz="2000" dirty="0"/>
              <a:t>‘&lt;-’ </a:t>
            </a:r>
            <a:r>
              <a:rPr lang="ko-KR" altLang="en-US" sz="2000" dirty="0"/>
              <a:t>쉽게 입력하기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Script </a:t>
            </a:r>
            <a:r>
              <a:rPr lang="ko-KR" altLang="en-US" sz="2000" dirty="0"/>
              <a:t>창에서 </a:t>
            </a:r>
            <a:r>
              <a:rPr lang="en-US" altLang="ko-KR" sz="2000" dirty="0"/>
              <a:t>Console </a:t>
            </a:r>
            <a:r>
              <a:rPr lang="ko-KR" altLang="en-US" sz="2000" dirty="0"/>
              <a:t>창으로 이동하기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Console </a:t>
            </a:r>
            <a:r>
              <a:rPr lang="ko-KR" altLang="en-US" sz="2000" dirty="0"/>
              <a:t>창에서 </a:t>
            </a:r>
            <a:r>
              <a:rPr lang="en-US" altLang="ko-KR" sz="2000" dirty="0"/>
              <a:t>Script </a:t>
            </a:r>
            <a:r>
              <a:rPr lang="ko-KR" altLang="en-US" sz="2000" dirty="0"/>
              <a:t>창으로 이동하기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D10D9B5-8A44-4258-B79D-EB3A2D70703D}"/>
              </a:ext>
            </a:extLst>
          </p:cNvPr>
          <p:cNvSpPr/>
          <p:nvPr/>
        </p:nvSpPr>
        <p:spPr bwMode="auto">
          <a:xfrm>
            <a:off x="2207568" y="1484784"/>
            <a:ext cx="1080120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Times New Roman" charset="0"/>
              </a:rPr>
              <a:t>Alt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9D544A2-626A-41D8-9CFB-8DA5F5BCFE81}"/>
              </a:ext>
            </a:extLst>
          </p:cNvPr>
          <p:cNvSpPr/>
          <p:nvPr/>
        </p:nvSpPr>
        <p:spPr bwMode="auto">
          <a:xfrm>
            <a:off x="3575720" y="1484784"/>
            <a:ext cx="1080120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>
                <a:latin typeface="Times New Roman" charset="0"/>
                <a:sym typeface="Symbol" panose="05050102010706020507" pitchFamily="18" charset="2"/>
              </a:rPr>
              <a:t>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27701-C789-41E7-9DFC-74FAAC8BA847}"/>
              </a:ext>
            </a:extLst>
          </p:cNvPr>
          <p:cNvSpPr txBox="1"/>
          <p:nvPr/>
        </p:nvSpPr>
        <p:spPr>
          <a:xfrm>
            <a:off x="3253780" y="149748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ECEC7D4-F6A5-49BB-8A6F-4D51D9617C8E}"/>
              </a:ext>
            </a:extLst>
          </p:cNvPr>
          <p:cNvSpPr/>
          <p:nvPr/>
        </p:nvSpPr>
        <p:spPr bwMode="auto">
          <a:xfrm>
            <a:off x="2279576" y="3212976"/>
            <a:ext cx="1080120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Times New Roman" charset="0"/>
              </a:rPr>
              <a:t>Ctrl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CA3F793-3920-4F39-A285-3036B70F3CDB}"/>
              </a:ext>
            </a:extLst>
          </p:cNvPr>
          <p:cNvSpPr/>
          <p:nvPr/>
        </p:nvSpPr>
        <p:spPr bwMode="auto">
          <a:xfrm>
            <a:off x="3647728" y="3212976"/>
            <a:ext cx="1080120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Times New Roman" charset="0"/>
              </a:rPr>
              <a:t>2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78C327-E333-4319-8933-76482376D8C9}"/>
              </a:ext>
            </a:extLst>
          </p:cNvPr>
          <p:cNvSpPr txBox="1"/>
          <p:nvPr/>
        </p:nvSpPr>
        <p:spPr>
          <a:xfrm>
            <a:off x="3325788" y="322567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0869CF9-4289-4386-922E-72CB700AB818}"/>
              </a:ext>
            </a:extLst>
          </p:cNvPr>
          <p:cNvSpPr/>
          <p:nvPr/>
        </p:nvSpPr>
        <p:spPr bwMode="auto">
          <a:xfrm>
            <a:off x="2279576" y="4725144"/>
            <a:ext cx="1080120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Times New Roman" charset="0"/>
              </a:rPr>
              <a:t>Ctrl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9DE665-1B76-4F69-88E6-14369B2933F4}"/>
              </a:ext>
            </a:extLst>
          </p:cNvPr>
          <p:cNvSpPr/>
          <p:nvPr/>
        </p:nvSpPr>
        <p:spPr bwMode="auto">
          <a:xfrm>
            <a:off x="3647728" y="4725144"/>
            <a:ext cx="1080120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Times New Roman" charset="0"/>
              </a:rPr>
              <a:t>1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92D883-B0CD-49E6-8E7E-1C3A9B86FF9B}"/>
              </a:ext>
            </a:extLst>
          </p:cNvPr>
          <p:cNvSpPr txBox="1"/>
          <p:nvPr/>
        </p:nvSpPr>
        <p:spPr>
          <a:xfrm>
            <a:off x="3325788" y="473784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9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사용할 수 있는 </a:t>
            </a:r>
            <a:r>
              <a:rPr lang="ko-KR" altLang="en-US" dirty="0" err="1"/>
              <a:t>자료형</a:t>
            </a:r>
            <a:r>
              <a:rPr lang="en-US" altLang="ko-KR" dirty="0"/>
              <a:t>(data type)</a:t>
            </a:r>
          </a:p>
          <a:p>
            <a:pPr lvl="1"/>
            <a:r>
              <a:rPr lang="ko-KR" altLang="en-US" dirty="0"/>
              <a:t>숫자 </a:t>
            </a:r>
            <a:r>
              <a:rPr lang="en-US" altLang="ko-KR" dirty="0"/>
              <a:t>: 1, 456, -123, 2.15 </a:t>
            </a:r>
          </a:p>
          <a:p>
            <a:pPr lvl="1"/>
            <a:r>
              <a:rPr lang="ko-KR" altLang="en-US" dirty="0"/>
              <a:t>문자 </a:t>
            </a:r>
            <a:r>
              <a:rPr lang="en-US" altLang="ko-KR" dirty="0"/>
              <a:t>: “a”, “b”, “c”, “hello”, “good”</a:t>
            </a:r>
          </a:p>
          <a:p>
            <a:pPr lvl="1"/>
            <a:r>
              <a:rPr lang="ko-KR" altLang="en-US" dirty="0"/>
              <a:t>논리형 </a:t>
            </a:r>
            <a:r>
              <a:rPr lang="en-US" altLang="ko-KR" dirty="0"/>
              <a:t>: TRUE, FALSE    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반드시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대문자</a:t>
            </a:r>
            <a:r>
              <a:rPr lang="en-US" altLang="ko-KR" dirty="0">
                <a:solidFill>
                  <a:srgbClr val="0070C0"/>
                </a:solidFill>
              </a:rPr>
              <a:t>. T, F </a:t>
            </a:r>
            <a:r>
              <a:rPr lang="ko-KR" altLang="en-US" dirty="0">
                <a:solidFill>
                  <a:srgbClr val="0070C0"/>
                </a:solidFill>
              </a:rPr>
              <a:t>로 줄여 쓸 수 있다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dirty="0"/>
              <a:t>특수한 값</a:t>
            </a:r>
            <a:endParaRPr lang="en-US" altLang="ko-KR" dirty="0"/>
          </a:p>
          <a:p>
            <a:pPr lvl="2"/>
            <a:r>
              <a:rPr lang="en-US" altLang="ko-KR" dirty="0"/>
              <a:t>NULL : </a:t>
            </a:r>
            <a:r>
              <a:rPr lang="ko-KR" altLang="en-US" dirty="0"/>
              <a:t>비어있는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. </a:t>
            </a:r>
            <a:r>
              <a:rPr lang="ko-KR" altLang="en-US" dirty="0" err="1"/>
              <a:t>자료형도</a:t>
            </a:r>
            <a:r>
              <a:rPr lang="ko-KR" altLang="en-US" dirty="0"/>
              <a:t> 없고 길이도 </a:t>
            </a:r>
            <a:r>
              <a:rPr lang="en-US" altLang="ko-KR" dirty="0"/>
              <a:t>0</a:t>
            </a:r>
          </a:p>
          <a:p>
            <a:pPr lvl="2"/>
            <a:r>
              <a:rPr lang="en-US" altLang="ko-KR" dirty="0"/>
              <a:t>NA : </a:t>
            </a:r>
            <a:r>
              <a:rPr lang="ko-KR" altLang="en-US" dirty="0" err="1"/>
              <a:t>결측값</a:t>
            </a:r>
            <a:r>
              <a:rPr lang="ko-KR" altLang="en-US" dirty="0"/>
              <a:t> </a:t>
            </a:r>
            <a:r>
              <a:rPr lang="en-US" altLang="ko-KR" dirty="0"/>
              <a:t>(missing value)</a:t>
            </a:r>
          </a:p>
          <a:p>
            <a:pPr lvl="2"/>
            <a:r>
              <a:rPr lang="en-US" altLang="ko-KR" dirty="0" err="1"/>
              <a:t>NaN</a:t>
            </a:r>
            <a:r>
              <a:rPr lang="en-US" altLang="ko-KR" dirty="0"/>
              <a:t> : </a:t>
            </a:r>
            <a:r>
              <a:rPr lang="ko-KR" altLang="en-US" dirty="0"/>
              <a:t>수학적으로</a:t>
            </a:r>
            <a:r>
              <a:rPr lang="en-US" altLang="ko-KR" dirty="0"/>
              <a:t> </a:t>
            </a:r>
            <a:r>
              <a:rPr lang="ko-KR" altLang="en-US" dirty="0"/>
              <a:t>정의가 불가능한 값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srqt</a:t>
            </a:r>
            <a:r>
              <a:rPr lang="en-US" altLang="ko-KR" dirty="0"/>
              <a:t>(-3))</a:t>
            </a:r>
          </a:p>
          <a:p>
            <a:pPr lvl="2"/>
            <a:r>
              <a:rPr lang="en-US" altLang="ko-KR" dirty="0" err="1"/>
              <a:t>Inf</a:t>
            </a:r>
            <a:r>
              <a:rPr lang="en-US" altLang="ko-KR" dirty="0"/>
              <a:t>, -</a:t>
            </a:r>
            <a:r>
              <a:rPr lang="en-US" altLang="ko-KR" dirty="0" err="1"/>
              <a:t>inf</a:t>
            </a:r>
            <a:r>
              <a:rPr lang="en-US" altLang="ko-KR" dirty="0"/>
              <a:t> : </a:t>
            </a:r>
            <a:r>
              <a:rPr lang="ko-KR" altLang="en-US" dirty="0"/>
              <a:t>양의 무한대</a:t>
            </a:r>
            <a:r>
              <a:rPr lang="en-US" altLang="ko-KR" dirty="0"/>
              <a:t>, </a:t>
            </a:r>
            <a:r>
              <a:rPr lang="ko-KR" altLang="en-US" dirty="0"/>
              <a:t>음의 무한대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4797153"/>
            <a:ext cx="24384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95600" y="1412776"/>
            <a:ext cx="7344816" cy="1106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&lt;- 10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&lt;- "Good"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&lt;- NULL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44" y="3007594"/>
            <a:ext cx="2438400" cy="1933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186514">
            <a:off x="3138444" y="4183466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ko-KR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8664" y="369650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ko-KR" alt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2996953"/>
            <a:ext cx="2438400" cy="1933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436976">
            <a:off x="5592464" y="417924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ko-KR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9936" y="3685863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"Good"</a:t>
            </a:r>
            <a:endParaRPr lang="ko-KR" alt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016" y="3007593"/>
            <a:ext cx="2438400" cy="19335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436976">
            <a:off x="8122616" y="418988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ko-KR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 </a:t>
            </a:r>
            <a:r>
              <a:rPr lang="en-US" altLang="ko-KR" b="1" dirty="0"/>
              <a:t>2]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문제</a:t>
            </a:r>
            <a:r>
              <a:rPr lang="en-US" altLang="ko-KR" dirty="0"/>
              <a:t>1) </a:t>
            </a:r>
          </a:p>
          <a:p>
            <a:pPr lvl="1"/>
            <a:r>
              <a:rPr lang="ko-KR" altLang="en-US" dirty="0"/>
              <a:t>반지름이 </a:t>
            </a:r>
            <a:r>
              <a:rPr lang="en-US" altLang="ko-KR" dirty="0"/>
              <a:t>10, 15, 20 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원의 면적을 </a:t>
            </a:r>
            <a:r>
              <a:rPr lang="ko-KR" altLang="en-US" dirty="0" err="1"/>
              <a:t>구하시오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07568" y="2132856"/>
            <a:ext cx="7344816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 * 10 * 3.14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15 * 15 * 3.14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20 * 20 * 3.14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BBA77A-F6CC-4D3E-B632-1508BD0A759F}"/>
              </a:ext>
            </a:extLst>
          </p:cNvPr>
          <p:cNvSpPr/>
          <p:nvPr/>
        </p:nvSpPr>
        <p:spPr>
          <a:xfrm>
            <a:off x="2207568" y="3573016"/>
            <a:ext cx="7344816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 &lt;- 3.14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 &lt;- 10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 * R * PI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 &lt;- 15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 * R * PI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 &lt;- 20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 * R * PI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2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 </a:t>
            </a:r>
            <a:r>
              <a:rPr lang="en-US" altLang="ko-KR" b="1" dirty="0"/>
              <a:t>2]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문제</a:t>
            </a:r>
            <a:r>
              <a:rPr lang="en-US" altLang="ko-KR" dirty="0"/>
              <a:t>2) 2</a:t>
            </a:r>
            <a:r>
              <a:rPr lang="ko-KR" altLang="en-US" dirty="0" err="1"/>
              <a:t>차식</a:t>
            </a:r>
            <a:r>
              <a:rPr lang="ko-KR" altLang="en-US" dirty="0"/>
              <a:t> </a:t>
            </a:r>
            <a:r>
              <a:rPr lang="en-US" altLang="ko-KR" b="1" dirty="0">
                <a:latin typeface="Times New Roman" panose="02020603050405020304" pitchFamily="18" charset="0"/>
              </a:rPr>
              <a:t>y = 2x</a:t>
            </a:r>
            <a:r>
              <a:rPr lang="en-US" altLang="ko-KR" b="1" baseline="30000" dirty="0">
                <a:latin typeface="Times New Roman" panose="02020603050405020304" pitchFamily="18" charset="0"/>
              </a:rPr>
              <a:t>2</a:t>
            </a:r>
            <a:r>
              <a:rPr lang="en-US" altLang="ko-KR" b="1" dirty="0">
                <a:latin typeface="Times New Roman" panose="02020603050405020304" pitchFamily="18" charset="0"/>
              </a:rPr>
              <a:t> + 5x + 10</a:t>
            </a:r>
            <a:r>
              <a:rPr lang="en-US" altLang="ko-KR" b="1" dirty="0"/>
              <a:t> </a:t>
            </a:r>
            <a:r>
              <a:rPr lang="ko-KR" altLang="en-US" dirty="0"/>
              <a:t>에 대해 </a:t>
            </a:r>
            <a:r>
              <a:rPr lang="en-US" altLang="ko-KR" dirty="0"/>
              <a:t>x </a:t>
            </a:r>
            <a:r>
              <a:rPr lang="ko-KR" altLang="en-US" dirty="0"/>
              <a:t>가 </a:t>
            </a:r>
            <a:r>
              <a:rPr lang="en-US" altLang="ko-KR" dirty="0"/>
              <a:t>6,8,10 </a:t>
            </a:r>
            <a:r>
              <a:rPr lang="ko-KR" altLang="en-US" dirty="0"/>
              <a:t>일 때 </a:t>
            </a:r>
            <a:r>
              <a:rPr lang="en-US" altLang="ko-KR" dirty="0"/>
              <a:t>y</a:t>
            </a:r>
            <a:r>
              <a:rPr lang="ko-KR" altLang="en-US" dirty="0"/>
              <a:t>의 값을 각각 </a:t>
            </a:r>
            <a:r>
              <a:rPr lang="ko-KR" altLang="en-US" dirty="0" err="1"/>
              <a:t>구하시오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2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벡터</a:t>
            </a:r>
            <a:r>
              <a:rPr lang="en-US" altLang="ko-KR" b="1" dirty="0"/>
              <a:t>(vector)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분석하고자 하는 데이터는 대부분 </a:t>
            </a:r>
            <a:r>
              <a:rPr lang="en-US" altLang="ko-KR" dirty="0"/>
              <a:t>1</a:t>
            </a:r>
            <a:r>
              <a:rPr lang="ko-KR" altLang="en-US" dirty="0"/>
              <a:t>차원 배열 또는 </a:t>
            </a:r>
            <a:r>
              <a:rPr lang="en-US" altLang="ko-KR" dirty="0"/>
              <a:t>2</a:t>
            </a:r>
            <a:r>
              <a:rPr lang="ko-KR" altLang="en-US" dirty="0"/>
              <a:t>차원 배열의 형태를 가지고 있다</a:t>
            </a:r>
            <a:endParaRPr lang="en-US" altLang="ko-KR" dirty="0"/>
          </a:p>
          <a:p>
            <a:endParaRPr lang="en-US" altLang="ko-KR" sz="2000" dirty="0"/>
          </a:p>
          <a:p>
            <a:r>
              <a:rPr lang="en-US" altLang="ko-KR" dirty="0"/>
              <a:t>1</a:t>
            </a:r>
            <a:r>
              <a:rPr lang="ko-KR" altLang="en-US" dirty="0"/>
              <a:t>차원 배열 데이터</a:t>
            </a:r>
            <a:endParaRPr lang="en-US" altLang="ko-KR" dirty="0"/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학년 학생들의 몸무게 자료</a:t>
            </a:r>
            <a:endParaRPr lang="en-US" altLang="ko-KR" sz="1600" dirty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학년 학생들의 영어성적</a:t>
            </a:r>
            <a:endParaRPr lang="en-US" altLang="ko-KR" sz="1600" dirty="0"/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학년 학생들의 선호하는 색깔 자료 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endParaRPr lang="en-US" altLang="ko-KR" sz="2000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배열 데이터</a:t>
            </a:r>
            <a:endParaRPr lang="en-US" altLang="ko-KR" dirty="0"/>
          </a:p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학년 학생들의 전과목 성적 자료</a:t>
            </a:r>
            <a:endParaRPr lang="en-US" altLang="ko-KR" sz="1600" dirty="0"/>
          </a:p>
          <a:p>
            <a:pPr lvl="1"/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618" y="3430514"/>
            <a:ext cx="6090815" cy="2865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591" y="4365105"/>
            <a:ext cx="4210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벡터</a:t>
            </a:r>
            <a:r>
              <a:rPr lang="en-US" altLang="ko-KR" b="1" dirty="0"/>
              <a:t>(vector)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차원 데이터를 저장하기 위한 자료 구조를 </a:t>
            </a:r>
            <a:r>
              <a:rPr lang="en-US" altLang="ko-KR" sz="2000" dirty="0"/>
              <a:t>R </a:t>
            </a:r>
            <a:r>
              <a:rPr lang="ko-KR" altLang="en-US" sz="2000" dirty="0"/>
              <a:t>에서는 벡터</a:t>
            </a:r>
            <a:r>
              <a:rPr lang="en-US" altLang="ko-KR" sz="2000" dirty="0"/>
              <a:t>(vector)</a:t>
            </a:r>
            <a:r>
              <a:rPr lang="ko-KR" altLang="en-US" sz="2000" dirty="0"/>
              <a:t>라고 한다</a:t>
            </a:r>
            <a:endParaRPr lang="en-US" altLang="ko-KR" sz="2000" dirty="0"/>
          </a:p>
          <a:p>
            <a:r>
              <a:rPr lang="ko-KR" altLang="en-US" sz="2000" dirty="0"/>
              <a:t>수학적 의미의 </a:t>
            </a:r>
            <a:r>
              <a:rPr lang="en-US" altLang="ko-KR" sz="2000" dirty="0"/>
              <a:t>vector </a:t>
            </a:r>
            <a:r>
              <a:rPr lang="ko-KR" altLang="en-US" sz="2000" dirty="0"/>
              <a:t>와 다루는 방법이 동일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벡터 </a:t>
            </a:r>
            <a:r>
              <a:rPr lang="en-US" altLang="ko-KR" sz="2000" dirty="0"/>
              <a:t>: </a:t>
            </a:r>
            <a:r>
              <a:rPr lang="ko-KR" altLang="en-US" sz="2000" dirty="0"/>
              <a:t>동일한 자료형의 값이 여러 개 연속되어 있음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3206701" y="3560307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3196590" y="3569736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206701" y="4784443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3196590" y="4793872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858055" y="4784443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2" name="자유형 11"/>
          <p:cNvSpPr/>
          <p:nvPr/>
        </p:nvSpPr>
        <p:spPr bwMode="auto">
          <a:xfrm>
            <a:off x="3847944" y="4793872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506127" y="4784443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4" name="자유형 13"/>
          <p:cNvSpPr/>
          <p:nvPr/>
        </p:nvSpPr>
        <p:spPr bwMode="auto">
          <a:xfrm>
            <a:off x="4496016" y="4793872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154199" y="4784443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6" name="자유형 15"/>
          <p:cNvSpPr/>
          <p:nvPr/>
        </p:nvSpPr>
        <p:spPr bwMode="auto">
          <a:xfrm>
            <a:off x="5144088" y="4793872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802271" y="4784443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8" name="자유형 17"/>
          <p:cNvSpPr/>
          <p:nvPr/>
        </p:nvSpPr>
        <p:spPr bwMode="auto">
          <a:xfrm>
            <a:off x="5792160" y="4793872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450343" y="4784443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20" name="자유형 19"/>
          <p:cNvSpPr/>
          <p:nvPr/>
        </p:nvSpPr>
        <p:spPr bwMode="auto">
          <a:xfrm>
            <a:off x="6440232" y="4793872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2172" y="368741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92172" y="483954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AD2C8-51AE-4CC3-A48C-746C81CB5783}"/>
              </a:ext>
            </a:extLst>
          </p:cNvPr>
          <p:cNvSpPr txBox="1"/>
          <p:nvPr/>
        </p:nvSpPr>
        <p:spPr>
          <a:xfrm>
            <a:off x="3215680" y="422108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single value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4DC22A-759B-423A-8306-5DD27D8ACC07}"/>
              </a:ext>
            </a:extLst>
          </p:cNvPr>
          <p:cNvSpPr txBox="1"/>
          <p:nvPr/>
        </p:nvSpPr>
        <p:spPr>
          <a:xfrm>
            <a:off x="3215681" y="551723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vector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벡터</a:t>
            </a:r>
            <a:r>
              <a:rPr lang="en-US" altLang="ko-KR" b="1" dirty="0"/>
              <a:t>(vector)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  <a:r>
              <a:rPr lang="en-US" altLang="ko-KR" dirty="0"/>
              <a:t>(data vector) </a:t>
            </a:r>
            <a:r>
              <a:rPr lang="ko-KR" altLang="en-US" dirty="0"/>
              <a:t>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en-US" altLang="ko-KR" dirty="0"/>
              <a:t>() </a:t>
            </a:r>
            <a:r>
              <a:rPr lang="ko-KR" altLang="en-US" dirty="0"/>
              <a:t>함수를</a:t>
            </a:r>
            <a:r>
              <a:rPr lang="en-US" altLang="ko-KR" dirty="0"/>
              <a:t> </a:t>
            </a:r>
            <a:r>
              <a:rPr lang="ko-KR" altLang="en-US" dirty="0"/>
              <a:t>이용해서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하나의 벡터는 동일한 자료형의 값들만 포함해야 한다</a:t>
            </a:r>
            <a:endParaRPr lang="en-US" altLang="ko-KR" dirty="0"/>
          </a:p>
          <a:p>
            <a:pPr lvl="1"/>
            <a:r>
              <a:rPr lang="ko-KR" altLang="en-US" dirty="0"/>
              <a:t>하나의 벡터에 문자</a:t>
            </a:r>
            <a:r>
              <a:rPr lang="en-US" altLang="ko-KR" dirty="0"/>
              <a:t>, </a:t>
            </a:r>
            <a:r>
              <a:rPr lang="ko-KR" altLang="en-US" dirty="0"/>
              <a:t>숫자를 섞어서 넣으면 모두 </a:t>
            </a:r>
            <a:r>
              <a:rPr lang="ko-KR" altLang="en-US" dirty="0" err="1"/>
              <a:t>문자형으로</a:t>
            </a:r>
            <a:r>
              <a:rPr lang="ko-KR" altLang="en-US" dirty="0"/>
              <a:t> 인식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95600" y="1484784"/>
            <a:ext cx="7344816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&lt;- c(1,2,3)              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숫자형 벡터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&lt;- c("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a","b","c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문자형 벡터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 &lt;- c(TRUE,TRUE, FALSE, TRUE)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논리형 벡터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ko-KR" sz="2000" b="1" dirty="0">
                <a:solidFill>
                  <a:srgbClr val="0070C0"/>
                </a:solidFill>
                <a:cs typeface="Courier New" pitchFamily="49" charset="0"/>
              </a:rPr>
              <a:t>                      # x </a:t>
            </a:r>
            <a:r>
              <a:rPr lang="ko-KR" altLang="en-US" sz="2000" b="1" dirty="0">
                <a:solidFill>
                  <a:srgbClr val="0070C0"/>
                </a:solidFill>
                <a:cs typeface="Courier New" pitchFamily="49" charset="0"/>
              </a:rPr>
              <a:t>에 저장된 값을 출력하라는 의미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95600" y="5013176"/>
            <a:ext cx="7344816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 &lt;- c(1,2,3, 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a","b","c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9" y="5661455"/>
            <a:ext cx="3827115" cy="76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벡터</a:t>
            </a:r>
            <a:r>
              <a:rPr lang="en-US" altLang="ko-KR" b="1" dirty="0"/>
              <a:t>(vector)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95600" y="980728"/>
            <a:ext cx="734481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&lt;- c(1,2,3)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 &lt;- c("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a","b","c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3206701" y="256490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Times New Roman" charset="0"/>
              </a:rPr>
              <a:t>1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3196590" y="2574333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latin typeface="Times New Roman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858055" y="256490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Times New Roman" charset="0"/>
              </a:rPr>
              <a:t>2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3847944" y="2574333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latin typeface="Times New Roman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506127" y="2564904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Times New Roman" charset="0"/>
              </a:rPr>
              <a:t>3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4496016" y="2574333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latin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08058" y="26494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3210267" y="3488299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Times New Roman" charset="0"/>
              </a:rPr>
              <a:t>“a”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19" name="자유형 18"/>
          <p:cNvSpPr/>
          <p:nvPr/>
        </p:nvSpPr>
        <p:spPr bwMode="auto">
          <a:xfrm>
            <a:off x="3200156" y="3497728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latin typeface="Times New Roman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861621" y="3488299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Times New Roman" charset="0"/>
              </a:rPr>
              <a:t>“b”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21" name="자유형 20"/>
          <p:cNvSpPr/>
          <p:nvPr/>
        </p:nvSpPr>
        <p:spPr bwMode="auto">
          <a:xfrm>
            <a:off x="3851510" y="3497728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latin typeface="Times New Roman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509693" y="3488299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Times New Roman" charset="0"/>
              </a:rPr>
              <a:t>“c”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23" name="자유형 22"/>
          <p:cNvSpPr/>
          <p:nvPr/>
        </p:nvSpPr>
        <p:spPr bwMode="auto">
          <a:xfrm>
            <a:off x="4499582" y="3497728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latin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11624" y="3572834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4" name="타원 23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8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R </a:t>
            </a:r>
            <a:r>
              <a:rPr lang="ko-KR" altLang="en-US" dirty="0"/>
              <a:t>기본사용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변수</a:t>
            </a:r>
            <a:r>
              <a:rPr lang="en-US" altLang="ko-KR" dirty="0"/>
              <a:t>(variable)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벡터</a:t>
            </a:r>
            <a:r>
              <a:rPr lang="en-US" altLang="ko-KR" dirty="0"/>
              <a:t>(vector)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벡터 연산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논리값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[R </a:t>
            </a:r>
            <a:r>
              <a:rPr lang="ko-KR" altLang="en-US" dirty="0"/>
              <a:t>사용 </a:t>
            </a:r>
            <a:r>
              <a:rPr lang="en-US" altLang="ko-KR" dirty="0"/>
              <a:t>Tip]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7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벡터</a:t>
            </a:r>
            <a:r>
              <a:rPr lang="en-US" altLang="ko-KR" b="1" dirty="0"/>
              <a:t>(vector)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연속적인 숫자로 이루어진 벡터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07568" y="1628800"/>
            <a:ext cx="734481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v1 &lt;- 50:90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615494"/>
            <a:ext cx="8820472" cy="11015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07568" y="3717032"/>
            <a:ext cx="734481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v2 &lt;- c(1,2,5, 50:90)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v2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312" y="4941169"/>
            <a:ext cx="8374137" cy="140881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4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EA523-C2D5-41EB-9355-DD103C1D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벡터</a:t>
            </a:r>
            <a:r>
              <a:rPr lang="en-US" altLang="ko-KR" b="1" dirty="0"/>
              <a:t>(vector)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B2819-1150-4829-A39A-D2475661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 간격의 숫자로 구성된 벡터 만들기</a:t>
            </a:r>
            <a:r>
              <a:rPr lang="en-US" altLang="ko-KR" dirty="0"/>
              <a:t>: </a:t>
            </a:r>
            <a:r>
              <a:rPr lang="en-US" altLang="ko-KR" dirty="0" err="1"/>
              <a:t>seq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E295E-7A2E-4076-A252-5B5D02043940}"/>
              </a:ext>
            </a:extLst>
          </p:cNvPr>
          <p:cNvSpPr/>
          <p:nvPr/>
        </p:nvSpPr>
        <p:spPr>
          <a:xfrm>
            <a:off x="2207568" y="1628800"/>
            <a:ext cx="734481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v3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(1,101,3) 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시작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종료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간격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F3AE03-98BB-46EB-99E2-76C30A296ECC}"/>
              </a:ext>
            </a:extLst>
          </p:cNvPr>
          <p:cNvSpPr/>
          <p:nvPr/>
        </p:nvSpPr>
        <p:spPr>
          <a:xfrm>
            <a:off x="2207568" y="3933056"/>
            <a:ext cx="734481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v4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(0.1,1.0,0.1) 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시작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종료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간격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v4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C0C360-860B-4DC4-A0FD-6C6EC11D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55" y="5085184"/>
            <a:ext cx="5924550" cy="666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046494-DB85-4923-ACAE-CEB5B9C6C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56" y="2758180"/>
            <a:ext cx="8800133" cy="850212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3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30722-0293-45E3-BE74-B075EB5F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벡터</a:t>
            </a:r>
            <a:r>
              <a:rPr lang="en-US" altLang="ko-KR" b="1" dirty="0"/>
              <a:t>(vector)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B3837-0371-4A82-AA75-2BEA7635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반복값에</a:t>
            </a:r>
            <a:r>
              <a:rPr lang="ko-KR" altLang="en-US" dirty="0"/>
              <a:t> 의한 벡터 만들기 </a:t>
            </a:r>
            <a:r>
              <a:rPr lang="en-US" altLang="ko-KR" dirty="0"/>
              <a:t>: rep()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A0FD73-25A2-4DC3-AE04-FA7DCCE33497}"/>
              </a:ext>
            </a:extLst>
          </p:cNvPr>
          <p:cNvSpPr/>
          <p:nvPr/>
        </p:nvSpPr>
        <p:spPr>
          <a:xfrm>
            <a:off x="2207568" y="1628800"/>
            <a:ext cx="734481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v5 &lt;- rep(1,times = 5) 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1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을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5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번 반복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v5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0D5D68-4FA7-4CE2-9FBA-47599F704DF2}"/>
              </a:ext>
            </a:extLst>
          </p:cNvPr>
          <p:cNvSpPr/>
          <p:nvPr/>
        </p:nvSpPr>
        <p:spPr>
          <a:xfrm>
            <a:off x="2207568" y="3861048"/>
            <a:ext cx="734481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v6 &lt;- rep(1:5,times = 3)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v6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8FA411-50FF-4770-AD6E-B900BDAFB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25" y="2753626"/>
            <a:ext cx="5800725" cy="790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A41E24-D3E1-4032-99B1-70A73446D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34" y="5150665"/>
            <a:ext cx="47815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E1F61-7770-496E-A5AE-B0C5DF86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벡터</a:t>
            </a:r>
            <a:r>
              <a:rPr lang="en-US" altLang="ko-KR" b="1" dirty="0"/>
              <a:t>(vector)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A6C58-D8C6-4176-89FF-BA36BA3BF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5B2C9B-527C-40BF-B0CE-BF592F54B7C7}"/>
              </a:ext>
            </a:extLst>
          </p:cNvPr>
          <p:cNvSpPr/>
          <p:nvPr/>
        </p:nvSpPr>
        <p:spPr>
          <a:xfrm>
            <a:off x="2207568" y="1628800"/>
            <a:ext cx="734481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v7 &lt;- rep(c("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a","b","c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"),each = 3)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v7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5F564-3F9A-4F31-A2E7-D4853AE509BB}"/>
              </a:ext>
            </a:extLst>
          </p:cNvPr>
          <p:cNvSpPr/>
          <p:nvPr/>
        </p:nvSpPr>
        <p:spPr>
          <a:xfrm>
            <a:off x="2207568" y="3861048"/>
            <a:ext cx="734481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v8 &lt;- rep(c("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a","b","c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"),times = 3)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FFC25B-8402-462F-BF83-CFC4367E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6" y="2781685"/>
            <a:ext cx="5495925" cy="790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C0BB0E-ADAB-4ED8-BB39-A0F63110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4991840"/>
            <a:ext cx="5514975" cy="8001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벡터</a:t>
            </a:r>
            <a:r>
              <a:rPr lang="en-US" altLang="ko-KR" b="1" dirty="0"/>
              <a:t>(vector)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6876" y="857250"/>
            <a:ext cx="8786813" cy="5500688"/>
          </a:xfrm>
        </p:spPr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벡터는 요소 값에 이름 부여 가능</a:t>
            </a:r>
            <a:endParaRPr lang="en-US" altLang="ko-KR" dirty="0"/>
          </a:p>
          <a:p>
            <a:pPr lvl="1"/>
            <a:r>
              <a:rPr lang="en-US" altLang="ko-KR" dirty="0"/>
              <a:t>names()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ko-KR" altLang="en-US" dirty="0" err="1"/>
              <a:t>요소값에</a:t>
            </a:r>
            <a:r>
              <a:rPr lang="ko-KR" altLang="en-US" dirty="0"/>
              <a:t> 이름을 붙여도 계산에는 아무 영향을 미치지 않음</a:t>
            </a:r>
            <a:r>
              <a:rPr lang="en-US" altLang="ko-KR" dirty="0"/>
              <a:t>. </a:t>
            </a:r>
            <a:r>
              <a:rPr lang="ko-KR" altLang="en-US" dirty="0"/>
              <a:t>단지 값의 의미를 분명하게 밝히는 역할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495600" y="2692896"/>
            <a:ext cx="734481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score &lt;- c(90,85,70)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성적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names(score) &lt;- c("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John","Tom","Jane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score       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이름과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함께 값이 출력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4349080"/>
            <a:ext cx="6267450" cy="16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25FF84-86A0-4A43-8CE8-622E4E233721}"/>
              </a:ext>
            </a:extLst>
          </p:cNvPr>
          <p:cNvSpPr txBox="1"/>
          <p:nvPr/>
        </p:nvSpPr>
        <p:spPr>
          <a:xfrm>
            <a:off x="7158652" y="5949281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names(score)[2] ?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7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벡터</a:t>
            </a:r>
            <a:r>
              <a:rPr lang="en-US" altLang="ko-KR" b="1" dirty="0"/>
              <a:t>(vector)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벡터에서 값 추출하기</a:t>
            </a:r>
            <a:endParaRPr lang="en-US" altLang="ko-KR" dirty="0"/>
          </a:p>
          <a:p>
            <a:pPr lvl="1"/>
            <a:r>
              <a:rPr lang="ko-KR" altLang="en-US" dirty="0"/>
              <a:t>한 개의 값 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711624" y="1844824"/>
            <a:ext cx="734481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&lt;- c(1,4,3,7,8)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d[2]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벡터에서 두번째 값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3206701" y="3356992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Times New Roman" charset="0"/>
              </a:rPr>
              <a:t>1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3196590" y="3366421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latin typeface="Times New Roman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858055" y="3356992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Times New Roman" charset="0"/>
              </a:rPr>
              <a:t>4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3847944" y="3366421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latin typeface="Times New Roman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506127" y="3356992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Times New Roman" charset="0"/>
              </a:rPr>
              <a:t>3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12" name="자유형 11"/>
          <p:cNvSpPr/>
          <p:nvPr/>
        </p:nvSpPr>
        <p:spPr bwMode="auto">
          <a:xfrm>
            <a:off x="4496016" y="3366421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latin typeface="Times New Roman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154199" y="3356992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Times New Roman" charset="0"/>
              </a:rPr>
              <a:t>7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14" name="자유형 13"/>
          <p:cNvSpPr/>
          <p:nvPr/>
        </p:nvSpPr>
        <p:spPr bwMode="auto">
          <a:xfrm>
            <a:off x="5144088" y="3366421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latin typeface="Times New Roman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802271" y="3356992"/>
            <a:ext cx="648072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latin typeface="Times New Roman" charset="0"/>
              </a:rPr>
              <a:t>8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16" name="자유형 15"/>
          <p:cNvSpPr/>
          <p:nvPr/>
        </p:nvSpPr>
        <p:spPr bwMode="auto">
          <a:xfrm>
            <a:off x="5792160" y="3366421"/>
            <a:ext cx="663880" cy="651353"/>
          </a:xfrm>
          <a:custGeom>
            <a:avLst/>
            <a:gdLst>
              <a:gd name="connsiteX0" fmla="*/ 0 w 663880"/>
              <a:gd name="connsiteY0" fmla="*/ 0 h 651353"/>
              <a:gd name="connsiteX1" fmla="*/ 12526 w 663880"/>
              <a:gd name="connsiteY1" fmla="*/ 651353 h 651353"/>
              <a:gd name="connsiteX2" fmla="*/ 663880 w 663880"/>
              <a:gd name="connsiteY2" fmla="*/ 651353 h 651353"/>
              <a:gd name="connsiteX3" fmla="*/ 651354 w 663880"/>
              <a:gd name="connsiteY3" fmla="*/ 12526 h 651353"/>
              <a:gd name="connsiteX4" fmla="*/ 651354 w 663880"/>
              <a:gd name="connsiteY4" fmla="*/ 12526 h 651353"/>
              <a:gd name="connsiteX5" fmla="*/ 651354 w 663880"/>
              <a:gd name="connsiteY5" fmla="*/ 12526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880" h="651353">
                <a:moveTo>
                  <a:pt x="0" y="0"/>
                </a:moveTo>
                <a:lnTo>
                  <a:pt x="12526" y="651353"/>
                </a:lnTo>
                <a:lnTo>
                  <a:pt x="663880" y="651353"/>
                </a:lnTo>
                <a:lnTo>
                  <a:pt x="651354" y="12526"/>
                </a:lnTo>
                <a:lnTo>
                  <a:pt x="651354" y="12526"/>
                </a:lnTo>
                <a:lnTo>
                  <a:pt x="651354" y="12526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latin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3632" y="34120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87063" y="412717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d[1]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14198" y="412717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d[2]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62270" y="412717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d[3]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10342" y="412717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d[4]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07969" y="412717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d[5]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D4034A-0BBA-4B0A-BADE-A6D826207DB6}"/>
              </a:ext>
            </a:extLst>
          </p:cNvPr>
          <p:cNvCxnSpPr/>
          <p:nvPr/>
        </p:nvCxnSpPr>
        <p:spPr bwMode="auto">
          <a:xfrm flipH="1" flipV="1">
            <a:off x="3647729" y="4588842"/>
            <a:ext cx="166469" cy="424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B30DDE-E087-4DAD-987E-2839216634A7}"/>
              </a:ext>
            </a:extLst>
          </p:cNvPr>
          <p:cNvSpPr txBox="1"/>
          <p:nvPr/>
        </p:nvSpPr>
        <p:spPr>
          <a:xfrm>
            <a:off x="3575720" y="5013176"/>
            <a:ext cx="4636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index.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에서는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index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를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부터 시작한다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벡터</a:t>
            </a:r>
            <a:r>
              <a:rPr lang="en-US" altLang="ko-KR" b="1" dirty="0"/>
              <a:t>(vector)</a:t>
            </a:r>
            <a:r>
              <a:rPr lang="ko-KR" altLang="en-US" dirty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666876" y="857250"/>
            <a:ext cx="8786813" cy="5500688"/>
          </a:xfrm>
        </p:spPr>
        <p:txBody>
          <a:bodyPr/>
          <a:lstStyle/>
          <a:p>
            <a:r>
              <a:rPr lang="ko-KR" altLang="en-US" dirty="0"/>
              <a:t>데이터 벡터에서 값 추출하기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구간의 값 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Negative index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11624" y="2132856"/>
            <a:ext cx="734481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&lt;- c(1,4,3,7,8)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d[1:3]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처음 </a:t>
            </a:r>
            <a:r>
              <a:rPr lang="ko-KR" altLang="en-US" sz="2000" dirty="0" err="1">
                <a:solidFill>
                  <a:srgbClr val="0070C0"/>
                </a:solidFill>
                <a:cs typeface="Courier New" pitchFamily="49" charset="0"/>
              </a:rPr>
              <a:t>세개의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 자료 출력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d[c(1,3,5)]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d[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(1,5,2)]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 err="1">
                <a:solidFill>
                  <a:srgbClr val="0070C0"/>
                </a:solidFill>
                <a:cs typeface="Courier New" pitchFamily="49" charset="0"/>
              </a:rPr>
              <a:t>홀수번째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 자료 출력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11624" y="4293096"/>
            <a:ext cx="7344816" cy="1080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&lt;- c(1,4,3,7,8,9)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d[-2]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-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는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‘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제외하고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’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의 의미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.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d[-c(3:5)]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 err="1">
                <a:solidFill>
                  <a:srgbClr val="0070C0"/>
                </a:solidFill>
                <a:cs typeface="Courier New" pitchFamily="49" charset="0"/>
              </a:rPr>
              <a:t>세번째에서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 err="1">
                <a:solidFill>
                  <a:srgbClr val="0070C0"/>
                </a:solidFill>
                <a:cs typeface="Courier New" pitchFamily="49" charset="0"/>
              </a:rPr>
              <a:t>다섯번째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 값은 제외하고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벡터</a:t>
            </a:r>
            <a:r>
              <a:rPr lang="en-US" altLang="ko-KR" b="1" dirty="0"/>
              <a:t>(vector)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벡터에서 값 추출하기</a:t>
            </a:r>
            <a:endParaRPr lang="en-US" altLang="ko-KR" dirty="0"/>
          </a:p>
          <a:p>
            <a:pPr lvl="1"/>
            <a:r>
              <a:rPr lang="ko-KR" altLang="en-US" dirty="0"/>
              <a:t>이름으로 값 추출하기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95600" y="1772816"/>
            <a:ext cx="7344816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GNP &lt;- c(2090,2450,960)</a:t>
            </a:r>
            <a:r>
              <a:rPr lang="en-US" altLang="ko-K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GNP</a:t>
            </a:r>
            <a:r>
              <a:rPr lang="en-US" altLang="ko-KR" dirty="0">
                <a:solidFill>
                  <a:srgbClr val="0070C0"/>
                </a:solidFill>
                <a:cs typeface="Courier New" pitchFamily="49" charset="0"/>
              </a:rPr>
              <a:t> </a:t>
            </a:r>
            <a:endParaRPr lang="en-US" altLang="ko-K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names(GNP) &lt;- c("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Korea","Japan","Nepal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GNP[1]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GNP["Korea"]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GNP[c("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Korea","Nepal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")]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3861048"/>
            <a:ext cx="6038850" cy="28194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5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</a:t>
            </a:r>
            <a:r>
              <a:rPr lang="en-US" altLang="ko-KR" b="1" dirty="0"/>
              <a:t>3]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101 ~ 200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값으로 구성된 벡터 </a:t>
            </a:r>
            <a:r>
              <a:rPr lang="en-US" altLang="ko-KR" sz="2000" dirty="0"/>
              <a:t>d 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생성하시오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 </a:t>
            </a:r>
            <a:r>
              <a:rPr lang="ko-KR" altLang="en-US" sz="2000" dirty="0"/>
              <a:t>에 어떤 값이 저장되었는지 </a:t>
            </a:r>
            <a:r>
              <a:rPr lang="ko-KR" altLang="en-US" sz="2000" dirty="0" err="1"/>
              <a:t>확인하시오</a:t>
            </a:r>
            <a:endParaRPr lang="en-US" altLang="ko-KR" sz="2000" dirty="0"/>
          </a:p>
          <a:p>
            <a:r>
              <a:rPr lang="en-US" altLang="ko-KR" sz="2000" dirty="0"/>
              <a:t>d </a:t>
            </a:r>
            <a:r>
              <a:rPr lang="ko-KR" altLang="en-US" sz="2000" dirty="0"/>
              <a:t>에서</a:t>
            </a:r>
            <a:r>
              <a:rPr lang="en-US" altLang="ko-KR" sz="2000" dirty="0"/>
              <a:t> 10</a:t>
            </a:r>
            <a:r>
              <a:rPr lang="ko-KR" altLang="en-US" sz="2000" dirty="0"/>
              <a:t>번째 값은 무엇인가</a:t>
            </a:r>
            <a:endParaRPr lang="en-US" altLang="ko-KR" sz="2000" dirty="0"/>
          </a:p>
          <a:p>
            <a:r>
              <a:rPr lang="en-US" altLang="ko-KR" sz="2000" dirty="0"/>
              <a:t>d </a:t>
            </a:r>
            <a:r>
              <a:rPr lang="ko-KR" altLang="en-US" sz="2000" dirty="0"/>
              <a:t>에서 뒤에서 </a:t>
            </a:r>
            <a:r>
              <a:rPr lang="en-US" altLang="ko-KR" sz="2000" dirty="0"/>
              <a:t>10</a:t>
            </a:r>
            <a:r>
              <a:rPr lang="ko-KR" altLang="en-US" sz="2000" dirty="0"/>
              <a:t>개의 값을 잘라내어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d </a:t>
            </a:r>
            <a:r>
              <a:rPr lang="ko-KR" altLang="en-US" sz="2000" dirty="0"/>
              <a:t>에서 짝수만 </a:t>
            </a:r>
            <a:r>
              <a:rPr lang="ko-KR" altLang="en-US" sz="2000" dirty="0" err="1"/>
              <a:t>출력하시오</a:t>
            </a:r>
            <a:endParaRPr lang="en-US" altLang="ko-KR" sz="2000" dirty="0"/>
          </a:p>
          <a:p>
            <a:r>
              <a:rPr lang="en-US" altLang="ko-KR" sz="2000" dirty="0"/>
              <a:t>d </a:t>
            </a:r>
            <a:r>
              <a:rPr lang="ko-KR" altLang="en-US" sz="2000" dirty="0"/>
              <a:t>에서 앞에서 </a:t>
            </a:r>
            <a:r>
              <a:rPr lang="en-US" altLang="ko-KR" sz="2000" dirty="0"/>
              <a:t>20 </a:t>
            </a:r>
            <a:r>
              <a:rPr lang="ko-KR" altLang="en-US" sz="2000" dirty="0"/>
              <a:t>개의 값을 잘라내어 </a:t>
            </a:r>
            <a:r>
              <a:rPr lang="en-US" altLang="ko-KR" sz="2000" dirty="0"/>
              <a:t>d.20 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저장하시오</a:t>
            </a:r>
            <a:r>
              <a:rPr lang="en-US" altLang="ko-KR" sz="2000" dirty="0"/>
              <a:t>. d.20 </a:t>
            </a:r>
            <a:r>
              <a:rPr lang="ko-KR" altLang="en-US" sz="2000" dirty="0"/>
              <a:t>의 값을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d.20 </a:t>
            </a:r>
            <a:r>
              <a:rPr lang="ko-KR" altLang="en-US" sz="2000" dirty="0"/>
              <a:t>에서 </a:t>
            </a:r>
            <a:r>
              <a:rPr lang="en-US" altLang="ko-KR" sz="2000" dirty="0"/>
              <a:t>5</a:t>
            </a:r>
            <a:r>
              <a:rPr lang="ko-KR" altLang="en-US" sz="2000" dirty="0"/>
              <a:t>번째 값을</a:t>
            </a:r>
            <a:r>
              <a:rPr lang="en-US" altLang="ko-KR" sz="2000" dirty="0"/>
              <a:t> </a:t>
            </a:r>
            <a:r>
              <a:rPr lang="ko-KR" altLang="en-US" sz="2000" dirty="0"/>
              <a:t>제외한 나머지 값들을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d.20 </a:t>
            </a:r>
            <a:r>
              <a:rPr lang="ko-KR" altLang="en-US" sz="2000" dirty="0"/>
              <a:t>에서 </a:t>
            </a:r>
            <a:r>
              <a:rPr lang="en-US" altLang="ko-KR" sz="2000" dirty="0"/>
              <a:t>5,7,9 </a:t>
            </a:r>
            <a:r>
              <a:rPr lang="ko-KR" altLang="en-US" sz="2000" dirty="0"/>
              <a:t>번째 값을 제외한 나머지 값을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063552" y="1412776"/>
            <a:ext cx="734481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&lt;- 101:200</a:t>
            </a:r>
          </a:p>
        </p:txBody>
      </p:sp>
    </p:spTree>
    <p:extLst>
      <p:ext uri="{BB962C8B-B14F-4D97-AF65-F5344CB8AC3E}">
        <p14:creationId xmlns:p14="http://schemas.microsoft.com/office/powerpoint/2010/main" val="40846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벡터 연산</a:t>
            </a:r>
            <a:r>
              <a:rPr lang="en-US" altLang="ko-KR" b="1" dirty="0"/>
              <a:t>, </a:t>
            </a:r>
            <a:r>
              <a:rPr lang="ko-KR" altLang="en-US" b="1" dirty="0"/>
              <a:t>함수</a:t>
            </a:r>
            <a:r>
              <a:rPr lang="en-US" altLang="ko-KR" b="1" dirty="0"/>
              <a:t>, </a:t>
            </a:r>
            <a:r>
              <a:rPr lang="ko-KR" altLang="en-US" b="1" dirty="0"/>
              <a:t>논리값</a:t>
            </a:r>
            <a:r>
              <a:rPr lang="ko-KR" altLang="en-US" dirty="0"/>
              <a:t>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벡터에 대한 산술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07568" y="1700808"/>
            <a:ext cx="734481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&lt;- c(1,4,3,7,8)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2*d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d-5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3*d + 4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9" y="3429000"/>
            <a:ext cx="3590925" cy="203835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5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R </a:t>
            </a:r>
            <a:r>
              <a:rPr lang="ko-KR" altLang="en-US" b="1" dirty="0"/>
              <a:t>기본사용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ko-KR" altLang="en-US" dirty="0"/>
              <a:t>자료분석</a:t>
            </a:r>
            <a:r>
              <a:rPr lang="en-US" altLang="ko-KR" dirty="0"/>
              <a:t>, </a:t>
            </a:r>
            <a:r>
              <a:rPr lang="ko-KR" altLang="en-US" dirty="0"/>
              <a:t>통계작업에 특화된 공개 </a:t>
            </a:r>
            <a:r>
              <a:rPr lang="en-US" altLang="ko-KR" dirty="0"/>
              <a:t>SW</a:t>
            </a:r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계산기</a:t>
            </a:r>
            <a:endParaRPr lang="en-US" altLang="ko-KR" dirty="0"/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자료</a:t>
            </a:r>
            <a:r>
              <a:rPr lang="en-US" altLang="ko-KR" dirty="0"/>
              <a:t>, </a:t>
            </a:r>
            <a:r>
              <a:rPr lang="ko-KR" altLang="en-US" dirty="0"/>
              <a:t>통계 분석을 위한 거의 모든 기능을 함수</a:t>
            </a:r>
            <a:r>
              <a:rPr lang="en-US" altLang="ko-KR" dirty="0"/>
              <a:t>, </a:t>
            </a:r>
            <a:r>
              <a:rPr lang="ko-KR" altLang="en-US" dirty="0"/>
              <a:t>패키지 형태로 제공</a:t>
            </a:r>
            <a:endParaRPr lang="en-US" altLang="ko-KR" dirty="0"/>
          </a:p>
          <a:p>
            <a:pPr lvl="1"/>
            <a:r>
              <a:rPr lang="en-US" altLang="ko-KR" dirty="0"/>
              <a:t>Java, C </a:t>
            </a:r>
            <a:r>
              <a:rPr lang="ko-KR" altLang="en-US" dirty="0"/>
              <a:t>프로그램과 연동 가능</a:t>
            </a:r>
            <a:endParaRPr lang="en-US" altLang="ko-KR" dirty="0"/>
          </a:p>
          <a:p>
            <a:pPr lvl="1"/>
            <a:r>
              <a:rPr lang="en-US" altLang="ko-KR" dirty="0"/>
              <a:t>Compact size ( &lt; 100 Mb)</a:t>
            </a:r>
          </a:p>
          <a:p>
            <a:pPr lvl="1"/>
            <a:r>
              <a:rPr lang="en-US" altLang="ko-KR" dirty="0"/>
              <a:t>Open Source SW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4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벡터 연산</a:t>
            </a:r>
            <a:r>
              <a:rPr lang="en-US" altLang="ko-KR" b="1" dirty="0"/>
              <a:t>, </a:t>
            </a:r>
            <a:r>
              <a:rPr lang="ko-KR" altLang="en-US" b="1" dirty="0"/>
              <a:t>함수</a:t>
            </a:r>
            <a:r>
              <a:rPr lang="en-US" altLang="ko-KR" b="1" dirty="0"/>
              <a:t>, </a:t>
            </a:r>
            <a:r>
              <a:rPr lang="ko-KR" altLang="en-US" b="1" dirty="0"/>
              <a:t>논리값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벡터간 연산</a:t>
            </a:r>
            <a:endParaRPr lang="en-US" altLang="ko-KR" dirty="0"/>
          </a:p>
          <a:p>
            <a:pPr lvl="1"/>
            <a:r>
              <a:rPr lang="ko-KR" altLang="en-US" dirty="0"/>
              <a:t>두 벡터의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벡터의 합 </a:t>
            </a:r>
            <a:r>
              <a:rPr lang="en-US" altLang="ko-KR" dirty="0"/>
              <a:t>(</a:t>
            </a:r>
            <a:r>
              <a:rPr lang="ko-KR" altLang="en-US" dirty="0"/>
              <a:t>두 벡터의 길이가 같아야 됨</a:t>
            </a:r>
            <a:r>
              <a:rPr lang="en-US" altLang="ko-KR" dirty="0"/>
              <a:t>. </a:t>
            </a:r>
            <a:r>
              <a:rPr lang="ko-KR" altLang="en-US" dirty="0"/>
              <a:t>다르면</a:t>
            </a:r>
            <a:r>
              <a:rPr lang="en-US" altLang="ko-KR" dirty="0"/>
              <a:t>?)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r>
              <a:rPr lang="en-US" altLang="ko-KR" dirty="0"/>
              <a:t>  (</a:t>
            </a:r>
            <a:r>
              <a:rPr lang="ko-KR" altLang="en-US" dirty="0"/>
              <a:t>사칙연산 모두 적용가능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11624" y="1772816"/>
            <a:ext cx="7344816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&lt;- c(1,2,3)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&lt;- c(4,5)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단순히 </a:t>
            </a:r>
            <a:r>
              <a:rPr lang="en-US" altLang="ko-KR" sz="2000" dirty="0" err="1">
                <a:solidFill>
                  <a:srgbClr val="0070C0"/>
                </a:solidFill>
                <a:cs typeface="Courier New" pitchFamily="49" charset="0"/>
              </a:rPr>
              <a:t>x,y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를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연결하여 출력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 &lt;- c(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en-US" altLang="ko-KR" sz="2000" dirty="0" err="1">
                <a:solidFill>
                  <a:srgbClr val="0070C0"/>
                </a:solidFill>
                <a:cs typeface="Courier New" pitchFamily="49" charset="0"/>
              </a:rPr>
              <a:t>x,y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를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연결하여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z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에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저장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11624" y="4365104"/>
            <a:ext cx="7344816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&lt;- c(1,2,3)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&lt;- c(4,5,6)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대응하는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원소끼리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+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하여 출력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 &lt;- x + y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en-US" altLang="ko-KR" sz="2000" dirty="0" err="1">
                <a:solidFill>
                  <a:srgbClr val="0070C0"/>
                </a:solidFill>
                <a:cs typeface="Courier New" pitchFamily="49" charset="0"/>
              </a:rPr>
              <a:t>x,y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를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더하여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z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에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저장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0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벡터 연산</a:t>
            </a:r>
            <a:r>
              <a:rPr lang="en-US" altLang="ko-KR" b="1" dirty="0"/>
              <a:t>, </a:t>
            </a:r>
            <a:r>
              <a:rPr lang="ko-KR" altLang="en-US" b="1" dirty="0"/>
              <a:t>함수</a:t>
            </a:r>
            <a:r>
              <a:rPr lang="en-US" altLang="ko-KR" b="1" dirty="0"/>
              <a:t>, </a:t>
            </a:r>
            <a:r>
              <a:rPr lang="ko-KR" altLang="en-US" b="1" dirty="0"/>
              <a:t>논리값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벡터에 적용 가능한 함수들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495600" y="1556792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함수명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sum()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자료의 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mean()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자료의 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median()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자료의 중앙값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5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max(), min()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자료의 최대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자료의 분산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자료의 표준편차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15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sort()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자료를 정렬하여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range()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자료의 범위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최대값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~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length()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자료의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벡터 연산</a:t>
            </a:r>
            <a:r>
              <a:rPr lang="en-US" altLang="ko-KR" b="1" dirty="0"/>
              <a:t>, </a:t>
            </a:r>
            <a:r>
              <a:rPr lang="ko-KR" altLang="en-US" b="1" dirty="0"/>
              <a:t>함수</a:t>
            </a:r>
            <a:r>
              <a:rPr lang="en-US" altLang="ko-KR" b="1" dirty="0"/>
              <a:t>, </a:t>
            </a:r>
            <a:r>
              <a:rPr lang="ko-KR" altLang="en-US" b="1" dirty="0"/>
              <a:t>논리값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벡터에 적용 가능한 함수들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51584" y="1628800"/>
            <a:ext cx="7344816" cy="4968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&lt;- c(1,2,3,4,5,6,7,8,9,10)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sum(d)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sum(2*d)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length(d)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mean(d[1:5])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max(d)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min(d)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sort(d)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                                          # </a:t>
            </a:r>
            <a:r>
              <a:rPr lang="ko-KR" altLang="en-US" sz="2000" dirty="0" err="1">
                <a:solidFill>
                  <a:srgbClr val="0070C0"/>
                </a:solidFill>
                <a:cs typeface="Courier New" pitchFamily="49" charset="0"/>
              </a:rPr>
              <a:t>올림차순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 정렬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sort(d, </a:t>
            </a:r>
            <a:r>
              <a:rPr lang="en-US" altLang="ko-KR" sz="2000" dirty="0">
                <a:solidFill>
                  <a:schemeClr val="tx1"/>
                </a:solidFill>
              </a:rPr>
              <a:t>decreasing = FALSE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    # </a:t>
            </a:r>
            <a:r>
              <a:rPr lang="ko-KR" altLang="en-US" sz="2000" dirty="0" err="1">
                <a:solidFill>
                  <a:srgbClr val="0070C0"/>
                </a:solidFill>
                <a:cs typeface="Courier New" pitchFamily="49" charset="0"/>
              </a:rPr>
              <a:t>올림차순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 정렬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sort(d, </a:t>
            </a:r>
            <a:r>
              <a:rPr lang="en-US" altLang="ko-KR" sz="2000" dirty="0">
                <a:solidFill>
                  <a:schemeClr val="tx1"/>
                </a:solidFill>
              </a:rPr>
              <a:t>decreasing = TRUE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      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내림차순 정렬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  <a:p>
            <a:endParaRPr lang="en-US" altLang="ko-KR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 &lt;- median(d)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 &lt;- sum(d)/length(d)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4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5F7F-9ED9-4D82-8984-29F8B9D8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벡터 연산</a:t>
            </a:r>
            <a:r>
              <a:rPr lang="en-US" altLang="ko-KR" b="1" dirty="0"/>
              <a:t>, </a:t>
            </a:r>
            <a:r>
              <a:rPr lang="ko-KR" altLang="en-US" b="1" dirty="0"/>
              <a:t>함수</a:t>
            </a:r>
            <a:r>
              <a:rPr lang="en-US" altLang="ko-KR" b="1" dirty="0"/>
              <a:t>, </a:t>
            </a:r>
            <a:r>
              <a:rPr lang="ko-KR" altLang="en-US" b="1" dirty="0"/>
              <a:t>논리값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5F6F2-0D74-43B2-9E12-BD7905D3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6" y="857250"/>
            <a:ext cx="8786813" cy="627534"/>
          </a:xfrm>
        </p:spPr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</a:p>
          <a:p>
            <a:endParaRPr lang="ko-KR" altLang="en-US" dirty="0"/>
          </a:p>
        </p:txBody>
      </p:sp>
      <p:pic>
        <p:nvPicPr>
          <p:cNvPr id="3074" name="Picture 2" descr="https://upload.wikimedia.org/wikipedia/commons/thumb/3/3b/Function_machine2.svg/220px-Function_machine2.svg.png">
            <a:extLst>
              <a:ext uri="{FF2B5EF4-FFF2-40B4-BE49-F238E27FC236}">
                <a16:creationId xmlns:a16="http://schemas.microsoft.com/office/drawing/2014/main" id="{A5D78736-7E2F-441F-AB96-6FE6E09E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362370"/>
            <a:ext cx="2376264" cy="235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98E7C9A-B555-46C5-AF98-B179606FB8DA}"/>
              </a:ext>
            </a:extLst>
          </p:cNvPr>
          <p:cNvSpPr/>
          <p:nvPr/>
        </p:nvSpPr>
        <p:spPr>
          <a:xfrm>
            <a:off x="5375920" y="3173604"/>
            <a:ext cx="36010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https://en.wikipedia.org/wiki/Function_(mathematics)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E979C3-B4CB-4B84-8648-199857970354}"/>
              </a:ext>
            </a:extLst>
          </p:cNvPr>
          <p:cNvSpPr/>
          <p:nvPr/>
        </p:nvSpPr>
        <p:spPr>
          <a:xfrm>
            <a:off x="2173561" y="4102774"/>
            <a:ext cx="7344816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&lt;- c(1,2,3,4,5,6,7,8,9,10)</a:t>
            </a:r>
          </a:p>
          <a:p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sort(d, </a:t>
            </a:r>
            <a:r>
              <a:rPr lang="en-US" altLang="ko-KR" sz="2000" dirty="0">
                <a:solidFill>
                  <a:schemeClr val="tx1"/>
                </a:solidFill>
              </a:rPr>
              <a:t>decreasing = FALSE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975E81-CF14-490B-9EC1-5417DBFCB769}"/>
              </a:ext>
            </a:extLst>
          </p:cNvPr>
          <p:cNvCxnSpPr/>
          <p:nvPr/>
        </p:nvCxnSpPr>
        <p:spPr bwMode="auto">
          <a:xfrm flipV="1">
            <a:off x="3935760" y="5097378"/>
            <a:ext cx="216024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50292C-6674-405E-8050-F80219C95765}"/>
              </a:ext>
            </a:extLst>
          </p:cNvPr>
          <p:cNvSpPr txBox="1"/>
          <p:nvPr/>
        </p:nvSpPr>
        <p:spPr>
          <a:xfrm>
            <a:off x="2279576" y="5601434"/>
            <a:ext cx="240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매개변수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(parameter)</a:t>
            </a:r>
          </a:p>
          <a:p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이름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39B7B1-3AC9-463D-89FC-E4DD3CB0EA81}"/>
              </a:ext>
            </a:extLst>
          </p:cNvPr>
          <p:cNvSpPr txBox="1"/>
          <p:nvPr/>
        </p:nvSpPr>
        <p:spPr>
          <a:xfrm>
            <a:off x="4727848" y="5601434"/>
            <a:ext cx="240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매개변수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(parameter)</a:t>
            </a:r>
          </a:p>
          <a:p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값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80C611-1F0F-4ABA-9502-A34F246344D0}"/>
              </a:ext>
            </a:extLst>
          </p:cNvPr>
          <p:cNvCxnSpPr/>
          <p:nvPr/>
        </p:nvCxnSpPr>
        <p:spPr bwMode="auto">
          <a:xfrm flipV="1">
            <a:off x="5231904" y="5097378"/>
            <a:ext cx="216024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2B2392-52BB-415F-89DC-064923710E21}"/>
              </a:ext>
            </a:extLst>
          </p:cNvPr>
          <p:cNvCxnSpPr/>
          <p:nvPr/>
        </p:nvCxnSpPr>
        <p:spPr bwMode="auto">
          <a:xfrm flipH="1" flipV="1">
            <a:off x="3136900" y="5168900"/>
            <a:ext cx="2095004" cy="5045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F95107-E590-4E21-8144-95480B91CA87}"/>
              </a:ext>
            </a:extLst>
          </p:cNvPr>
          <p:cNvSpPr txBox="1"/>
          <p:nvPr/>
        </p:nvSpPr>
        <p:spPr>
          <a:xfrm>
            <a:off x="6096000" y="2247256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= f(x)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FD8E3-6ED6-44B3-A039-2E46D41D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벡터 연산</a:t>
            </a:r>
            <a:r>
              <a:rPr lang="en-US" altLang="ko-KR" b="1" dirty="0"/>
              <a:t>, </a:t>
            </a:r>
            <a:r>
              <a:rPr lang="ko-KR" altLang="en-US" b="1" dirty="0"/>
              <a:t>함수</a:t>
            </a:r>
            <a:r>
              <a:rPr lang="en-US" altLang="ko-KR" b="1" dirty="0"/>
              <a:t>, </a:t>
            </a:r>
            <a:r>
              <a:rPr lang="ko-KR" altLang="en-US" b="1" dirty="0"/>
              <a:t>논리값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5C903-A02A-4959-8A88-3BB90308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 </a:t>
            </a:r>
            <a:r>
              <a:rPr lang="ko-KR" altLang="en-US" dirty="0"/>
              <a:t>의 호출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E0CB9-A19C-40FD-A29A-02F796562CFA}"/>
              </a:ext>
            </a:extLst>
          </p:cNvPr>
          <p:cNvSpPr txBox="1"/>
          <p:nvPr/>
        </p:nvSpPr>
        <p:spPr>
          <a:xfrm>
            <a:off x="2135561" y="1599183"/>
            <a:ext cx="534793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매개변수명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1=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매개변수명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2=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60D1A6-4640-4C1A-9438-4E589ABB092B}"/>
              </a:ext>
            </a:extLst>
          </p:cNvPr>
          <p:cNvSpPr/>
          <p:nvPr/>
        </p:nvSpPr>
        <p:spPr>
          <a:xfrm>
            <a:off x="2173561" y="2204864"/>
            <a:ext cx="7344816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v1 &lt;- c(4,2,3,1,6,10,8,9)</a:t>
            </a:r>
          </a:p>
          <a:p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sort(x = v1, </a:t>
            </a:r>
            <a:r>
              <a:rPr lang="en-US" altLang="ko-KR" sz="2000" dirty="0">
                <a:solidFill>
                  <a:schemeClr val="tx1"/>
                </a:solidFill>
              </a:rPr>
              <a:t>decreasing = TRUE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sort(v1,</a:t>
            </a:r>
            <a:r>
              <a:rPr lang="en-US" altLang="ko-KR" sz="2000" dirty="0">
                <a:solidFill>
                  <a:schemeClr val="tx1"/>
                </a:solidFill>
              </a:rPr>
              <a:t> FALSE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sort(v1)   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decreasing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=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FALSE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82CADA-E651-46B1-A6D5-541BDCEA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84" y="4354652"/>
            <a:ext cx="5019675" cy="119062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6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</a:t>
            </a:r>
            <a:r>
              <a:rPr lang="en-US" altLang="ko-KR" b="1" dirty="0"/>
              <a:t>4]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d1, d2 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다음과 같을 때 질문에 </a:t>
            </a:r>
            <a:r>
              <a:rPr lang="ko-KR" altLang="en-US" sz="2000" dirty="0" err="1"/>
              <a:t>답하시오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d1, d2 </a:t>
            </a:r>
            <a:r>
              <a:rPr lang="ko-KR" altLang="en-US" sz="2000" dirty="0"/>
              <a:t>의 값을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d1+d2, d2-d1, d1*d2, d2/d1 </a:t>
            </a:r>
            <a:r>
              <a:rPr lang="ko-KR" altLang="en-US" sz="2000" dirty="0"/>
              <a:t>의 결과를 각각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d1, d2 </a:t>
            </a:r>
            <a:r>
              <a:rPr lang="ko-KR" altLang="en-US" sz="2000" dirty="0"/>
              <a:t>의 값들의 합</a:t>
            </a:r>
            <a:r>
              <a:rPr lang="en-US" altLang="ko-KR" sz="2000" dirty="0"/>
              <a:t>(sum)</a:t>
            </a:r>
            <a:r>
              <a:rPr lang="ko-KR" altLang="en-US" sz="2000" dirty="0"/>
              <a:t>을 각각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d1, d2 </a:t>
            </a:r>
            <a:r>
              <a:rPr lang="ko-KR" altLang="en-US" sz="2000" dirty="0"/>
              <a:t>에 있는 모든 값들의 합</a:t>
            </a:r>
            <a:r>
              <a:rPr lang="en-US" altLang="ko-KR" sz="2000" dirty="0"/>
              <a:t>(sum)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d2 </a:t>
            </a:r>
            <a:r>
              <a:rPr lang="ko-KR" altLang="en-US" sz="2000" dirty="0"/>
              <a:t>에서 가장 큰 값과 가장 작은 값을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d2 </a:t>
            </a:r>
            <a:r>
              <a:rPr lang="ko-KR" altLang="en-US" sz="2000" dirty="0"/>
              <a:t>와</a:t>
            </a:r>
            <a:r>
              <a:rPr lang="en-US" altLang="ko-KR" sz="2000" dirty="0"/>
              <a:t> d1 </a:t>
            </a:r>
            <a:r>
              <a:rPr lang="ko-KR" altLang="en-US" sz="2000" dirty="0"/>
              <a:t>의 값들의 평균값을 각각 구하고 두 평균의 차이를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d1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값들을 </a:t>
            </a:r>
            <a:r>
              <a:rPr lang="ko-KR" altLang="en-US" sz="2000" dirty="0" err="1"/>
              <a:t>큰수에서</a:t>
            </a:r>
            <a:r>
              <a:rPr lang="en-US" altLang="ko-KR" sz="2000" dirty="0"/>
              <a:t> </a:t>
            </a:r>
            <a:r>
              <a:rPr lang="ko-KR" altLang="en-US" sz="2000" dirty="0"/>
              <a:t>작은 수 순으로 정렬하여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d1 </a:t>
            </a:r>
            <a:r>
              <a:rPr lang="ko-KR" altLang="en-US" sz="2000" dirty="0"/>
              <a:t>과 </a:t>
            </a:r>
            <a:r>
              <a:rPr lang="en-US" altLang="ko-KR" sz="2000" dirty="0"/>
              <a:t>d2 </a:t>
            </a:r>
            <a:r>
              <a:rPr lang="ko-KR" altLang="en-US" sz="2000" dirty="0"/>
              <a:t>에서 </a:t>
            </a:r>
            <a:r>
              <a:rPr lang="ko-KR" altLang="en-US" sz="2000" dirty="0" err="1"/>
              <a:t>큰수</a:t>
            </a:r>
            <a:r>
              <a:rPr lang="ko-KR" altLang="en-US" sz="2000" dirty="0"/>
              <a:t> 순으로 각각 </a:t>
            </a:r>
            <a:r>
              <a:rPr lang="en-US" altLang="ko-KR" sz="2000" dirty="0"/>
              <a:t>10</a:t>
            </a:r>
            <a:r>
              <a:rPr lang="ko-KR" altLang="en-US" sz="2000" dirty="0"/>
              <a:t>개씩을 추출하여 </a:t>
            </a:r>
            <a:r>
              <a:rPr lang="en-US" altLang="ko-KR" sz="2000" dirty="0"/>
              <a:t>d3 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저장하시오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결과적으로 </a:t>
            </a:r>
            <a:r>
              <a:rPr lang="en-US" altLang="ko-KR" sz="2000" dirty="0"/>
              <a:t>d3 </a:t>
            </a:r>
            <a:r>
              <a:rPr lang="ko-KR" altLang="en-US" sz="2000" dirty="0"/>
              <a:t>에는 </a:t>
            </a:r>
            <a:r>
              <a:rPr lang="en-US" altLang="ko-KR" sz="2000" dirty="0"/>
              <a:t>20</a:t>
            </a:r>
            <a:r>
              <a:rPr lang="ko-KR" altLang="en-US" sz="2000" dirty="0"/>
              <a:t>개의 수가 저장</a:t>
            </a:r>
            <a:r>
              <a:rPr lang="en-US" altLang="ko-KR" sz="2000" dirty="0"/>
              <a:t>)</a:t>
            </a:r>
            <a:r>
              <a:rPr lang="ko-KR" altLang="en-US" sz="2000" dirty="0"/>
              <a:t>   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063552" y="1412776"/>
            <a:ext cx="7344816" cy="792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d1 &lt;- 1:50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d2 &lt;- 51:100</a:t>
            </a:r>
          </a:p>
        </p:txBody>
      </p:sp>
    </p:spTree>
    <p:extLst>
      <p:ext uri="{BB962C8B-B14F-4D97-AF65-F5344CB8AC3E}">
        <p14:creationId xmlns:p14="http://schemas.microsoft.com/office/powerpoint/2010/main" val="35315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벡터 연산</a:t>
            </a:r>
            <a:r>
              <a:rPr lang="en-US" altLang="ko-KR" b="1" dirty="0"/>
              <a:t>, </a:t>
            </a:r>
            <a:r>
              <a:rPr lang="ko-KR" altLang="en-US" b="1" dirty="0"/>
              <a:t>함수</a:t>
            </a:r>
            <a:r>
              <a:rPr lang="en-US" altLang="ko-KR" b="1" dirty="0"/>
              <a:t>, </a:t>
            </a:r>
            <a:r>
              <a:rPr lang="ko-KR" altLang="en-US" b="1" dirty="0"/>
              <a:t>논리값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논리연산자 </a:t>
            </a:r>
            <a:r>
              <a:rPr lang="en-US" altLang="ko-KR" dirty="0"/>
              <a:t>: &lt;, &lt;=, &gt;, &gt;=, ==, !=, |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(or)</a:t>
            </a:r>
            <a:r>
              <a:rPr lang="en-US" altLang="ko-KR" dirty="0"/>
              <a:t>, &amp;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(and)</a:t>
            </a:r>
            <a:r>
              <a:rPr lang="en-US" altLang="ko-KR" dirty="0"/>
              <a:t>  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63552" y="1556792"/>
            <a:ext cx="7776864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&lt;- c(1,2,3,4,5,6,7,8,9)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d&gt;=5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</a:t>
            </a:r>
            <a:r>
              <a:rPr lang="da-DK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da-DK" altLang="ko-KR" sz="1400" dirty="0">
                <a:solidFill>
                  <a:srgbClr val="0070C0"/>
                </a:solidFill>
                <a:cs typeface="Courier New" pitchFamily="49" charset="0"/>
              </a:rPr>
              <a:t>FALSE FALSE FALSE FALSE  TRUE  TRUE  TRUE  TRUE  TRUE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d[d&gt;5]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en-US" altLang="ko-KR" sz="1600" dirty="0">
                <a:solidFill>
                  <a:srgbClr val="0070C0"/>
                </a:solidFill>
                <a:cs typeface="Courier New" pitchFamily="49" charset="0"/>
              </a:rPr>
              <a:t>6 7 8 9 </a:t>
            </a:r>
            <a:r>
              <a:rPr lang="en-US" altLang="ko-K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sum(d&gt;5)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en-US" altLang="ko-KR" sz="1600" dirty="0">
                <a:solidFill>
                  <a:srgbClr val="0070C0"/>
                </a:solidFill>
                <a:cs typeface="Courier New" pitchFamily="49" charset="0"/>
              </a:rPr>
              <a:t>5 </a:t>
            </a:r>
            <a:r>
              <a:rPr lang="ko-KR" altLang="en-US" sz="1600" dirty="0">
                <a:solidFill>
                  <a:srgbClr val="0070C0"/>
                </a:solidFill>
                <a:cs typeface="Courier New" pitchFamily="49" charset="0"/>
              </a:rPr>
              <a:t>보다 큰 값의 개수를 출력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sum(d[d&gt;5])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en-US" altLang="ko-KR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 </a:t>
            </a:r>
            <a:r>
              <a:rPr lang="ko-KR" alt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보다 큰 값의 합계를 출력</a:t>
            </a:r>
            <a:endParaRPr lang="en-US" altLang="ko-KR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d==5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da-DK" altLang="ko-KR" sz="1400" dirty="0">
                <a:solidFill>
                  <a:srgbClr val="0070C0"/>
                </a:solidFill>
                <a:cs typeface="Courier New" pitchFamily="49" charset="0"/>
              </a:rPr>
              <a:t>FALSE FALSE FALSE FALSE  TRUE FALSE FALSE FALSE FALSE</a:t>
            </a:r>
          </a:p>
          <a:p>
            <a:endParaRPr lang="en-US" altLang="ko-KR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a-DK" altLang="ko-K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&gt; 5 &amp; 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ko-KR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8   </a:t>
            </a:r>
            <a:r>
              <a:rPr lang="en-US" altLang="ko-KR" sz="18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1800" dirty="0">
                <a:solidFill>
                  <a:srgbClr val="0070C0"/>
                </a:solidFill>
                <a:cs typeface="Courier New" pitchFamily="49" charset="0"/>
              </a:rPr>
              <a:t>조건을 변수에 저장</a:t>
            </a:r>
            <a:endParaRPr lang="da-DK" altLang="ko-KR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altLang="ko-KR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d[condi]                 </a:t>
            </a:r>
            <a:r>
              <a:rPr lang="en-US" altLang="ko-KR" sz="1800" dirty="0">
                <a:solidFill>
                  <a:srgbClr val="0070C0"/>
                </a:solidFill>
                <a:cs typeface="Courier New" pitchFamily="49" charset="0"/>
              </a:rPr>
              <a:t>#</a:t>
            </a:r>
            <a:r>
              <a:rPr lang="da-DK" altLang="ko-KR" sz="1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조건에 맞는 값들을 선택</a:t>
            </a:r>
            <a:r>
              <a:rPr lang="da-DK" altLang="ko-K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ko-K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987" y="5127576"/>
            <a:ext cx="7522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Note. </a:t>
            </a:r>
          </a:p>
          <a:p>
            <a:pPr marL="457200" indent="-457200">
              <a:buAutoNum type="arabicParenBoth"/>
            </a:pP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언어에서 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equal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연산자는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아닌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</a:t>
            </a:r>
          </a:p>
          <a:p>
            <a:pPr marL="457200" indent="-457200">
              <a:buAutoNum type="arabicParenBoth"/>
            </a:pP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논리값이 계산에 사용되면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FALSE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취급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0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</a:t>
            </a:r>
            <a:r>
              <a:rPr lang="en-US" altLang="ko-KR" b="1" dirty="0"/>
              <a:t>5]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다음과 같이 벡터 </a:t>
            </a:r>
            <a:r>
              <a:rPr lang="en-US" altLang="ko-KR" sz="2000" dirty="0"/>
              <a:t>v1 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생성하시오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1) </a:t>
            </a:r>
            <a:r>
              <a:rPr lang="ko-KR" altLang="en-US" sz="2000" dirty="0"/>
              <a:t> </a:t>
            </a:r>
            <a:r>
              <a:rPr lang="en-US" altLang="ko-KR" sz="2000" dirty="0"/>
              <a:t>v1 </a:t>
            </a:r>
            <a:r>
              <a:rPr lang="ko-KR" altLang="en-US" sz="2000" dirty="0"/>
              <a:t>에서  </a:t>
            </a:r>
            <a:r>
              <a:rPr lang="en-US" altLang="ko-KR" sz="2000" dirty="0"/>
              <a:t>60 </a:t>
            </a:r>
            <a:r>
              <a:rPr lang="ko-KR" altLang="en-US" sz="2000" dirty="0"/>
              <a:t>보다</a:t>
            </a:r>
            <a:r>
              <a:rPr lang="en-US" altLang="ko-KR" sz="2000" dirty="0"/>
              <a:t> </a:t>
            </a:r>
            <a:r>
              <a:rPr lang="ko-KR" altLang="en-US" sz="2000" dirty="0"/>
              <a:t>작은 수 들을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2)  v1 </a:t>
            </a:r>
            <a:r>
              <a:rPr lang="ko-KR" altLang="en-US" sz="2000" dirty="0"/>
              <a:t>에서  </a:t>
            </a:r>
            <a:r>
              <a:rPr lang="en-US" altLang="ko-KR" sz="2000" dirty="0"/>
              <a:t>70 </a:t>
            </a:r>
            <a:r>
              <a:rPr lang="ko-KR" altLang="en-US" sz="2000" dirty="0"/>
              <a:t>보다</a:t>
            </a:r>
            <a:r>
              <a:rPr lang="en-US" altLang="ko-KR" sz="2000" dirty="0"/>
              <a:t> </a:t>
            </a:r>
            <a:r>
              <a:rPr lang="ko-KR" altLang="en-US" sz="2000" dirty="0"/>
              <a:t>작은 수 들은 몇개인지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3)  v1 </a:t>
            </a:r>
            <a:r>
              <a:rPr lang="ko-KR" altLang="en-US" sz="2000" dirty="0"/>
              <a:t>에서  </a:t>
            </a:r>
            <a:r>
              <a:rPr lang="en-US" altLang="ko-KR" sz="2000" dirty="0"/>
              <a:t>65 </a:t>
            </a:r>
            <a:r>
              <a:rPr lang="ko-KR" altLang="en-US" sz="2000" dirty="0"/>
              <a:t>보다 큰 수들의 합을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4)  v1 </a:t>
            </a:r>
            <a:r>
              <a:rPr lang="ko-KR" altLang="en-US" sz="2000" dirty="0"/>
              <a:t>에서  </a:t>
            </a:r>
            <a:r>
              <a:rPr lang="en-US" altLang="ko-KR" sz="2000" dirty="0"/>
              <a:t>60</a:t>
            </a:r>
            <a:r>
              <a:rPr lang="ko-KR" altLang="en-US" sz="2000" dirty="0"/>
              <a:t>보다 크고 </a:t>
            </a:r>
            <a:r>
              <a:rPr lang="en-US" altLang="ko-KR" sz="2000" dirty="0"/>
              <a:t>73 </a:t>
            </a:r>
            <a:r>
              <a:rPr lang="ko-KR" altLang="en-US" sz="2000" dirty="0"/>
              <a:t>보다 작은 수들을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5)  v1 </a:t>
            </a:r>
            <a:r>
              <a:rPr lang="ko-KR" altLang="en-US" sz="2000" dirty="0"/>
              <a:t>에서  </a:t>
            </a:r>
            <a:r>
              <a:rPr lang="en-US" altLang="ko-KR" sz="2000" dirty="0"/>
              <a:t>65 </a:t>
            </a:r>
            <a:r>
              <a:rPr lang="ko-KR" altLang="en-US" sz="2000" dirty="0"/>
              <a:t>보다 작거나 </a:t>
            </a:r>
            <a:r>
              <a:rPr lang="en-US" altLang="ko-KR" sz="2000" dirty="0"/>
              <a:t>80 </a:t>
            </a:r>
            <a:r>
              <a:rPr lang="ko-KR" altLang="en-US" sz="2000" dirty="0"/>
              <a:t>보다 큰 수들을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6)  v1 </a:t>
            </a:r>
            <a:r>
              <a:rPr lang="ko-KR" altLang="en-US" sz="2000" dirty="0"/>
              <a:t>에서  </a:t>
            </a:r>
            <a:r>
              <a:rPr lang="en-US" altLang="ko-KR" sz="2000" dirty="0"/>
              <a:t>7</a:t>
            </a:r>
            <a:r>
              <a:rPr lang="ko-KR" altLang="en-US" sz="2000" dirty="0"/>
              <a:t>로 나눈 나머지가 </a:t>
            </a:r>
            <a:r>
              <a:rPr lang="en-US" altLang="ko-KR" sz="2000" dirty="0"/>
              <a:t>3 </a:t>
            </a:r>
            <a:r>
              <a:rPr lang="ko-KR" altLang="en-US" sz="2000" dirty="0"/>
              <a:t>인 숫자들만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7)  v1 </a:t>
            </a:r>
            <a:r>
              <a:rPr lang="ko-KR" altLang="en-US" sz="2000" dirty="0"/>
              <a:t>에서</a:t>
            </a:r>
            <a:r>
              <a:rPr lang="en-US" altLang="ko-KR" sz="2000" dirty="0"/>
              <a:t>  </a:t>
            </a:r>
            <a:r>
              <a:rPr lang="ko-KR" altLang="en-US" sz="2000" dirty="0"/>
              <a:t>짝수들의 합계를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8)  v1 </a:t>
            </a:r>
            <a:r>
              <a:rPr lang="ko-KR" altLang="en-US" sz="2000" dirty="0"/>
              <a:t>에서  홀수이거나 </a:t>
            </a:r>
            <a:r>
              <a:rPr lang="en-US" altLang="ko-KR" sz="2000" dirty="0"/>
              <a:t>80 </a:t>
            </a:r>
            <a:r>
              <a:rPr lang="ko-KR" altLang="en-US" sz="2000" dirty="0"/>
              <a:t>보다 큰 수를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r>
              <a:rPr lang="en-US" altLang="ko-KR" sz="2000" dirty="0"/>
              <a:t>9)  v1 </a:t>
            </a:r>
            <a:r>
              <a:rPr lang="ko-KR" altLang="en-US" sz="2000" dirty="0"/>
              <a:t>에서  </a:t>
            </a:r>
            <a:r>
              <a:rPr lang="en-US" altLang="ko-KR" sz="2000" dirty="0"/>
              <a:t>3</a:t>
            </a:r>
            <a:r>
              <a:rPr lang="ko-KR" altLang="en-US" sz="2000" dirty="0"/>
              <a:t>과 </a:t>
            </a:r>
            <a:r>
              <a:rPr lang="en-US" altLang="ko-KR" sz="2000" dirty="0"/>
              <a:t>5</a:t>
            </a:r>
            <a:r>
              <a:rPr lang="ko-KR" altLang="en-US" sz="2000" dirty="0"/>
              <a:t>의 공배수를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2135560" y="1412776"/>
            <a:ext cx="7776864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v1 &lt;- 51:90</a:t>
            </a:r>
          </a:p>
        </p:txBody>
      </p:sp>
    </p:spTree>
    <p:extLst>
      <p:ext uri="{BB962C8B-B14F-4D97-AF65-F5344CB8AC3E}">
        <p14:creationId xmlns:p14="http://schemas.microsoft.com/office/powerpoint/2010/main" val="37747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 </a:t>
            </a:r>
            <a:r>
              <a:rPr lang="ko-KR" altLang="en-US" b="1" dirty="0"/>
              <a:t>사용 </a:t>
            </a:r>
            <a:r>
              <a:rPr lang="en-US" altLang="ko-KR" b="1" dirty="0"/>
              <a:t>Tip: help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help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함수의 사용법 알고 싶을 때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함수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이름을 알면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함수의 </a:t>
            </a:r>
            <a:r>
              <a:rPr lang="ko-KR" altLang="en-US" dirty="0">
                <a:solidFill>
                  <a:srgbClr val="FF0000"/>
                </a:solidFill>
              </a:rPr>
              <a:t>사용법 알고 싶을 때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함수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이름을 모르면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history()</a:t>
            </a:r>
          </a:p>
          <a:p>
            <a:pPr lvl="2"/>
            <a:r>
              <a:rPr lang="en-US" altLang="ko-KR" dirty="0"/>
              <a:t>R</a:t>
            </a:r>
            <a:r>
              <a:rPr lang="ko-KR" altLang="en-US" dirty="0"/>
              <a:t>은 최근에 사용한 명령어를 </a:t>
            </a:r>
            <a:r>
              <a:rPr lang="en-US" altLang="ko-KR" dirty="0"/>
              <a:t>25</a:t>
            </a:r>
            <a:r>
              <a:rPr lang="ko-KR" altLang="en-US" dirty="0"/>
              <a:t>개까지 기억</a:t>
            </a:r>
            <a:endParaRPr lang="en-US" altLang="ko-KR" dirty="0"/>
          </a:p>
          <a:p>
            <a:pPr lvl="2"/>
            <a:r>
              <a:rPr lang="ko-KR" altLang="en-US" dirty="0"/>
              <a:t>위아래 화살표 키를 이용해서 이전에 사용한 명령어를 불러올 수 있다</a:t>
            </a:r>
            <a:endParaRPr lang="en-US" altLang="ko-KR" dirty="0"/>
          </a:p>
          <a:p>
            <a:pPr lvl="2"/>
            <a:r>
              <a:rPr lang="en-US" altLang="ko-KR" dirty="0"/>
              <a:t>history() </a:t>
            </a:r>
            <a:r>
              <a:rPr lang="ko-KR" altLang="en-US" dirty="0"/>
              <a:t>함수를 이용하여 </a:t>
            </a:r>
            <a:r>
              <a:rPr lang="en-US" altLang="ko-KR" dirty="0"/>
              <a:t>25</a:t>
            </a:r>
            <a:r>
              <a:rPr lang="ko-KR" altLang="en-US" dirty="0"/>
              <a:t>개의 목록을 한눈에 확인 가능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95600" y="1772816"/>
            <a:ext cx="7344816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help(sum)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help(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sum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)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도 가능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 sum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95600" y="3212976"/>
            <a:ext cx="7344816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help.search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("average")</a:t>
            </a:r>
          </a:p>
        </p:txBody>
      </p:sp>
    </p:spTree>
    <p:extLst>
      <p:ext uri="{BB962C8B-B14F-4D97-AF65-F5344CB8AC3E}">
        <p14:creationId xmlns:p14="http://schemas.microsoft.com/office/powerpoint/2010/main" val="23537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 </a:t>
            </a:r>
            <a:r>
              <a:rPr lang="ko-KR" altLang="en-US" b="1" dirty="0"/>
              <a:t>사용 </a:t>
            </a:r>
            <a:r>
              <a:rPr lang="en-US" altLang="ko-KR" b="1" dirty="0"/>
              <a:t>Tip : help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Rstudio</a:t>
            </a:r>
            <a:r>
              <a:rPr lang="en-US" altLang="ko-KR" dirty="0"/>
              <a:t> </a:t>
            </a:r>
            <a:r>
              <a:rPr lang="ko-KR" altLang="en-US" dirty="0"/>
              <a:t>에서</a:t>
            </a:r>
            <a:r>
              <a:rPr lang="en-US" altLang="ko-KR" dirty="0"/>
              <a:t> help </a:t>
            </a:r>
            <a:r>
              <a:rPr lang="ko-KR" altLang="en-US" dirty="0"/>
              <a:t>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7" y="2819248"/>
            <a:ext cx="4611613" cy="3634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81" y="1556793"/>
            <a:ext cx="4140175" cy="287037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직사각형 5"/>
          <p:cNvSpPr/>
          <p:nvPr/>
        </p:nvSpPr>
        <p:spPr bwMode="auto">
          <a:xfrm>
            <a:off x="4223793" y="4869160"/>
            <a:ext cx="2232248" cy="1488778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 flipV="1">
            <a:off x="6456042" y="4509120"/>
            <a:ext cx="792087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" name="사각형: 둥근 모서리 8"/>
          <p:cNvSpPr/>
          <p:nvPr/>
        </p:nvSpPr>
        <p:spPr bwMode="auto">
          <a:xfrm>
            <a:off x="7608168" y="1570044"/>
            <a:ext cx="504056" cy="21602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0" name="사각형: 둥근 모서리 9"/>
          <p:cNvSpPr/>
          <p:nvPr/>
        </p:nvSpPr>
        <p:spPr bwMode="auto">
          <a:xfrm>
            <a:off x="8472264" y="1812572"/>
            <a:ext cx="1368152" cy="24827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A95D7-203B-4EDF-A939-929C50F2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R </a:t>
            </a:r>
            <a:r>
              <a:rPr lang="ko-KR" altLang="en-US" b="1" dirty="0"/>
              <a:t>기본사용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A82AA-EED2-4816-98D6-974A7B4F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뛰어난 시각화 기능 제공</a:t>
            </a:r>
          </a:p>
        </p:txBody>
      </p:sp>
      <p:pic>
        <p:nvPicPr>
          <p:cNvPr id="2050" name="Picture 2" descr="ggplot2에 대한 이미지 검색결과">
            <a:extLst>
              <a:ext uri="{FF2B5EF4-FFF2-40B4-BE49-F238E27FC236}">
                <a16:creationId xmlns:a16="http://schemas.microsoft.com/office/drawing/2014/main" id="{01CF693B-F022-4772-B00E-82E36A9F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052" y="1431172"/>
            <a:ext cx="6158458" cy="49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74A74E-5E3A-48E9-BD52-6C92C519DE7C}"/>
              </a:ext>
            </a:extLst>
          </p:cNvPr>
          <p:cNvSpPr txBox="1"/>
          <p:nvPr/>
        </p:nvSpPr>
        <p:spPr>
          <a:xfrm>
            <a:off x="5205710" y="6525345"/>
            <a:ext cx="1970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http://ggobi.github.io/ggally/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98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 </a:t>
            </a:r>
            <a:r>
              <a:rPr lang="ko-KR" altLang="en-US" b="1" dirty="0"/>
              <a:t>사용 </a:t>
            </a:r>
            <a:r>
              <a:rPr lang="en-US" altLang="ko-KR" b="1" dirty="0"/>
              <a:t>Tip: help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3" y="729952"/>
            <a:ext cx="8715375" cy="58674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2135560" y="101515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H="1" flipV="1">
            <a:off x="2423592" y="1015158"/>
            <a:ext cx="360040" cy="325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750312" y="1124744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</a:rPr>
              <a:t>Package</a:t>
            </a:r>
            <a:r>
              <a:rPr lang="ko-KR" altLang="en-US" sz="1800" dirty="0">
                <a:solidFill>
                  <a:srgbClr val="FF0000"/>
                </a:solidFill>
              </a:rPr>
              <a:t> 이름</a:t>
            </a:r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>
            <a:off x="2855641" y="3034066"/>
            <a:ext cx="378129" cy="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326377" y="28436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함수의 </a:t>
            </a:r>
            <a:r>
              <a:rPr lang="en-US" altLang="ko-KR" sz="1800" dirty="0">
                <a:solidFill>
                  <a:srgbClr val="FF0000"/>
                </a:solidFill>
              </a:rPr>
              <a:t>parameter </a:t>
            </a:r>
            <a:r>
              <a:rPr lang="ko-KR" altLang="en-US" sz="1800" dirty="0">
                <a:solidFill>
                  <a:srgbClr val="FF0000"/>
                </a:solidFill>
              </a:rPr>
              <a:t>값 설명 </a:t>
            </a: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H="1">
            <a:off x="2639617" y="4618242"/>
            <a:ext cx="378129" cy="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110352" y="44278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함수에 대한 상세 설명 </a:t>
            </a:r>
          </a:p>
        </p:txBody>
      </p:sp>
    </p:spTree>
    <p:extLst>
      <p:ext uri="{BB962C8B-B14F-4D97-AF65-F5344CB8AC3E}">
        <p14:creationId xmlns:p14="http://schemas.microsoft.com/office/powerpoint/2010/main" val="23027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 </a:t>
            </a:r>
            <a:r>
              <a:rPr lang="ko-KR" altLang="en-US" b="1" dirty="0"/>
              <a:t>사용 </a:t>
            </a:r>
            <a:r>
              <a:rPr lang="en-US" altLang="ko-KR" b="1" dirty="0"/>
              <a:t>Tip: help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4622" y="857250"/>
            <a:ext cx="7811321" cy="550068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 bwMode="auto">
          <a:xfrm flipH="1">
            <a:off x="2711625" y="1014608"/>
            <a:ext cx="378129" cy="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182361" y="82418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함수의 </a:t>
            </a:r>
            <a:r>
              <a:rPr lang="en-US" altLang="ko-KR" sz="1800" dirty="0">
                <a:solidFill>
                  <a:srgbClr val="FF0000"/>
                </a:solidFill>
              </a:rPr>
              <a:t>return </a:t>
            </a:r>
            <a:r>
              <a:rPr lang="ko-KR" altLang="en-US" sz="1800" dirty="0">
                <a:solidFill>
                  <a:srgbClr val="FF0000"/>
                </a:solidFill>
              </a:rPr>
              <a:t>값 </a:t>
            </a:r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>
            <a:off x="3072632" y="4339502"/>
            <a:ext cx="378129" cy="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543368" y="414908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함수의 사용 예제 </a:t>
            </a:r>
          </a:p>
        </p:txBody>
      </p:sp>
    </p:spTree>
    <p:extLst>
      <p:ext uri="{BB962C8B-B14F-4D97-AF65-F5344CB8AC3E}">
        <p14:creationId xmlns:p14="http://schemas.microsoft.com/office/powerpoint/2010/main" val="13481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1ABE3-A075-47AA-957F-90CABC6E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구글에서 정보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B6D15-9753-4804-B771-19D93B19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EEDBE4-61B0-4AF5-86F5-53D9A612C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44" y="875822"/>
            <a:ext cx="7562850" cy="27813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3FE49C-F590-4A48-900D-0343CBDE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3765376"/>
            <a:ext cx="7886700" cy="3048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41B9AD9B-6EEC-4C94-8044-32F61B72E5F0}"/>
              </a:ext>
            </a:extLst>
          </p:cNvPr>
          <p:cNvSpPr/>
          <p:nvPr/>
        </p:nvSpPr>
        <p:spPr bwMode="auto">
          <a:xfrm>
            <a:off x="5231904" y="2780928"/>
            <a:ext cx="216024" cy="108012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0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R </a:t>
            </a:r>
            <a:r>
              <a:rPr lang="ko-KR" altLang="en-US" b="1" dirty="0"/>
              <a:t>기본사용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계산기로 사용하기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사칙연산자 </a:t>
            </a:r>
            <a:r>
              <a:rPr lang="en-US" altLang="ko-KR" dirty="0"/>
              <a:t>: +, -, *, /, ^</a:t>
            </a:r>
          </a:p>
          <a:p>
            <a:pPr lvl="1"/>
            <a:r>
              <a:rPr lang="ko-KR" altLang="en-US" dirty="0"/>
              <a:t>나머지 </a:t>
            </a:r>
            <a:r>
              <a:rPr lang="en-US" altLang="ko-KR" dirty="0"/>
              <a:t>: %%</a:t>
            </a:r>
          </a:p>
          <a:p>
            <a:pPr lvl="1"/>
            <a:r>
              <a:rPr lang="ko-KR" altLang="en-US" dirty="0" err="1"/>
              <a:t>주석문</a:t>
            </a:r>
            <a:r>
              <a:rPr lang="ko-KR" altLang="en-US" dirty="0"/>
              <a:t> </a:t>
            </a:r>
            <a:r>
              <a:rPr lang="en-US" altLang="ko-KR" dirty="0"/>
              <a:t>(comment) : #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함수 사용하기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Log</a:t>
            </a:r>
            <a:r>
              <a:rPr lang="en-US" altLang="ko-KR" dirty="0"/>
              <a:t>(), sqrt(), max(), min(), …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95600" y="1412776"/>
            <a:ext cx="7344816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2+3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(3+6)*8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2^3     </a:t>
            </a:r>
            <a:r>
              <a:rPr lang="en-US" altLang="ko-KR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ko-KR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2</a:t>
            </a:r>
            <a:r>
              <a:rPr lang="ko-KR" alt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의 세제곱을 계산함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95600" y="4581128"/>
            <a:ext cx="7344816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log(10)+5       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로그함수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sqrt(25)        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제곱근</a:t>
            </a:r>
            <a:endParaRPr lang="en-US" altLang="ko-KR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max(5,3,7)       </a:t>
            </a:r>
            <a:r>
              <a:rPr lang="en-US" altLang="ko-KR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제일</a:t>
            </a:r>
            <a:r>
              <a:rPr lang="en-US" altLang="ko-KR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큰 값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4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 </a:t>
            </a:r>
            <a:r>
              <a:rPr lang="en-US" altLang="ko-KR" b="1" dirty="0"/>
              <a:t>1]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을 사용하여 다음의 계산식에 대한 해답을 </a:t>
            </a:r>
            <a:r>
              <a:rPr lang="ko-KR" altLang="en-US" dirty="0" err="1"/>
              <a:t>구하시오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95600" y="1484784"/>
            <a:ext cx="7344816" cy="43924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25+99</a:t>
            </a: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 123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(3+4)</a:t>
            </a: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(3+5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6)7</a:t>
            </a: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3</a:t>
            </a: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ko-KR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+ 3</a:t>
            </a:r>
            <a:r>
              <a:rPr lang="en-US" altLang="ko-KR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1256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 나눈 나머지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184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 나눈 나머지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1976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24</a:t>
            </a: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1625 + 1865  6722</a:t>
            </a: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r>
              <a:rPr lang="ko-KR" altLang="en-US" dirty="0"/>
              <a:t>란</a:t>
            </a:r>
            <a:endParaRPr lang="en-US" altLang="ko-KR" dirty="0"/>
          </a:p>
          <a:p>
            <a:pPr lvl="1"/>
            <a:r>
              <a:rPr lang="ko-KR" altLang="en-US" dirty="0"/>
              <a:t>어떤 값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True/False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임시로 보관해 놓기 위한 저장소</a:t>
            </a:r>
            <a:endParaRPr lang="en-US" altLang="ko-KR" dirty="0"/>
          </a:p>
          <a:p>
            <a:pPr lvl="1"/>
            <a:r>
              <a:rPr lang="ko-KR" altLang="en-US" dirty="0"/>
              <a:t>저장된 값이 바뀔 수 있다는 의미에서 변수라고 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95600" y="2348880"/>
            <a:ext cx="7344816" cy="735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&lt;- 10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&lt;- A+20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3583658"/>
            <a:ext cx="2438400" cy="1933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186514">
            <a:off x="3792264" y="475953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ko-KR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2484" y="427256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ko-KR" alt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912" y="3573017"/>
            <a:ext cx="2438400" cy="1933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436976">
            <a:off x="7186512" y="475530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ko-KR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96732" y="426192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ko-KR" alt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4652" y="400506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ko-KR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자유형 17"/>
          <p:cNvSpPr/>
          <p:nvPr/>
        </p:nvSpPr>
        <p:spPr bwMode="auto">
          <a:xfrm>
            <a:off x="4678017" y="4049259"/>
            <a:ext cx="1007166" cy="310706"/>
          </a:xfrm>
          <a:custGeom>
            <a:avLst/>
            <a:gdLst>
              <a:gd name="connsiteX0" fmla="*/ 0 w 1007166"/>
              <a:gd name="connsiteY0" fmla="*/ 310706 h 310706"/>
              <a:gd name="connsiteX1" fmla="*/ 371061 w 1007166"/>
              <a:gd name="connsiteY1" fmla="*/ 45663 h 310706"/>
              <a:gd name="connsiteX2" fmla="*/ 689113 w 1007166"/>
              <a:gd name="connsiteY2" fmla="*/ 5906 h 310706"/>
              <a:gd name="connsiteX3" fmla="*/ 1007166 w 1007166"/>
              <a:gd name="connsiteY3" fmla="*/ 111924 h 3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166" h="310706">
                <a:moveTo>
                  <a:pt x="0" y="310706"/>
                </a:moveTo>
                <a:cubicBezTo>
                  <a:pt x="128104" y="203584"/>
                  <a:pt x="256209" y="96463"/>
                  <a:pt x="371061" y="45663"/>
                </a:cubicBezTo>
                <a:cubicBezTo>
                  <a:pt x="485913" y="-5137"/>
                  <a:pt x="583096" y="-5137"/>
                  <a:pt x="689113" y="5906"/>
                </a:cubicBezTo>
                <a:cubicBezTo>
                  <a:pt x="795130" y="16949"/>
                  <a:pt x="901148" y="64436"/>
                  <a:pt x="1007166" y="111924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9" name="자유형 18"/>
          <p:cNvSpPr/>
          <p:nvPr/>
        </p:nvSpPr>
        <p:spPr bwMode="auto">
          <a:xfrm rot="1069576">
            <a:off x="6136376" y="3964359"/>
            <a:ext cx="1471793" cy="483527"/>
          </a:xfrm>
          <a:custGeom>
            <a:avLst/>
            <a:gdLst>
              <a:gd name="connsiteX0" fmla="*/ 0 w 1007166"/>
              <a:gd name="connsiteY0" fmla="*/ 310706 h 310706"/>
              <a:gd name="connsiteX1" fmla="*/ 371061 w 1007166"/>
              <a:gd name="connsiteY1" fmla="*/ 45663 h 310706"/>
              <a:gd name="connsiteX2" fmla="*/ 689113 w 1007166"/>
              <a:gd name="connsiteY2" fmla="*/ 5906 h 310706"/>
              <a:gd name="connsiteX3" fmla="*/ 1007166 w 1007166"/>
              <a:gd name="connsiteY3" fmla="*/ 111924 h 3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166" h="310706">
                <a:moveTo>
                  <a:pt x="0" y="310706"/>
                </a:moveTo>
                <a:cubicBezTo>
                  <a:pt x="128104" y="203584"/>
                  <a:pt x="256209" y="96463"/>
                  <a:pt x="371061" y="45663"/>
                </a:cubicBezTo>
                <a:cubicBezTo>
                  <a:pt x="485913" y="-5137"/>
                  <a:pt x="583096" y="-5137"/>
                  <a:pt x="689113" y="5906"/>
                </a:cubicBezTo>
                <a:cubicBezTo>
                  <a:pt x="795130" y="16949"/>
                  <a:pt x="901148" y="64436"/>
                  <a:pt x="1007166" y="111924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r>
              <a:rPr lang="ko-KR" altLang="en-US" dirty="0"/>
              <a:t> 사용하기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프로그래밍 </a:t>
            </a:r>
            <a:r>
              <a:rPr lang="ko-KR" altLang="en-US" dirty="0"/>
              <a:t>언어의 변수와 유사함</a:t>
            </a:r>
            <a:endParaRPr lang="en-US" altLang="ko-KR" dirty="0"/>
          </a:p>
          <a:p>
            <a:pPr lvl="1"/>
            <a:r>
              <a:rPr lang="ko-KR" altLang="en-US" dirty="0"/>
              <a:t>변수의 </a:t>
            </a:r>
            <a:r>
              <a:rPr lang="ko-KR" altLang="en-US" dirty="0" err="1"/>
              <a:t>자료형</a:t>
            </a:r>
            <a:r>
              <a:rPr lang="en-US" altLang="ko-KR" dirty="0"/>
              <a:t>(data type)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지정하지 않는다</a:t>
            </a:r>
            <a:endParaRPr lang="en-US" altLang="ko-KR" dirty="0"/>
          </a:p>
          <a:p>
            <a:pPr lvl="1"/>
            <a:r>
              <a:rPr lang="ko-KR" altLang="en-US" dirty="0"/>
              <a:t>올바른 자료가 </a:t>
            </a:r>
            <a:r>
              <a:rPr lang="ko-KR" altLang="en-US" dirty="0" err="1"/>
              <a:t>저장되었는를</a:t>
            </a:r>
            <a:r>
              <a:rPr lang="ko-KR" altLang="en-US" dirty="0"/>
              <a:t> 검사하지 않으므로 주의</a:t>
            </a:r>
            <a:endParaRPr lang="en-US" altLang="ko-KR" dirty="0"/>
          </a:p>
          <a:p>
            <a:pPr lvl="1"/>
            <a:r>
              <a:rPr lang="ko-KR" altLang="en-US" dirty="0"/>
              <a:t>문자형 자료의 저장 </a:t>
            </a:r>
            <a:r>
              <a:rPr lang="en-US" altLang="ko-KR" dirty="0"/>
              <a:t>: “” </a:t>
            </a:r>
            <a:r>
              <a:rPr lang="ko-KR" altLang="en-US" dirty="0"/>
              <a:t>또는 </a:t>
            </a:r>
            <a:r>
              <a:rPr lang="en-US" altLang="ko-KR" dirty="0"/>
              <a:t>‘ ’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495600" y="1340768"/>
            <a:ext cx="734481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&lt;- 10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&lt;- 20          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a+b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   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c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에 저장된 값을 출력하라는 의미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95600" y="4581128"/>
            <a:ext cx="7344816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&lt;- 10 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a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는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숫자저장 변수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&lt;- 20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a+b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&lt;- "A"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a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는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문자저장 변수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에러발생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d&lt;-10; e&lt;-15; f&lt;-20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 err="1">
                <a:solidFill>
                  <a:srgbClr val="0070C0"/>
                </a:solidFill>
                <a:cs typeface="Courier New" pitchFamily="49" charset="0"/>
              </a:rPr>
              <a:t>한줄에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여러 명령문을 입력</a:t>
            </a:r>
            <a:r>
              <a:rPr lang="en-US" altLang="ko-KR" sz="2000" b="1" dirty="0">
                <a:solidFill>
                  <a:schemeClr val="tx1"/>
                </a:solidFill>
                <a:cs typeface="Courier New" pitchFamily="49" charset="0"/>
              </a:rPr>
              <a:t>               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0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변수이름 규칙</a:t>
            </a:r>
            <a:endParaRPr lang="en-US" altLang="ko-KR" dirty="0"/>
          </a:p>
          <a:p>
            <a:pPr lvl="1"/>
            <a:r>
              <a:rPr lang="ko-KR" altLang="en-US" dirty="0" err="1"/>
              <a:t>첫글자는</a:t>
            </a:r>
            <a:r>
              <a:rPr lang="ko-KR" altLang="en-US" dirty="0"/>
              <a:t> 문자나 </a:t>
            </a:r>
            <a:r>
              <a:rPr lang="en-US" altLang="ko-KR" dirty="0"/>
              <a:t>. (dot) </a:t>
            </a:r>
            <a:r>
              <a:rPr lang="ko-KR" altLang="en-US" dirty="0"/>
              <a:t>으로 시작</a:t>
            </a:r>
            <a:endParaRPr lang="en-US" altLang="ko-KR" dirty="0"/>
          </a:p>
          <a:p>
            <a:pPr lvl="1"/>
            <a:r>
              <a:rPr lang="ko-KR" altLang="en-US" dirty="0"/>
              <a:t>그 이후에는 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dot, underline </a:t>
            </a:r>
            <a:r>
              <a:rPr lang="ko-KR" altLang="en-US" dirty="0"/>
              <a:t>사용 가능 </a:t>
            </a:r>
            <a:endParaRPr lang="en-US" altLang="ko-KR" dirty="0"/>
          </a:p>
          <a:p>
            <a:pPr lvl="1"/>
            <a:r>
              <a:rPr lang="ko-KR" altLang="en-US" dirty="0"/>
              <a:t>대소문자를 구분한다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변수에 값을 할당</a:t>
            </a:r>
            <a:endParaRPr lang="en-US" altLang="ko-KR" dirty="0"/>
          </a:p>
          <a:p>
            <a:pPr lvl="1"/>
            <a:r>
              <a:rPr lang="en-US" altLang="ko-KR" dirty="0"/>
              <a:t>‘&lt;-’ </a:t>
            </a:r>
            <a:r>
              <a:rPr lang="ko-KR" altLang="en-US" dirty="0"/>
              <a:t>사용 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( ‘=‘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도 많이 사용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95600" y="2564904"/>
            <a:ext cx="7344816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&lt;- 10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 &lt;- 20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val.a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&lt;- 15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val.b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&lt;- 20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val.A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&lt;- 19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95600" y="5517232"/>
            <a:ext cx="7344816" cy="840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var2 &lt;- </a:t>
            </a:r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15</a:t>
            </a:r>
          </a:p>
          <a:p>
            <a:r>
              <a:rPr lang="en-US" altLang="ko-K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var3 = 20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2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 3">
      <a:dk1>
        <a:srgbClr val="000000"/>
      </a:dk1>
      <a:lt1>
        <a:srgbClr val="FFFFFF"/>
      </a:lt1>
      <a:dk2>
        <a:srgbClr val="B7D5E5"/>
      </a:dk2>
      <a:lt2>
        <a:srgbClr val="B2B2B2"/>
      </a:lt2>
      <a:accent1>
        <a:srgbClr val="47B5C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1D7E4"/>
      </a:accent5>
      <a:accent6>
        <a:srgbClr val="8AB9E7"/>
      </a:accent6>
      <a:hlink>
        <a:srgbClr val="CCCCFF"/>
      </a:hlink>
      <a:folHlink>
        <a:srgbClr val="C68DFF"/>
      </a:folHlink>
    </a:clrScheme>
    <a:fontScheme name="Office 테마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9FD589"/>
        </a:dk2>
        <a:lt2>
          <a:srgbClr val="B2B2B2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B7D5E5"/>
        </a:dk2>
        <a:lt2>
          <a:srgbClr val="B2B2B2"/>
        </a:lt2>
        <a:accent1>
          <a:srgbClr val="47B5C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1D7E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9CC5DC"/>
        </a:dk2>
        <a:lt2>
          <a:srgbClr val="4D4D4D"/>
        </a:lt2>
        <a:accent1>
          <a:srgbClr val="7B93D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FC8EC"/>
        </a:accent5>
        <a:accent6>
          <a:srgbClr val="8AB9E7"/>
        </a:accent6>
        <a:hlink>
          <a:srgbClr val="51DFCB"/>
        </a:hlink>
        <a:folHlink>
          <a:srgbClr val="ECAF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13297</TotalTime>
  <Words>2166</Words>
  <Application>Microsoft Office PowerPoint</Application>
  <PresentationFormat>와이드스크린</PresentationFormat>
  <Paragraphs>495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HY견고딕</vt:lpstr>
      <vt:lpstr>HY헤드라인M</vt:lpstr>
      <vt:lpstr>굴림</vt:lpstr>
      <vt:lpstr>맑은 고딕</vt:lpstr>
      <vt:lpstr>Arial</vt:lpstr>
      <vt:lpstr>Arial Black</vt:lpstr>
      <vt:lpstr>Courier New</vt:lpstr>
      <vt:lpstr>Symbol</vt:lpstr>
      <vt:lpstr>Times New Roman</vt:lpstr>
      <vt:lpstr>Wingdings</vt:lpstr>
      <vt:lpstr>Office 테마</vt:lpstr>
      <vt:lpstr>R 기초 (1)</vt:lpstr>
      <vt:lpstr>Contents</vt:lpstr>
      <vt:lpstr>1. R 기본사용</vt:lpstr>
      <vt:lpstr>1. R 기본사용</vt:lpstr>
      <vt:lpstr>1. R 기본사용</vt:lpstr>
      <vt:lpstr>[연습 1]</vt:lpstr>
      <vt:lpstr>2. 변수(variable)</vt:lpstr>
      <vt:lpstr>2. 변수(variable)</vt:lpstr>
      <vt:lpstr>2. 변수(variable)</vt:lpstr>
      <vt:lpstr>2. 변수(variable)</vt:lpstr>
      <vt:lpstr>2. 변수(variable)</vt:lpstr>
      <vt:lpstr>2. 변수(variable)</vt:lpstr>
      <vt:lpstr>2. 변수(variable)</vt:lpstr>
      <vt:lpstr>[연습 2]</vt:lpstr>
      <vt:lpstr>[연습 2]</vt:lpstr>
      <vt:lpstr>3. 벡터(vector)</vt:lpstr>
      <vt:lpstr>3. 벡터(vector)</vt:lpstr>
      <vt:lpstr>3. 벡터(vector) </vt:lpstr>
      <vt:lpstr>3. 벡터(vector) </vt:lpstr>
      <vt:lpstr>3. 벡터(vector) </vt:lpstr>
      <vt:lpstr>3. 벡터(vector) </vt:lpstr>
      <vt:lpstr>3. 벡터(vector) </vt:lpstr>
      <vt:lpstr>3. 벡터(vector)</vt:lpstr>
      <vt:lpstr>3. 벡터(vector) </vt:lpstr>
      <vt:lpstr>3. 벡터(vector) </vt:lpstr>
      <vt:lpstr>3. 벡터(vector) </vt:lpstr>
      <vt:lpstr>3. 벡터(vector) </vt:lpstr>
      <vt:lpstr>[연습3]</vt:lpstr>
      <vt:lpstr>4. 벡터 연산, 함수, 논리값 </vt:lpstr>
      <vt:lpstr>4. 벡터 연산, 함수, 논리값</vt:lpstr>
      <vt:lpstr>4. 벡터 연산, 함수, 논리값</vt:lpstr>
      <vt:lpstr>4. 벡터 연산, 함수, 논리값</vt:lpstr>
      <vt:lpstr>4. 벡터 연산, 함수, 논리값</vt:lpstr>
      <vt:lpstr>4. 벡터 연산, 함수, 논리값</vt:lpstr>
      <vt:lpstr>[연습4]</vt:lpstr>
      <vt:lpstr>4. 벡터 연산, 함수, 논리값</vt:lpstr>
      <vt:lpstr>[연습5]</vt:lpstr>
      <vt:lpstr>R 사용 Tip: help</vt:lpstr>
      <vt:lpstr>R 사용 Tip : help</vt:lpstr>
      <vt:lpstr>R 사용 Tip: help</vt:lpstr>
      <vt:lpstr>R 사용 Tip: help</vt:lpstr>
      <vt:lpstr>구글에서 정보 검색</vt:lpstr>
    </vt:vector>
  </TitlesOfParts>
  <Company>SSS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DKU</cp:lastModifiedBy>
  <cp:revision>1055</cp:revision>
  <cp:lastPrinted>1601-01-01T00:00:00Z</cp:lastPrinted>
  <dcterms:created xsi:type="dcterms:W3CDTF">2001-04-24T07:20:06Z</dcterms:created>
  <dcterms:modified xsi:type="dcterms:W3CDTF">2019-03-07T05:49:07Z</dcterms:modified>
</cp:coreProperties>
</file>