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12192000" cy="6858000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5" autoAdjust="0"/>
    <p:restoredTop sz="85657" autoAdjust="0"/>
  </p:normalViewPr>
  <p:slideViewPr>
    <p:cSldViewPr>
      <p:cViewPr varScale="1">
        <p:scale>
          <a:sx n="77" d="100"/>
          <a:sy n="77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2019-03-07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9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4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1513805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7995039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1192072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1192072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9121106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9121105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4" name="Line 259"/>
          <p:cNvSpPr>
            <a:spLocks noChangeShapeType="1"/>
          </p:cNvSpPr>
          <p:nvPr/>
        </p:nvSpPr>
        <p:spPr bwMode="ltGray">
          <a:xfrm>
            <a:off x="1582216" y="35052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5" name="Line 261"/>
          <p:cNvSpPr>
            <a:spLocks noChangeShapeType="1"/>
          </p:cNvSpPr>
          <p:nvPr/>
        </p:nvSpPr>
        <p:spPr bwMode="ltGray">
          <a:xfrm>
            <a:off x="1582216" y="43434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6" name="Line 260"/>
          <p:cNvSpPr>
            <a:spLocks noChangeShapeType="1"/>
          </p:cNvSpPr>
          <p:nvPr/>
        </p:nvSpPr>
        <p:spPr bwMode="ltGray">
          <a:xfrm>
            <a:off x="1582216" y="2590800"/>
            <a:ext cx="10058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7" name="Line 268"/>
          <p:cNvSpPr>
            <a:spLocks noChangeShapeType="1"/>
          </p:cNvSpPr>
          <p:nvPr/>
        </p:nvSpPr>
        <p:spPr bwMode="ltGray">
          <a:xfrm>
            <a:off x="114374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8" name="Line 256"/>
          <p:cNvSpPr>
            <a:spLocks noChangeShapeType="1"/>
          </p:cNvSpPr>
          <p:nvPr/>
        </p:nvSpPr>
        <p:spPr bwMode="ltGray">
          <a:xfrm>
            <a:off x="92022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9" name="Line 257"/>
          <p:cNvSpPr>
            <a:spLocks noChangeShapeType="1"/>
          </p:cNvSpPr>
          <p:nvPr/>
        </p:nvSpPr>
        <p:spPr bwMode="ltGray">
          <a:xfrm>
            <a:off x="10332516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20" name="Line 264"/>
          <p:cNvSpPr>
            <a:spLocks noChangeShapeType="1"/>
          </p:cNvSpPr>
          <p:nvPr/>
        </p:nvSpPr>
        <p:spPr bwMode="ltGray">
          <a:xfrm>
            <a:off x="8076149" y="1447800"/>
            <a:ext cx="0" cy="358140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11272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1903272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7544" y="857250"/>
            <a:ext cx="9202952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328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24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1357544" y="153988"/>
            <a:ext cx="920295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9"/>
            <a:ext cx="453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R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 기초</a:t>
            </a:r>
            <a:r>
              <a:rPr lang="en-US" altLang="ko-KR" sz="3200" dirty="0" smtClean="0">
                <a:latin typeface="HY헤드라인M" pitchFamily="18" charset="-127"/>
                <a:ea typeface="HY헤드라인M" pitchFamily="18" charset="-127"/>
              </a:rPr>
              <a:t> (2)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416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ko-KR" altLang="en-US" sz="24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 세 종</a:t>
            </a:r>
            <a:endParaRPr lang="en-US" altLang="ko-KR" sz="24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hangingPunct="1"/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4105" name="TextBox 13"/>
          <p:cNvSpPr txBox="1">
            <a:spLocks noChangeArrowheads="1"/>
          </p:cNvSpPr>
          <p:nvPr/>
        </p:nvSpPr>
        <p:spPr bwMode="auto">
          <a:xfrm>
            <a:off x="1083697" y="214314"/>
            <a:ext cx="2852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분석의 기초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210866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Chapter </a:t>
            </a:r>
            <a:r>
              <a:rPr lang="en-US" altLang="ko-KR" dirty="0" smtClean="0">
                <a:latin typeface="Times New Roman" charset="0"/>
              </a:rPr>
              <a:t>3</a:t>
            </a:r>
            <a:endParaRPr lang="ko-KR" altLang="en-US" dirty="0">
              <a:latin typeface="Times New Roman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999593-F51F-41C1-8B77-24166C2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76" y="5589240"/>
            <a:ext cx="2762250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행과</a:t>
            </a:r>
            <a:r>
              <a:rPr lang="en-US" altLang="ko-KR" dirty="0"/>
              <a:t> </a:t>
            </a:r>
            <a:r>
              <a:rPr lang="ko-KR" altLang="en-US" dirty="0"/>
              <a:t>열에 이름 붙이기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행의 이름 보이기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열의 이름 보이기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 &lt;- c("row1","row2","row3","row4")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(z) &lt;- c("col1","col2","col3","col4","col5")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42" y="3386932"/>
            <a:ext cx="3666483" cy="906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4611068"/>
            <a:ext cx="4393123" cy="133821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6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열 이름으로 데이터 접근하기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z[,"col3"]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z["row2",]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76" y="2712261"/>
            <a:ext cx="3155885" cy="122079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80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2]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다음과 같은 내용의 </a:t>
            </a:r>
            <a:r>
              <a:rPr lang="en-US" altLang="ko-KR" sz="2000" dirty="0"/>
              <a:t>matrix 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생성하시오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이름은 </a:t>
            </a:r>
            <a:r>
              <a:rPr lang="en-US" altLang="ko-KR" sz="2000" dirty="0"/>
              <a:t>score)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컬럼의 이름을 각각 </a:t>
            </a:r>
            <a:r>
              <a:rPr lang="en-US" altLang="ko-KR" sz="2000" dirty="0"/>
              <a:t>male, female 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바꾸시오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3. 2</a:t>
            </a:r>
            <a:r>
              <a:rPr lang="ko-KR" altLang="en-US" sz="2000" dirty="0"/>
              <a:t>행에 있는 모든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female </a:t>
            </a:r>
            <a:r>
              <a:rPr lang="ko-KR" altLang="en-US" sz="2000" dirty="0"/>
              <a:t>의 모든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5. 3</a:t>
            </a:r>
            <a:r>
              <a:rPr lang="ko-KR" altLang="en-US" sz="2000" dirty="0"/>
              <a:t>행 </a:t>
            </a:r>
            <a:r>
              <a:rPr lang="en-US" altLang="ko-KR" sz="2000" dirty="0"/>
              <a:t>2</a:t>
            </a:r>
            <a:r>
              <a:rPr lang="ko-KR" altLang="en-US" sz="2000" dirty="0"/>
              <a:t>열의 값을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9" y="1628801"/>
            <a:ext cx="1862311" cy="13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frame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frame </a:t>
            </a:r>
            <a:r>
              <a:rPr lang="ko-KR" altLang="en-US" dirty="0"/>
              <a:t>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컬럼별로는 데이터 타입이 동일해야 한다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만들어진 후에는 </a:t>
            </a:r>
            <a:r>
              <a:rPr lang="en-US" altLang="ko-KR" sz="2000" dirty="0"/>
              <a:t>matrix </a:t>
            </a:r>
            <a:r>
              <a:rPr lang="ko-KR" altLang="en-US" sz="2000" dirty="0"/>
              <a:t>와 동일하게 다룰 수 있다</a:t>
            </a:r>
            <a:endParaRPr lang="ko-KR" altLang="en-US" sz="1800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city &lt;- 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Seoul","Tokyo","Washington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rank &lt;- c(1,3,2)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city.info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(city, rank)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950790"/>
            <a:ext cx="5765336" cy="208823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949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frame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iris : R </a:t>
            </a:r>
            <a:r>
              <a:rPr lang="ko-KR" altLang="en-US" dirty="0"/>
              <a:t>에서 제공하는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5040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193132"/>
            <a:ext cx="5143500" cy="2828925"/>
          </a:xfrm>
          <a:prstGeom prst="rect">
            <a:avLst/>
          </a:prstGeom>
        </p:spPr>
      </p:pic>
      <p:pic>
        <p:nvPicPr>
          <p:cNvPr id="1030" name="Picture 6" descr="iri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252" y="2420888"/>
            <a:ext cx="133214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5560" y="5229200"/>
            <a:ext cx="568863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붓꽃에 대한 정보 저장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Sepal.Length,Sepal.Width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꽃받침 길이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Petal.Length,Petal.Width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꽃잎 길이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Species :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種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14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frame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data.frame</a:t>
            </a:r>
            <a:r>
              <a:rPr lang="ko-KR" altLang="en-US" dirty="0"/>
              <a:t>인 경우 열</a:t>
            </a:r>
            <a:r>
              <a:rPr lang="en-US" altLang="ko-KR" dirty="0"/>
              <a:t>(column)</a:t>
            </a:r>
            <a:r>
              <a:rPr lang="ko-KR" altLang="en-US" dirty="0"/>
              <a:t>별 데이터를 뽑는 방법이 여러가지 있음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772816"/>
            <a:ext cx="77768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객체가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data.frame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인지 확인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iris[,"Species"]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결과가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vector ,   iris[,5]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와 동일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iris["Species"]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결과가 </a:t>
            </a:r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x1 data frame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      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결과가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vector (matrix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에서는 </a:t>
            </a:r>
            <a:r>
              <a:rPr lang="ko-KR" altLang="en-US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잘안됨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)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3280396"/>
            <a:ext cx="6210300" cy="1228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27" y="4725567"/>
            <a:ext cx="1809750" cy="19335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2" y="4737375"/>
            <a:ext cx="5314950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8814" y="6165305"/>
            <a:ext cx="4929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dataset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이름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$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컬럼이름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: data frame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에만 적용되고</a:t>
            </a:r>
            <a:endParaRPr lang="en-US" altLang="ko-KR" sz="1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matrix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</a:rPr>
              <a:t>에는 적용이 안된다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ko-KR" alt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308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93DBF-277D-49F7-9A80-E764BE9F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frame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1CE45-8003-4C59-8EE2-FCDAFA2F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C6805-2BED-44C6-8D1E-7D51E491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124744"/>
            <a:ext cx="6641399" cy="144016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7D6EFE1-6E08-4DA3-AB39-CC58B3945BF1}"/>
              </a:ext>
            </a:extLst>
          </p:cNvPr>
          <p:cNvSpPr/>
          <p:nvPr/>
        </p:nvSpPr>
        <p:spPr bwMode="auto">
          <a:xfrm>
            <a:off x="2495600" y="1628800"/>
            <a:ext cx="504056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849B958-21B5-4231-850A-AB6C3723A8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47728" y="1844824"/>
            <a:ext cx="720080" cy="987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399F04-965E-44CB-9AC1-64A88D64142A}"/>
              </a:ext>
            </a:extLst>
          </p:cNvPr>
          <p:cNvCxnSpPr/>
          <p:nvPr/>
        </p:nvCxnSpPr>
        <p:spPr bwMode="auto">
          <a:xfrm>
            <a:off x="2999656" y="1844824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F08D4A-5722-4E77-ADDE-E06C1C233316}"/>
              </a:ext>
            </a:extLst>
          </p:cNvPr>
          <p:cNvSpPr txBox="1"/>
          <p:nvPr/>
        </p:nvSpPr>
        <p:spPr>
          <a:xfrm>
            <a:off x="3094886" y="2832398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벡터내에서 이것이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25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번째 원소임을 표시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71955C-7585-4BC0-86F6-0BC9719D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3717032"/>
            <a:ext cx="2160240" cy="230804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15F110C-EFF2-408A-8B98-11403949D789}"/>
              </a:ext>
            </a:extLst>
          </p:cNvPr>
          <p:cNvSpPr/>
          <p:nvPr/>
        </p:nvSpPr>
        <p:spPr bwMode="auto">
          <a:xfrm>
            <a:off x="2279576" y="4856460"/>
            <a:ext cx="432048" cy="2414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0FD592-4EF8-4693-AD15-986EE187EE25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0128" y="4384636"/>
            <a:ext cx="927720" cy="687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15DDA9-143B-479C-9A86-35564CD3A853}"/>
              </a:ext>
            </a:extLst>
          </p:cNvPr>
          <p:cNvCxnSpPr/>
          <p:nvPr/>
        </p:nvCxnSpPr>
        <p:spPr bwMode="auto">
          <a:xfrm>
            <a:off x="3152056" y="5071814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A0D77A-5A5A-4C4E-98C6-AAD81B33790E}"/>
              </a:ext>
            </a:extLst>
          </p:cNvPr>
          <p:cNvSpPr txBox="1"/>
          <p:nvPr/>
        </p:nvSpPr>
        <p:spPr>
          <a:xfrm>
            <a:off x="4799857" y="414908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matrix, data frame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내에서 이것이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6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번째 행임을 표시</a:t>
            </a:r>
          </a:p>
        </p:txBody>
      </p:sp>
    </p:spTree>
    <p:extLst>
      <p:ext uri="{BB962C8B-B14F-4D97-AF65-F5344CB8AC3E}">
        <p14:creationId xmlns:p14="http://schemas.microsoft.com/office/powerpoint/2010/main" val="422591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data frame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12776"/>
            <a:ext cx="7776864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iris[,c(1:2)]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앞의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2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개 컬럼 데이터 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iris[,c(1,3,5)]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iris[,c("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Sepal.Length","Species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iris[1:50,]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iris[1:50,c(1,3)]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812" y="3501008"/>
            <a:ext cx="3487141" cy="267833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63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052736"/>
            <a:ext cx="7776864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dim(iris)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행과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열의 수 보이기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행의 수 보이기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열의 수 보이기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names(iris)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컬럼이름 보이기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colnames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()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와 동일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head(iris)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데이터셋의 앞부분 일부 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tail(iris)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       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데이터셋의 뒷부분 일부 보기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60" y="3140969"/>
            <a:ext cx="5181600" cy="35909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52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5560" y="1052736"/>
            <a:ext cx="7776864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       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데이터셋 요약 보기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unique(iris[,5])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종의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종류 보기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(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중복 제거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table(iris[,"Species"])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품종의 종류별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instance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count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507456"/>
            <a:ext cx="7007849" cy="257772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matrix</a:t>
            </a:r>
          </a:p>
          <a:p>
            <a:pPr marL="0" indent="0">
              <a:buNone/>
            </a:pPr>
            <a:r>
              <a:rPr lang="en-US" altLang="ko-KR" dirty="0"/>
              <a:t>2. data frame</a:t>
            </a:r>
          </a:p>
          <a:p>
            <a:pPr marL="0" indent="0">
              <a:buNone/>
            </a:pPr>
            <a:r>
              <a:rPr lang="en-US" altLang="ko-KR" dirty="0"/>
              <a:t>3. matrix, data frame </a:t>
            </a:r>
            <a:r>
              <a:rPr lang="ko-KR" altLang="en-US" dirty="0"/>
              <a:t>다루기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파일에서 데이터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list, factor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[R</a:t>
            </a:r>
            <a:r>
              <a:rPr lang="ko-KR" altLang="en-US" dirty="0"/>
              <a:t> </a:t>
            </a:r>
            <a:r>
              <a:rPr lang="en-US" altLang="ko-KR" dirty="0"/>
              <a:t>tip]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0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052736"/>
            <a:ext cx="77768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colSums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(iris[,-5])  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열별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합계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colMeans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(iris[,-5]) 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열별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평균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rowSums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(iris[,-5])  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행별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합계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rowMeans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(iris[,-5])     </a:t>
            </a:r>
            <a:r>
              <a:rPr lang="en-US" altLang="ko-KR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행별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평균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843408"/>
            <a:ext cx="6433800" cy="18132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08" y="4872694"/>
            <a:ext cx="6421952" cy="86056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29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75F2D-5E1A-4087-A48F-7E2A5498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68BCF-77A0-48CE-ADEF-E92AF9E47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행과열</a:t>
            </a:r>
            <a:r>
              <a:rPr lang="ko-KR" altLang="en-US" dirty="0"/>
              <a:t> 변환</a:t>
            </a:r>
            <a:r>
              <a:rPr lang="en-US" altLang="ko-KR" dirty="0"/>
              <a:t>(transpose)</a:t>
            </a:r>
            <a:r>
              <a:rPr lang="ko-KR" altLang="en-US" dirty="0"/>
              <a:t>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4D764-319C-426A-85BA-9C93DF1A37B9}"/>
              </a:ext>
            </a:extLst>
          </p:cNvPr>
          <p:cNvSpPr/>
          <p:nvPr/>
        </p:nvSpPr>
        <p:spPr>
          <a:xfrm>
            <a:off x="2135560" y="1556792"/>
            <a:ext cx="7776864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matrix(1:20, nrow=4, ncol=5)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t(z)    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#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행과열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방향 변환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latin typeface="20"/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40A1AD-503B-4263-8EB2-E04772A5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924944"/>
            <a:ext cx="3744416" cy="2685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9E75F5-74E6-4A96-8C22-39700D64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16" y="4095850"/>
            <a:ext cx="2400300" cy="2190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FEEBB-471C-4932-9DBB-9A687F759C50}"/>
              </a:ext>
            </a:extLst>
          </p:cNvPr>
          <p:cNvSpPr txBox="1"/>
          <p:nvPr/>
        </p:nvSpPr>
        <p:spPr>
          <a:xfrm>
            <a:off x="7392144" y="6320354"/>
            <a:ext cx="2637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https://en.wikipedia.org/wiki/Transpose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27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subset() </a:t>
            </a:r>
            <a:r>
              <a:rPr lang="ko-KR" altLang="en-US" dirty="0"/>
              <a:t>함수 </a:t>
            </a:r>
            <a:r>
              <a:rPr lang="en-US" altLang="ko-KR" dirty="0"/>
              <a:t>: </a:t>
            </a:r>
            <a:r>
              <a:rPr lang="ko-KR" altLang="en-US" dirty="0"/>
              <a:t>조건에 맞는 행</a:t>
            </a:r>
            <a:r>
              <a:rPr lang="en-US" altLang="ko-KR" dirty="0"/>
              <a:t>(row) </a:t>
            </a:r>
            <a:r>
              <a:rPr lang="ko-KR" altLang="en-US" dirty="0"/>
              <a:t>추출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556792"/>
            <a:ext cx="7776864" cy="1656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IR.1 &lt;- subset(iris, Species=="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setosa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IR.2 &lt;- subset(iris,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&gt;5.0 &amp;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&gt;4.0)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IR.2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382838"/>
            <a:ext cx="5525542" cy="1838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01" y="5437062"/>
            <a:ext cx="5724193" cy="872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98900" y="6413266"/>
            <a:ext cx="3841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subset() 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</a:rPr>
              <a:t>matrix</a:t>
            </a:r>
            <a:r>
              <a:rPr lang="ko-KR" altLang="en-US" sz="2000" dirty="0">
                <a:solidFill>
                  <a:srgbClr val="FF0000"/>
                </a:solidFill>
              </a:rPr>
              <a:t> 에는 잘 안된다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6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17F83-664C-4A73-96A0-560E80AC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6FB97-B8F0-49A2-B5A2-A542F5F6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Note</a:t>
            </a:r>
          </a:p>
          <a:p>
            <a:pPr lvl="1"/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명령문은 </a:t>
            </a:r>
            <a:r>
              <a:rPr lang="ko-KR" altLang="en-US" dirty="0" err="1"/>
              <a:t>한줄에</a:t>
            </a:r>
            <a:r>
              <a:rPr lang="ko-KR" altLang="en-US" dirty="0"/>
              <a:t> 작성하는 것이 일반적이나</a:t>
            </a:r>
            <a:r>
              <a:rPr lang="en-US" altLang="ko-KR" dirty="0"/>
              <a:t>, </a:t>
            </a:r>
            <a:r>
              <a:rPr lang="ko-KR" altLang="en-US" dirty="0"/>
              <a:t>명령문이 길 경우는 여러 줄에 걸쳐서 작성할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바람직하지 않은 작성의 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02E918-230F-44AF-86D0-A97976477B2D}"/>
              </a:ext>
            </a:extLst>
          </p:cNvPr>
          <p:cNvSpPr/>
          <p:nvPr/>
        </p:nvSpPr>
        <p:spPr>
          <a:xfrm>
            <a:off x="2135560" y="2204864"/>
            <a:ext cx="7776864" cy="10801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IR.1 &lt;- subset(iris, Species=="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setosa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IR.2 &lt;- subset(iris,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&gt;5.0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&gt;4.0)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44336C-87D9-45F3-9046-7845A67FF8AE}"/>
              </a:ext>
            </a:extLst>
          </p:cNvPr>
          <p:cNvSpPr/>
          <p:nvPr/>
        </p:nvSpPr>
        <p:spPr>
          <a:xfrm>
            <a:off x="2135560" y="4313634"/>
            <a:ext cx="7776864" cy="843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IR.2 &lt;- subset(iris,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&gt;5.0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&gt;4.0)</a:t>
            </a:r>
          </a:p>
        </p:txBody>
      </p:sp>
    </p:spTree>
    <p:extLst>
      <p:ext uri="{BB962C8B-B14F-4D97-AF65-F5344CB8AC3E}">
        <p14:creationId xmlns:p14="http://schemas.microsoft.com/office/powerpoint/2010/main" val="325626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간에도 사칙연산 가능 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/</a:t>
            </a:r>
            <a:r>
              <a:rPr lang="ko-KR" altLang="en-US" dirty="0"/>
              <a:t>열의 수가 동일할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71849" y="1556792"/>
            <a:ext cx="7776864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matrix(1:20,4,5)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matrix(21:40,4,5)</a:t>
            </a:r>
            <a:endParaRPr lang="en-US" altLang="ko-KR" sz="16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a+b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b-a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b/a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a*b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2652362"/>
            <a:ext cx="2880320" cy="4016998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392145" y="4725145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Note. </a:t>
            </a:r>
            <a:r>
              <a:rPr lang="ko-KR" altLang="en-US" sz="1800" b="1" dirty="0">
                <a:solidFill>
                  <a:srgbClr val="FF0000"/>
                </a:solidFill>
              </a:rPr>
              <a:t>수학시간에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배운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ko-KR" altLang="en-US" sz="1800" b="1" dirty="0">
                <a:solidFill>
                  <a:srgbClr val="FF0000"/>
                </a:solidFill>
              </a:rPr>
              <a:t>행렬 곱셈은 </a:t>
            </a:r>
            <a:r>
              <a:rPr lang="en-US" altLang="ko-KR" sz="1800" b="1" dirty="0">
                <a:solidFill>
                  <a:srgbClr val="FF0000"/>
                </a:solidFill>
              </a:rPr>
              <a:t>%*%</a:t>
            </a:r>
            <a:r>
              <a:rPr lang="ko-KR" altLang="en-US" sz="1800" b="1" dirty="0">
                <a:solidFill>
                  <a:srgbClr val="FF0000"/>
                </a:solidFill>
              </a:rPr>
              <a:t>  를 이용</a:t>
            </a:r>
          </a:p>
        </p:txBody>
      </p:sp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71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71849" y="1124744"/>
            <a:ext cx="7776864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3*a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b-5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2*a + 3*b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100" y="2868707"/>
            <a:ext cx="3619430" cy="332987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60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71849" y="1124744"/>
            <a:ext cx="7776864" cy="93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&lt;- a*3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 &lt;- b-5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33" y="2493308"/>
            <a:ext cx="4291211" cy="295191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84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777AD-CBC8-45F1-BFBC-6077F81A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5C325-A300-48B8-AA1A-3F95538F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vs data frame</a:t>
            </a:r>
          </a:p>
          <a:p>
            <a:pPr lvl="1"/>
            <a:r>
              <a:rPr lang="en-US" altLang="ko-KR" dirty="0"/>
              <a:t>matrix</a:t>
            </a:r>
            <a:r>
              <a:rPr lang="ko-KR" altLang="en-US" dirty="0"/>
              <a:t> 와 </a:t>
            </a:r>
            <a:r>
              <a:rPr lang="en-US" altLang="ko-KR" dirty="0"/>
              <a:t>data frame </a:t>
            </a:r>
            <a:r>
              <a:rPr lang="ko-KR" altLang="en-US" dirty="0"/>
              <a:t>은 외관상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에서 제공하는 </a:t>
            </a:r>
            <a:r>
              <a:rPr lang="ko-KR" altLang="en-US" dirty="0" err="1"/>
              <a:t>함수중에는</a:t>
            </a:r>
            <a:r>
              <a:rPr lang="ko-KR" altLang="en-US" dirty="0"/>
              <a:t> </a:t>
            </a:r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en-US" altLang="ko-KR" dirty="0"/>
              <a:t>matrix </a:t>
            </a:r>
            <a:r>
              <a:rPr lang="ko-KR" altLang="en-US" dirty="0"/>
              <a:t>와 </a:t>
            </a:r>
            <a:r>
              <a:rPr lang="en-US" altLang="ko-KR" dirty="0"/>
              <a:t>data frame </a:t>
            </a:r>
            <a:r>
              <a:rPr lang="ko-KR" altLang="en-US" dirty="0"/>
              <a:t>중 어느 한 형식을 요구하는 경우가 있으므로 현재 다루는 </a:t>
            </a:r>
            <a:r>
              <a:rPr lang="en-US" altLang="ko-KR" dirty="0"/>
              <a:t>2</a:t>
            </a:r>
            <a:r>
              <a:rPr lang="ko-KR" altLang="en-US" dirty="0"/>
              <a:t>차원 배열 자료의 형식이 어떤 것인지 구분할 필요가 있다 </a:t>
            </a: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549EB6-8413-4D6B-92F1-74091561BCBC}"/>
              </a:ext>
            </a:extLst>
          </p:cNvPr>
          <p:cNvSpPr/>
          <p:nvPr/>
        </p:nvSpPr>
        <p:spPr>
          <a:xfrm>
            <a:off x="2151442" y="2852936"/>
            <a:ext cx="777686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자료구조의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확인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class(iris)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class(state.x77)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is.matrix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880E7E-0A41-44D3-BD14-7D84F4D3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700018"/>
            <a:ext cx="3156230" cy="1609303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273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D40FA-F96D-4031-8B1B-C687512B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49AD3-F182-4ACD-AED3-C1B1AA41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495719-B76B-4458-871D-1F462C5160CB}"/>
              </a:ext>
            </a:extLst>
          </p:cNvPr>
          <p:cNvSpPr/>
          <p:nvPr/>
        </p:nvSpPr>
        <p:spPr>
          <a:xfrm>
            <a:off x="2063552" y="980728"/>
            <a:ext cx="7776864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data frame to matrix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iris.m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(iris[,1:4])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iris.m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iris.m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073CF-016E-4D8A-8306-55430DA5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2618834"/>
            <a:ext cx="6324945" cy="232233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03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1DED3-5F5E-495C-9EE7-EB44388E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2580B-A948-411C-8FE2-72CC1397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9C8869-B7BC-4BC6-A51C-28046F770426}"/>
              </a:ext>
            </a:extLst>
          </p:cNvPr>
          <p:cNvSpPr/>
          <p:nvPr/>
        </p:nvSpPr>
        <p:spPr>
          <a:xfrm>
            <a:off x="2063552" y="980728"/>
            <a:ext cx="7776864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matrix to data frame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(state.x77)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1529D-6BE3-4B6A-B39C-675A8D1C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2446734"/>
            <a:ext cx="6862351" cy="328652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30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분석을 위한 데이터는 </a:t>
            </a:r>
            <a:r>
              <a:rPr lang="en-US" altLang="ko-KR" dirty="0"/>
              <a:t>2</a:t>
            </a:r>
            <a:r>
              <a:rPr lang="ko-KR" altLang="en-US" dirty="0"/>
              <a:t>차원 테이블 형태인 경우가 대부분</a:t>
            </a:r>
            <a:endParaRPr lang="en-US" altLang="ko-KR" dirty="0"/>
          </a:p>
          <a:p>
            <a:r>
              <a:rPr lang="en-US" altLang="ko-KR" dirty="0"/>
              <a:t>vector : 1</a:t>
            </a:r>
            <a:r>
              <a:rPr lang="ko-KR" altLang="en-US" dirty="0"/>
              <a:t>차원 데이터를 저장하기 위한 자료구조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데이터를 저장하기 위해서 </a:t>
            </a:r>
            <a:r>
              <a:rPr lang="en-US" altLang="ko-KR" dirty="0"/>
              <a:t>R </a:t>
            </a:r>
            <a:r>
              <a:rPr lang="ko-KR" altLang="en-US" dirty="0"/>
              <a:t>에서는</a:t>
            </a:r>
            <a:r>
              <a:rPr lang="en-US" altLang="ko-KR" dirty="0"/>
              <a:t> matrix </a:t>
            </a:r>
            <a:r>
              <a:rPr lang="ko-KR" altLang="en-US" dirty="0"/>
              <a:t>와 </a:t>
            </a:r>
            <a:r>
              <a:rPr lang="en-US" altLang="ko-KR" dirty="0"/>
              <a:t>data frame </a:t>
            </a:r>
            <a:r>
              <a:rPr lang="ko-KR" altLang="en-US" dirty="0"/>
              <a:t>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matrix : </a:t>
            </a:r>
            <a:r>
              <a:rPr lang="ko-KR" altLang="en-US" dirty="0"/>
              <a:t>모든 저장된 데이터의 데이터 타입이 동일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data.frame</a:t>
            </a:r>
            <a:r>
              <a:rPr lang="en-US" altLang="ko-KR" dirty="0"/>
              <a:t> : </a:t>
            </a:r>
            <a:r>
              <a:rPr lang="ko-KR" altLang="en-US" dirty="0"/>
              <a:t>서로 다른 유형의 데이터 타입을 가진 값들을 저장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206036"/>
            <a:ext cx="1872208" cy="16712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3" y="4206036"/>
            <a:ext cx="4847625" cy="1671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1D827-AC64-4348-B8E3-778F2DA98923}"/>
              </a:ext>
            </a:extLst>
          </p:cNvPr>
          <p:cNvSpPr txBox="1"/>
          <p:nvPr/>
        </p:nvSpPr>
        <p:spPr>
          <a:xfrm>
            <a:off x="2855641" y="62373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matrix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8B44E-5862-4B79-A3A9-DE865556975F}"/>
              </a:ext>
            </a:extLst>
          </p:cNvPr>
          <p:cNvSpPr txBox="1"/>
          <p:nvPr/>
        </p:nvSpPr>
        <p:spPr>
          <a:xfrm>
            <a:off x="6960096" y="623731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/>
              <a:t>data.frame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676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1D2D6-8D83-4D0E-9BFB-BDF5E4E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78E4-D9EF-4C58-9C2A-316FA89B8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DCF75B-3BA9-4A2F-B929-75A02E382C4D}"/>
              </a:ext>
            </a:extLst>
          </p:cNvPr>
          <p:cNvSpPr/>
          <p:nvPr/>
        </p:nvSpPr>
        <p:spPr>
          <a:xfrm>
            <a:off x="2063552" y="980728"/>
            <a:ext cx="77768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data frame to matrix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iris[,-5]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tmp2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as.matrix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class(tmp2)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4427B8-BCDD-4F28-9A78-58B158FF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429000"/>
            <a:ext cx="2734772" cy="122413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858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8D7D2-CDAB-4D53-812A-F9D85258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matrix, data frame </a:t>
            </a:r>
            <a:r>
              <a:rPr lang="ko-KR" altLang="en-US" b="1" dirty="0"/>
              <a:t>다루기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4BA3F-9AFE-4567-B49C-8AE1E781B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 </a:t>
            </a:r>
            <a:r>
              <a:rPr lang="ko-KR" altLang="en-US" sz="2000" dirty="0"/>
              <a:t>함수의</a:t>
            </a:r>
            <a:r>
              <a:rPr lang="en-US" altLang="ko-KR" sz="2000" dirty="0"/>
              <a:t> </a:t>
            </a:r>
            <a:r>
              <a:rPr lang="ko-KR" altLang="en-US" sz="2000" dirty="0"/>
              <a:t>입력형식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0DF5E8-88CC-4B08-AEB1-9EF094D45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340768"/>
            <a:ext cx="3339971" cy="7920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8771C2-4AA8-4AB3-B3E7-256232D0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251622"/>
            <a:ext cx="7901125" cy="132139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CF4DCA-053D-439A-BCA0-03B96F3D7EAC}"/>
              </a:ext>
            </a:extLst>
          </p:cNvPr>
          <p:cNvCxnSpPr/>
          <p:nvPr/>
        </p:nvCxnSpPr>
        <p:spPr bwMode="auto">
          <a:xfrm>
            <a:off x="8162328" y="3031382"/>
            <a:ext cx="5040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2A862-5BCE-4569-840B-EBAE5A20BF26}"/>
              </a:ext>
            </a:extLst>
          </p:cNvPr>
          <p:cNvCxnSpPr>
            <a:cxnSpLocks/>
          </p:cNvCxnSpPr>
          <p:nvPr/>
        </p:nvCxnSpPr>
        <p:spPr bwMode="auto">
          <a:xfrm>
            <a:off x="8904312" y="3031382"/>
            <a:ext cx="86409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9E8658-0B7A-41ED-A667-8B55FFE466C0}"/>
              </a:ext>
            </a:extLst>
          </p:cNvPr>
          <p:cNvCxnSpPr/>
          <p:nvPr/>
        </p:nvCxnSpPr>
        <p:spPr bwMode="auto">
          <a:xfrm>
            <a:off x="1991544" y="3717032"/>
            <a:ext cx="82809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02C5631-DD0A-43A0-817F-6E3586840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543" y="4029344"/>
            <a:ext cx="2684658" cy="8398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26A69E-5243-451E-99EA-A5E0F285F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544" y="5027084"/>
            <a:ext cx="7905601" cy="137371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1A4DC6B-A879-4764-B59C-081005D55FFC}"/>
              </a:ext>
            </a:extLst>
          </p:cNvPr>
          <p:cNvCxnSpPr/>
          <p:nvPr/>
        </p:nvCxnSpPr>
        <p:spPr bwMode="auto">
          <a:xfrm>
            <a:off x="4151784" y="5805264"/>
            <a:ext cx="5040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8D15FB-3619-4829-921F-EDD16361591C}"/>
              </a:ext>
            </a:extLst>
          </p:cNvPr>
          <p:cNvCxnSpPr>
            <a:cxnSpLocks/>
          </p:cNvCxnSpPr>
          <p:nvPr/>
        </p:nvCxnSpPr>
        <p:spPr bwMode="auto">
          <a:xfrm>
            <a:off x="4893768" y="5805264"/>
            <a:ext cx="5541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855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66876" y="857250"/>
            <a:ext cx="8786813" cy="5500688"/>
          </a:xfrm>
        </p:spPr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제공하는 </a:t>
            </a:r>
            <a:r>
              <a:rPr lang="en-US" altLang="ko-KR" dirty="0"/>
              <a:t>state.x77 </a:t>
            </a:r>
            <a:r>
              <a:rPr lang="ko-KR" altLang="en-US" dirty="0"/>
              <a:t>데이터셋을 이용하여 </a:t>
            </a:r>
            <a:r>
              <a:rPr lang="ko-KR" altLang="en-US" dirty="0" err="1"/>
              <a:t>실습하시오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1. state.x77 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data.frame</a:t>
            </a:r>
            <a:r>
              <a:rPr lang="en-US" altLang="ko-KR" sz="2000" dirty="0"/>
              <a:t> 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저장하시오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ko-K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(state.x77) 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를 </a:t>
            </a:r>
            <a:r>
              <a:rPr lang="en-US" altLang="ko-KR" sz="18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으로 변환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내용을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열 이름을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행 이름을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행의 개수와 열의 개수를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요약정보를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행별</a:t>
            </a:r>
            <a:r>
              <a:rPr lang="ko-KR" altLang="en-US" sz="2000" dirty="0"/>
              <a:t> 합계와 평균을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en-US" altLang="ko-KR" sz="2000" dirty="0" err="1"/>
              <a:t>st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열별</a:t>
            </a:r>
            <a:r>
              <a:rPr lang="ko-KR" altLang="en-US" sz="2000" dirty="0"/>
              <a:t> 합계와 평균을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9. Florida </a:t>
            </a:r>
            <a:r>
              <a:rPr lang="ko-KR" altLang="en-US" sz="2000" dirty="0"/>
              <a:t>주의 모든 정보를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4367808" y="1268760"/>
            <a:ext cx="12961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334898" y="1340768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미국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</a:rPr>
              <a:t> 50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</a:rPr>
              <a:t>개 주에 대한 통계데이터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5190108"/>
            <a:ext cx="4067944" cy="147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8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3]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10. 50</a:t>
            </a:r>
            <a:r>
              <a:rPr lang="ko-KR" altLang="en-US" sz="2000" dirty="0"/>
              <a:t>개 주의 </a:t>
            </a:r>
            <a:r>
              <a:rPr lang="en-US" altLang="ko-KR" sz="2000" dirty="0"/>
              <a:t>Income </a:t>
            </a:r>
            <a:r>
              <a:rPr lang="ko-KR" altLang="en-US" sz="2000" dirty="0"/>
              <a:t>정보만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11. </a:t>
            </a:r>
            <a:r>
              <a:rPr lang="en-US" altLang="ko-KR" sz="2000" dirty="0" err="1"/>
              <a:t>texas</a:t>
            </a:r>
            <a:r>
              <a:rPr lang="en-US" altLang="ko-KR" sz="2000" dirty="0"/>
              <a:t> </a:t>
            </a:r>
            <a:r>
              <a:rPr lang="ko-KR" altLang="en-US" sz="2000" dirty="0"/>
              <a:t>주의 면적</a:t>
            </a:r>
            <a:r>
              <a:rPr lang="en-US" altLang="ko-KR" sz="2000" dirty="0"/>
              <a:t>(area)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12. </a:t>
            </a:r>
            <a:r>
              <a:rPr lang="en-US" altLang="ko-KR" sz="2000" dirty="0" err="1"/>
              <a:t>ohio</a:t>
            </a:r>
            <a:r>
              <a:rPr lang="en-US" altLang="ko-KR" sz="2000" dirty="0"/>
              <a:t> </a:t>
            </a:r>
            <a:r>
              <a:rPr lang="ko-KR" altLang="en-US" sz="2000" dirty="0"/>
              <a:t>주의 인구</a:t>
            </a:r>
            <a:r>
              <a:rPr lang="en-US" altLang="ko-KR" sz="2000" dirty="0"/>
              <a:t>(population) </a:t>
            </a:r>
            <a:r>
              <a:rPr lang="ko-KR" altLang="en-US" sz="2000" dirty="0"/>
              <a:t>와 수입</a:t>
            </a:r>
            <a:r>
              <a:rPr lang="en-US" altLang="ko-KR" sz="2000" dirty="0"/>
              <a:t>(income)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보이시오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13. </a:t>
            </a:r>
            <a:r>
              <a:rPr lang="ko-KR" altLang="en-US" sz="2000" dirty="0"/>
              <a:t>인구가 </a:t>
            </a:r>
            <a:r>
              <a:rPr lang="en-US" altLang="ko-KR" sz="2000" dirty="0"/>
              <a:t>5000 </a:t>
            </a:r>
            <a:r>
              <a:rPr lang="ko-KR" altLang="en-US" sz="2000" dirty="0"/>
              <a:t>이상인 주의 데이터만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14. </a:t>
            </a:r>
            <a:r>
              <a:rPr lang="ko-KR" altLang="en-US" sz="2000" dirty="0"/>
              <a:t>수입이 </a:t>
            </a:r>
            <a:r>
              <a:rPr lang="en-US" altLang="ko-KR" sz="2000" dirty="0"/>
              <a:t>4500 </a:t>
            </a:r>
            <a:r>
              <a:rPr lang="ko-KR" altLang="en-US" sz="2000" dirty="0"/>
              <a:t>이상인 주의 인구</a:t>
            </a:r>
            <a:r>
              <a:rPr lang="en-US" altLang="ko-KR" sz="2000" dirty="0"/>
              <a:t>, </a:t>
            </a:r>
            <a:r>
              <a:rPr lang="ko-KR" altLang="en-US" sz="2000" dirty="0"/>
              <a:t>수입</a:t>
            </a:r>
            <a:r>
              <a:rPr lang="en-US" altLang="ko-KR" sz="2000" dirty="0"/>
              <a:t>, </a:t>
            </a:r>
            <a:r>
              <a:rPr lang="ko-KR" altLang="en-US" sz="2000" dirty="0"/>
              <a:t>면적을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15. </a:t>
            </a:r>
            <a:r>
              <a:rPr lang="ko-KR" altLang="en-US" sz="2000" dirty="0"/>
              <a:t>수입이 </a:t>
            </a:r>
            <a:r>
              <a:rPr lang="en-US" altLang="ko-KR" sz="2000" dirty="0"/>
              <a:t>4500 </a:t>
            </a:r>
            <a:r>
              <a:rPr lang="ko-KR" altLang="en-US" sz="2000" dirty="0"/>
              <a:t>이상인 주는 몇 개인지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16. </a:t>
            </a:r>
            <a:r>
              <a:rPr lang="ko-KR" altLang="en-US" sz="2000" dirty="0"/>
              <a:t>전체면적</a:t>
            </a:r>
            <a:r>
              <a:rPr lang="en-US" altLang="ko-KR" sz="2000" dirty="0"/>
              <a:t>(area)</a:t>
            </a:r>
            <a:r>
              <a:rPr lang="ko-KR" altLang="en-US" sz="2000" dirty="0"/>
              <a:t>이 </a:t>
            </a:r>
            <a:r>
              <a:rPr lang="en-US" altLang="ko-KR" sz="2000" dirty="0"/>
              <a:t>100000 </a:t>
            </a:r>
            <a:r>
              <a:rPr lang="ko-KR" altLang="en-US" sz="2000" dirty="0"/>
              <a:t>이상이고 결빙일수</a:t>
            </a:r>
            <a:r>
              <a:rPr lang="en-US" altLang="ko-KR" sz="2000" dirty="0"/>
              <a:t>(frost) </a:t>
            </a:r>
            <a:r>
              <a:rPr lang="ko-KR" altLang="en-US" sz="2000" dirty="0"/>
              <a:t>가 </a:t>
            </a:r>
            <a:r>
              <a:rPr lang="en-US" altLang="ko-KR" sz="2000" dirty="0"/>
              <a:t>120 </a:t>
            </a:r>
            <a:r>
              <a:rPr lang="ko-KR" altLang="en-US" sz="2000" dirty="0"/>
              <a:t>이상인 주의 정보를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17. </a:t>
            </a:r>
            <a:r>
              <a:rPr lang="ko-KR" altLang="en-US" sz="2000" dirty="0"/>
              <a:t>전체면적</a:t>
            </a:r>
            <a:r>
              <a:rPr lang="en-US" altLang="ko-KR" sz="2000" dirty="0"/>
              <a:t>(area)</a:t>
            </a:r>
            <a:r>
              <a:rPr lang="ko-KR" altLang="en-US" sz="2000" dirty="0"/>
              <a:t>이 </a:t>
            </a:r>
            <a:r>
              <a:rPr lang="en-US" altLang="ko-KR" sz="2000" dirty="0"/>
              <a:t>100000 </a:t>
            </a:r>
            <a:r>
              <a:rPr lang="ko-KR" altLang="en-US" sz="2000" dirty="0"/>
              <a:t>이상이고 결빙일수</a:t>
            </a:r>
            <a:r>
              <a:rPr lang="en-US" altLang="ko-KR" sz="2000" dirty="0"/>
              <a:t>(frost) </a:t>
            </a:r>
            <a:r>
              <a:rPr lang="ko-KR" altLang="en-US" sz="2000" dirty="0"/>
              <a:t>가 </a:t>
            </a:r>
            <a:r>
              <a:rPr lang="en-US" altLang="ko-KR" sz="2000" dirty="0"/>
              <a:t>120 </a:t>
            </a:r>
            <a:r>
              <a:rPr lang="ko-KR" altLang="en-US" sz="2000" dirty="0"/>
              <a:t>이상인 주의 정보를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18. </a:t>
            </a:r>
            <a:r>
              <a:rPr lang="ko-KR" altLang="en-US" sz="2000" dirty="0"/>
              <a:t>문맹률</a:t>
            </a:r>
            <a:r>
              <a:rPr lang="en-US" altLang="ko-KR" sz="2000" dirty="0"/>
              <a:t>(illiteracy)</a:t>
            </a:r>
            <a:r>
              <a:rPr lang="ko-KR" altLang="en-US" sz="2000" dirty="0"/>
              <a:t>이 </a:t>
            </a:r>
            <a:r>
              <a:rPr lang="en-US" altLang="ko-KR" sz="2000" dirty="0"/>
              <a:t>2.0 </a:t>
            </a:r>
            <a:r>
              <a:rPr lang="ko-KR" altLang="en-US" sz="2000" dirty="0"/>
              <a:t>이상인 주의 평균 수입은 얼마인가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19. </a:t>
            </a:r>
            <a:r>
              <a:rPr lang="ko-KR" altLang="en-US" sz="2000" dirty="0"/>
              <a:t>문맹률</a:t>
            </a:r>
            <a:r>
              <a:rPr lang="en-US" altLang="ko-KR" sz="2000" dirty="0"/>
              <a:t>(illiteracy)</a:t>
            </a:r>
            <a:r>
              <a:rPr lang="ko-KR" altLang="en-US" sz="2000" dirty="0"/>
              <a:t>이 </a:t>
            </a:r>
            <a:r>
              <a:rPr lang="en-US" altLang="ko-KR" sz="2000" dirty="0"/>
              <a:t>2.0 </a:t>
            </a:r>
            <a:r>
              <a:rPr lang="ko-KR" altLang="en-US" sz="2000" dirty="0"/>
              <a:t>미만인 주와  </a:t>
            </a:r>
            <a:r>
              <a:rPr lang="en-US" altLang="ko-KR" sz="2000" dirty="0"/>
              <a:t>2.0 </a:t>
            </a:r>
            <a:r>
              <a:rPr lang="ko-KR" altLang="en-US" sz="2000" dirty="0"/>
              <a:t>이상인 주의 평균 수입의 차이를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20. </a:t>
            </a:r>
            <a:r>
              <a:rPr lang="ko-KR" altLang="en-US" sz="2000" dirty="0"/>
              <a:t>기대수명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life.exp</a:t>
            </a:r>
            <a:r>
              <a:rPr lang="en-US" altLang="ko-KR" sz="2000" dirty="0"/>
              <a:t>)</a:t>
            </a:r>
            <a:r>
              <a:rPr lang="ko-KR" altLang="en-US" sz="2000" dirty="0"/>
              <a:t>이 가장 높은 주는 어디인가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21. Pennsylvania </a:t>
            </a:r>
            <a:r>
              <a:rPr lang="ko-KR" altLang="en-US" sz="2000" dirty="0"/>
              <a:t>보다 수입이 높은 주들을 </a:t>
            </a:r>
            <a:r>
              <a:rPr lang="ko-KR" altLang="en-US" sz="2000" dirty="0" err="1"/>
              <a:t>보이시오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206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파일에서 데이터 읽어오기</a:t>
            </a:r>
            <a:endParaRPr lang="en-US" altLang="ko-KR" dirty="0"/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에서 </a:t>
            </a:r>
            <a:r>
              <a:rPr lang="en-US" altLang="ko-KR" dirty="0"/>
              <a:t>.</a:t>
            </a:r>
            <a:r>
              <a:rPr lang="en-US" altLang="ko-KR" dirty="0" err="1"/>
              <a:t>csv</a:t>
            </a:r>
            <a:r>
              <a:rPr lang="en-US" altLang="ko-KR" dirty="0"/>
              <a:t> </a:t>
            </a:r>
            <a:r>
              <a:rPr lang="ko-KR" altLang="en-US" dirty="0" err="1"/>
              <a:t>포멧으로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/>
              <a:t>read.csv()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 err="1"/>
              <a:t>디렉토리</a:t>
            </a:r>
            <a:r>
              <a:rPr lang="ko-KR" altLang="en-US" dirty="0"/>
              <a:t> </a:t>
            </a:r>
            <a:r>
              <a:rPr lang="ko-KR" altLang="en-US" dirty="0" err="1"/>
              <a:t>구분자는</a:t>
            </a:r>
            <a:r>
              <a:rPr lang="ko-KR" altLang="en-US" dirty="0"/>
              <a:t> </a:t>
            </a:r>
            <a:r>
              <a:rPr lang="en-US" altLang="ko-KR" dirty="0"/>
              <a:t>“\” </a:t>
            </a:r>
            <a:r>
              <a:rPr lang="ko-KR" altLang="en-US" dirty="0"/>
              <a:t>가 아닌 </a:t>
            </a:r>
            <a:r>
              <a:rPr lang="en-US" altLang="ko-KR" dirty="0"/>
              <a:t>“/” </a:t>
            </a:r>
            <a:r>
              <a:rPr lang="ko-KR" altLang="en-US" dirty="0"/>
              <a:t>를 사용해야 함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51584" y="2708920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("C:/Rwork")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파일이 있는 폴더 지정</a:t>
            </a:r>
            <a:r>
              <a:rPr lang="da-DK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read.csv("test.csv", header = TRUE)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4519390"/>
            <a:ext cx="64960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연결선 6"/>
          <p:cNvCxnSpPr/>
          <p:nvPr/>
        </p:nvCxnSpPr>
        <p:spPr>
          <a:xfrm>
            <a:off x="7248128" y="342900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8472264" y="3501008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32304" y="4005064"/>
            <a:ext cx="172819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파일의 </a:t>
            </a:r>
            <a:r>
              <a:rPr lang="ko-KR" altLang="en-US" sz="1800" dirty="0" err="1">
                <a:solidFill>
                  <a:srgbClr val="FF0000"/>
                </a:solidFill>
              </a:rPr>
              <a:t>첫줄은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데이터가 아닌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헤더부분</a:t>
            </a:r>
          </a:p>
        </p:txBody>
      </p:sp>
    </p:spTree>
    <p:extLst>
      <p:ext uri="{BB962C8B-B14F-4D97-AF65-F5344CB8AC3E}">
        <p14:creationId xmlns:p14="http://schemas.microsoft.com/office/powerpoint/2010/main" val="1114370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파일에서 데이터 읽어오기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567608" y="1916832"/>
            <a:ext cx="7488832" cy="41764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전체 데이터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head(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앞의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몇줄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데이터만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tail(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뒤의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몇줄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데이터만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[2,3]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2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행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3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열의 </a:t>
            </a:r>
            <a:r>
              <a:rPr lang="ko-KR" altLang="en-US" sz="2000" dirty="0" err="1">
                <a:solidFill>
                  <a:srgbClr val="0070C0"/>
                </a:solidFill>
                <a:cs typeface="Courier New" pitchFamily="49" charset="0"/>
              </a:rPr>
              <a:t>원소값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출력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                  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행의 개수 출력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열의 개수 출력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행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,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열의 개수 출력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myRow1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2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행의 값들을 추출하여 벡터생성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myRow2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[,3]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3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열의 값들을 추출하여 벡터생성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3592" y="1547500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앞에서 이어서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8660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데이터 저장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2" y="1547500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앞에서 이어서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567608" y="1916832"/>
            <a:ext cx="734481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mynew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[,c(2,3)]  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2,3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열만 추출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write.csv(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mynew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"kid_new.csv",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=F, quote=F)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671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4A440-ED1E-48D3-89BD-3C7F8894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DF50C-53C8-4778-96A5-40A5E64B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읽고 쓸 파일을 지정하는 여러가지 방법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81964E-F3BF-4BE7-9D24-F4BA104CD543}"/>
              </a:ext>
            </a:extLst>
          </p:cNvPr>
          <p:cNvSpPr/>
          <p:nvPr/>
        </p:nvSpPr>
        <p:spPr>
          <a:xfrm>
            <a:off x="2207568" y="1412776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C:/Rwork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파일이 있는 폴더 지정</a:t>
            </a:r>
            <a:r>
              <a:rPr lang="da-DK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read.csv("test.csv", header = TRUE)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B1263-25AF-4E19-B9B9-C6AB974FAE86}"/>
              </a:ext>
            </a:extLst>
          </p:cNvPr>
          <p:cNvSpPr/>
          <p:nvPr/>
        </p:nvSpPr>
        <p:spPr>
          <a:xfrm>
            <a:off x="2207568" y="2708920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read.csv("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C:/Rwork/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test.csv",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header = TRUE)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EC12B5-CF57-47FA-829D-9284D5D9604B}"/>
              </a:ext>
            </a:extLst>
          </p:cNvPr>
          <p:cNvSpPr/>
          <p:nvPr/>
        </p:nvSpPr>
        <p:spPr>
          <a:xfrm>
            <a:off x="2207568" y="3717032"/>
            <a:ext cx="7344816" cy="852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read.csv(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file.choose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header = TRUE)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4C9E80-3FA6-4DC5-8352-95D12BB7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3" y="4641378"/>
            <a:ext cx="3489624" cy="209999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990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8952D-D90D-4435-AA84-E1748F9C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07E30-51D9-4469-8DA8-1F73937E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read.csv </a:t>
            </a:r>
            <a:r>
              <a:rPr lang="ko-KR" altLang="en-US" dirty="0" err="1"/>
              <a:t>실행시</a:t>
            </a:r>
            <a:r>
              <a:rPr lang="ko-KR" altLang="en-US" dirty="0"/>
              <a:t> 한글 깨어짐 해결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(1) </a:t>
            </a:r>
            <a:r>
              <a:rPr lang="en-US" altLang="ko-KR" dirty="0" err="1"/>
              <a:t>Rstudio</a:t>
            </a:r>
            <a:r>
              <a:rPr lang="en-US" altLang="ko-KR" dirty="0"/>
              <a:t> </a:t>
            </a:r>
            <a:r>
              <a:rPr lang="ko-KR" altLang="en-US" dirty="0"/>
              <a:t>한글 옵션 설정 </a:t>
            </a:r>
            <a:r>
              <a:rPr lang="en-US" altLang="ko-KR" dirty="0"/>
              <a:t>: UTF-8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메뉴에서 </a:t>
            </a:r>
            <a:r>
              <a:rPr lang="en-US" altLang="ko-KR" dirty="0"/>
              <a:t>[Tools] </a:t>
            </a:r>
            <a:r>
              <a:rPr lang="en-US" altLang="ko-KR" dirty="0">
                <a:sym typeface="Symbol" panose="05050102010706020507" pitchFamily="18" charset="2"/>
              </a:rPr>
              <a:t>[Global Option]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295B13-B97B-41DA-9B36-A20607DD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14" y="2564904"/>
            <a:ext cx="5648325" cy="27241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3066CC-1569-4750-87DC-34E67B126ACF}"/>
              </a:ext>
            </a:extLst>
          </p:cNvPr>
          <p:cNvSpPr/>
          <p:nvPr/>
        </p:nvSpPr>
        <p:spPr bwMode="auto">
          <a:xfrm>
            <a:off x="3021806" y="2951070"/>
            <a:ext cx="1273994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5FAD332-700E-4527-94FF-5F236705851B}"/>
              </a:ext>
            </a:extLst>
          </p:cNvPr>
          <p:cNvSpPr/>
          <p:nvPr/>
        </p:nvSpPr>
        <p:spPr bwMode="auto">
          <a:xfrm>
            <a:off x="5879976" y="2852936"/>
            <a:ext cx="720080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C2C396-8EA5-4F34-8D1D-53098EF35BE0}"/>
              </a:ext>
            </a:extLst>
          </p:cNvPr>
          <p:cNvSpPr/>
          <p:nvPr/>
        </p:nvSpPr>
        <p:spPr bwMode="auto">
          <a:xfrm>
            <a:off x="4439816" y="4797152"/>
            <a:ext cx="720080" cy="36004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D45D2-94E3-46FF-AD46-EDC58FC64C55}"/>
              </a:ext>
            </a:extLst>
          </p:cNvPr>
          <p:cNvSpPr txBox="1"/>
          <p:nvPr/>
        </p:nvSpPr>
        <p:spPr>
          <a:xfrm>
            <a:off x="4727849" y="572396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</a:rPr>
              <a:t>OK 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</a:rPr>
              <a:t>버튼 눌러 변경사항 저장</a:t>
            </a:r>
          </a:p>
        </p:txBody>
      </p:sp>
    </p:spTree>
    <p:extLst>
      <p:ext uri="{BB962C8B-B14F-4D97-AF65-F5344CB8AC3E}">
        <p14:creationId xmlns:p14="http://schemas.microsoft.com/office/powerpoint/2010/main" val="1339990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162D1-B3E8-4C34-8238-E6847E8F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파일에 데이터 읽기</a:t>
            </a:r>
            <a:r>
              <a:rPr lang="en-US" altLang="ko-KR" b="1" dirty="0"/>
              <a:t>/</a:t>
            </a:r>
            <a:r>
              <a:rPr lang="ko-KR" altLang="en-US" b="1" dirty="0"/>
              <a:t>쓰기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60681-2A73-41D3-AE4F-903849DF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read.csv </a:t>
            </a:r>
            <a:r>
              <a:rPr lang="ko-KR" altLang="en-US" dirty="0" err="1"/>
              <a:t>실행시</a:t>
            </a:r>
            <a:r>
              <a:rPr lang="ko-KR" altLang="en-US" dirty="0"/>
              <a:t> 한글 깨어짐 해결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(2) Excel</a:t>
            </a:r>
            <a:r>
              <a:rPr lang="ko-KR" altLang="en-US" dirty="0"/>
              <a:t> 에서 파일을 </a:t>
            </a:r>
            <a:r>
              <a:rPr lang="ko-KR" altLang="en-US" dirty="0" err="1"/>
              <a:t>읽은후</a:t>
            </a:r>
            <a:r>
              <a:rPr lang="ko-KR" altLang="en-US" dirty="0"/>
              <a:t> </a:t>
            </a:r>
            <a:r>
              <a:rPr lang="en-US" altLang="ko-KR" dirty="0"/>
              <a:t>-&gt; “</a:t>
            </a:r>
            <a:r>
              <a:rPr lang="ko-KR" altLang="en-US" dirty="0" err="1"/>
              <a:t>다른이름으로</a:t>
            </a:r>
            <a:r>
              <a:rPr lang="ko-KR" altLang="en-US" dirty="0"/>
              <a:t> 저장</a:t>
            </a:r>
            <a:r>
              <a:rPr lang="en-US" altLang="ko-KR" dirty="0"/>
              <a:t>”. </a:t>
            </a:r>
            <a:r>
              <a:rPr lang="ko-KR" altLang="en-US" dirty="0"/>
              <a:t>파일 </a:t>
            </a:r>
            <a:r>
              <a:rPr lang="ko-KR" altLang="en-US" dirty="0" err="1"/>
              <a:t>포멧은</a:t>
            </a:r>
            <a:r>
              <a:rPr lang="ko-KR" altLang="en-US" dirty="0"/>
              <a:t> </a:t>
            </a:r>
            <a:r>
              <a:rPr lang="en-US" altLang="ko-KR" dirty="0"/>
              <a:t>.csv</a:t>
            </a:r>
            <a:r>
              <a:rPr lang="ko-KR" altLang="en-US" dirty="0"/>
              <a:t> </a:t>
            </a:r>
            <a:r>
              <a:rPr lang="en-US" altLang="ko-KR" dirty="0"/>
              <a:t>(UTF-8)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(3) R </a:t>
            </a:r>
            <a:r>
              <a:rPr lang="ko-KR" altLang="en-US" dirty="0"/>
              <a:t>에서 파일 읽을 때 </a:t>
            </a:r>
            <a:r>
              <a:rPr lang="en-US" altLang="ko-KR" dirty="0"/>
              <a:t>encoding </a:t>
            </a:r>
            <a:r>
              <a:rPr lang="ko-KR" altLang="en-US" dirty="0"/>
              <a:t>옵션 추가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5D1F74-CF0B-4522-B2BE-87320A2DBFFB}"/>
              </a:ext>
            </a:extLst>
          </p:cNvPr>
          <p:cNvSpPr/>
          <p:nvPr/>
        </p:nvSpPr>
        <p:spPr>
          <a:xfrm>
            <a:off x="2207568" y="3501008"/>
            <a:ext cx="7344816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setwd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("C:/Rwork")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파일이 있는 폴더 지정</a:t>
            </a:r>
            <a:r>
              <a:rPr lang="da-DK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read.csv("test.csv", header = TRUE,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encoding="utf-8"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96CFA-203A-4B5F-A3FD-56EF6FE3EC23}"/>
              </a:ext>
            </a:extLst>
          </p:cNvPr>
          <p:cNvSpPr txBox="1"/>
          <p:nvPr/>
        </p:nvSpPr>
        <p:spPr>
          <a:xfrm>
            <a:off x="6002430" y="5581690"/>
            <a:ext cx="2973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주요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</a:rPr>
              <a:t>한글 인코딩 방법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ko-KR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euc-kr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"utf-8"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E0338D-75CA-4D5A-9319-B74913D72E4A}"/>
              </a:ext>
            </a:extLst>
          </p:cNvPr>
          <p:cNvCxnSpPr/>
          <p:nvPr/>
        </p:nvCxnSpPr>
        <p:spPr bwMode="auto">
          <a:xfrm>
            <a:off x="6816080" y="4653136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D33FAE-14D5-463A-8480-B58CF1BE1E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2144" y="4653136"/>
            <a:ext cx="36004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B09912-53FC-4806-9CCC-DBBE7877221A}"/>
              </a:ext>
            </a:extLst>
          </p:cNvPr>
          <p:cNvSpPr txBox="1"/>
          <p:nvPr/>
        </p:nvSpPr>
        <p:spPr>
          <a:xfrm>
            <a:off x="5879976" y="508518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>
                <a:solidFill>
                  <a:schemeClr val="accent2">
                    <a:lumMod val="50000"/>
                  </a:schemeClr>
                </a:solidFill>
              </a:rPr>
              <a:t>읽으려는 파일의 한글 인코딩 방법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110974-0991-4D88-86B2-27515569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98" y="1922689"/>
            <a:ext cx="3905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 &lt;- matrix(1:20, nrow=4, ncol=5)</a:t>
            </a:r>
          </a:p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501008"/>
            <a:ext cx="5857586" cy="199261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 bwMode="auto">
          <a:xfrm>
            <a:off x="4943872" y="1988840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 flipH="1" flipV="1">
            <a:off x="5591945" y="1988840"/>
            <a:ext cx="25402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6168008" y="1988840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직선 화살표 연결선 11"/>
          <p:cNvCxnSpPr/>
          <p:nvPr/>
        </p:nvCxnSpPr>
        <p:spPr bwMode="auto">
          <a:xfrm flipH="1" flipV="1">
            <a:off x="6816081" y="1988840"/>
            <a:ext cx="254025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375921" y="263691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2">
                    <a:lumMod val="50000"/>
                  </a:schemeClr>
                </a:solidFill>
              </a:rPr>
              <a:t>행의 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9942" y="263691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열의 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7688" y="6093296"/>
            <a:ext cx="6030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Note. </a:t>
            </a:r>
            <a:r>
              <a:rPr lang="ko-KR" altLang="en-US" sz="2000" dirty="0">
                <a:solidFill>
                  <a:srgbClr val="FF0000"/>
                </a:solidFill>
              </a:rPr>
              <a:t>이렇게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직접 </a:t>
            </a:r>
            <a:r>
              <a:rPr lang="en-US" altLang="ko-KR" sz="2000" dirty="0">
                <a:solidFill>
                  <a:srgbClr val="FF0000"/>
                </a:solidFill>
              </a:rPr>
              <a:t>matrix </a:t>
            </a:r>
            <a:r>
              <a:rPr lang="ko-KR" altLang="en-US" sz="2000" dirty="0">
                <a:solidFill>
                  <a:srgbClr val="FF0000"/>
                </a:solidFill>
              </a:rPr>
              <a:t>를 만드는 경우는 거의 없음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대부분 데이터를 파일에서 불러옴 </a:t>
            </a:r>
          </a:p>
        </p:txBody>
      </p:sp>
    </p:spTree>
    <p:extLst>
      <p:ext uri="{BB962C8B-B14F-4D97-AF65-F5344CB8AC3E}">
        <p14:creationId xmlns:p14="http://schemas.microsoft.com/office/powerpoint/2010/main" val="2802252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연습</a:t>
            </a:r>
            <a:r>
              <a:rPr lang="en-US" altLang="ko-KR" b="1" dirty="0"/>
              <a:t>4]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R 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/>
              <a:t>제공하는 </a:t>
            </a:r>
            <a:r>
              <a:rPr lang="en-US" altLang="ko-KR" sz="2000" dirty="0"/>
              <a:t>state.x77 </a:t>
            </a:r>
            <a:r>
              <a:rPr lang="ko-KR" altLang="en-US" sz="2000" dirty="0"/>
              <a:t>데이터셋에서 수입이 </a:t>
            </a:r>
            <a:r>
              <a:rPr lang="en-US" altLang="ko-KR" sz="2000" dirty="0"/>
              <a:t>5000 </a:t>
            </a:r>
            <a:r>
              <a:rPr lang="ko-KR" altLang="en-US" sz="2000" dirty="0"/>
              <a:t>이상인 주의 데이터만 추출하여 </a:t>
            </a:r>
            <a:r>
              <a:rPr lang="en-US" altLang="ko-KR" sz="2000" dirty="0"/>
              <a:t>rich_state.csv </a:t>
            </a:r>
            <a:r>
              <a:rPr lang="ko-KR" altLang="en-US" sz="2000" dirty="0"/>
              <a:t>에 </a:t>
            </a:r>
            <a:r>
              <a:rPr lang="ko-KR" altLang="en-US" sz="2000" dirty="0" err="1"/>
              <a:t>저장하시오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rich_state.csv </a:t>
            </a:r>
            <a:r>
              <a:rPr lang="ko-KR" altLang="en-US" sz="2000" dirty="0"/>
              <a:t>파일을 읽어서 </a:t>
            </a:r>
            <a:r>
              <a:rPr lang="en-US" altLang="ko-KR" sz="2000" dirty="0"/>
              <a:t>ds </a:t>
            </a:r>
            <a:r>
              <a:rPr lang="ko-KR" altLang="en-US" sz="2000" dirty="0"/>
              <a:t>변수에 </a:t>
            </a:r>
            <a:r>
              <a:rPr lang="ko-KR" altLang="en-US" sz="2000" dirty="0" err="1"/>
              <a:t>저장후</a:t>
            </a:r>
            <a:r>
              <a:rPr lang="ko-KR" altLang="en-US" sz="2000" dirty="0"/>
              <a:t> </a:t>
            </a:r>
            <a:r>
              <a:rPr lang="en-US" altLang="ko-KR" sz="2000" dirty="0"/>
              <a:t>ds </a:t>
            </a:r>
            <a:r>
              <a:rPr lang="ko-KR" altLang="en-US" sz="2000" dirty="0"/>
              <a:t>의 내용을 </a:t>
            </a:r>
            <a:r>
              <a:rPr lang="ko-KR" altLang="en-US" sz="2000" dirty="0" err="1"/>
              <a:t>보이시오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1468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3939E-E228-4F3D-B6C1-994B30CF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List</a:t>
            </a:r>
            <a:r>
              <a:rPr lang="ko-KR" altLang="en-US" b="1" dirty="0"/>
              <a:t> 와 </a:t>
            </a:r>
            <a:r>
              <a:rPr lang="en-US" altLang="ko-KR" b="1" dirty="0"/>
              <a:t>factor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33484-BDBC-46FE-B70E-3B7C04860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</a:p>
          <a:p>
            <a:pPr lvl="1"/>
            <a:r>
              <a:rPr lang="ko-KR" altLang="en-US" dirty="0"/>
              <a:t>벡터와 비슷하나 벡터와 달리 여러 자료형의 데이터를 섞어서 저장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심지어 벡터나</a:t>
            </a:r>
            <a:r>
              <a:rPr lang="en-US" altLang="ko-KR" dirty="0"/>
              <a:t>, data frame </a:t>
            </a:r>
            <a:r>
              <a:rPr lang="ko-KR" altLang="en-US" dirty="0"/>
              <a:t>등도 원소로 저장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0DF58B-2DD4-4A03-95BC-E6DCE70A63F3}"/>
              </a:ext>
            </a:extLst>
          </p:cNvPr>
          <p:cNvSpPr/>
          <p:nvPr/>
        </p:nvSpPr>
        <p:spPr>
          <a:xfrm>
            <a:off x="2423592" y="2132856"/>
            <a:ext cx="7344816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 &lt;- 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(name='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kim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',address='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pusan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tel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='010-1234-5678', age=20, married=FALSE)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6011B-B4EB-4B39-8821-91780CC5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650974"/>
            <a:ext cx="2592288" cy="286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0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F907-6B80-4A08-A620-B01CD74A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List</a:t>
            </a:r>
            <a:r>
              <a:rPr lang="ko-KR" altLang="en-US" b="1" dirty="0"/>
              <a:t> 와 </a:t>
            </a:r>
            <a:r>
              <a:rPr lang="en-US" altLang="ko-KR" b="1" dirty="0"/>
              <a:t>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1D24C-B269-404B-85E0-742A485C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Note. List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요소값을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가져올때</a:t>
            </a:r>
            <a:r>
              <a:rPr lang="ko-KR" altLang="en-US" sz="2000" dirty="0"/>
              <a:t>  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member[1]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는 안된다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member[1] 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는 값을 가져오는 것이 아니라 또다른 </a:t>
            </a:r>
            <a:r>
              <a:rPr lang="en-US" altLang="ko-KR" sz="2000" dirty="0">
                <a:cs typeface="Courier New" pitchFamily="49" charset="0"/>
              </a:rPr>
              <a:t>list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 를 가져온다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결과값이 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list)</a:t>
            </a:r>
            <a:r>
              <a:rPr lang="ko-KR" altLang="en-US" sz="2000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0F7741-1D36-4075-83BE-D67DA9730D5E}"/>
              </a:ext>
            </a:extLst>
          </p:cNvPr>
          <p:cNvSpPr/>
          <p:nvPr/>
        </p:nvSpPr>
        <p:spPr>
          <a:xfrm>
            <a:off x="2423592" y="1484784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member[[1]]      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#list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에서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요소값을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불러올때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[[]]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member$name</a:t>
            </a:r>
            <a:endParaRPr lang="en-US" altLang="ko-KR" sz="2000" dirty="0">
              <a:solidFill>
                <a:srgbClr val="0070C0"/>
              </a:solidFill>
              <a:cs typeface="Courier New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7E4B5A-D135-4B7F-B503-FB4F8CE9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489150"/>
            <a:ext cx="2430957" cy="1083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EB027D-7F96-4DB2-B0DC-DF32143C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94" y="5128184"/>
            <a:ext cx="2139331" cy="96511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98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3E1C-AAD3-4C11-98F4-7726D61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List</a:t>
            </a:r>
            <a:r>
              <a:rPr lang="ko-KR" altLang="en-US" b="1" dirty="0"/>
              <a:t> 와 </a:t>
            </a:r>
            <a:r>
              <a:rPr lang="en-US" altLang="ko-KR" b="1" dirty="0"/>
              <a:t>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CA0CA-FDFE-431F-A7B0-31CDD8A5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</a:t>
            </a:r>
          </a:p>
          <a:p>
            <a:pPr lvl="1"/>
            <a:r>
              <a:rPr lang="ko-KR" altLang="en-US" dirty="0"/>
              <a:t>역시 </a:t>
            </a:r>
            <a:r>
              <a:rPr lang="en-US" altLang="ko-KR" dirty="0"/>
              <a:t>vector</a:t>
            </a:r>
            <a:r>
              <a:rPr lang="ko-KR" altLang="en-US" dirty="0"/>
              <a:t> 와 유사한 자료구조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문자형 변수로서 특정 종류의 </a:t>
            </a:r>
            <a:r>
              <a:rPr lang="ko-KR" altLang="en-US" dirty="0" err="1"/>
              <a:t>값만을</a:t>
            </a:r>
            <a:r>
              <a:rPr lang="ko-KR" altLang="en-US" dirty="0"/>
              <a:t> 가질 수 있는 데이터 타입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ABO</a:t>
            </a:r>
            <a:r>
              <a:rPr lang="ko-KR" altLang="en-US" dirty="0"/>
              <a:t>식 혈액형을 나타내는 변수를 문자형 변수를 정의할 때 이 변수가 취할 수 있는 값은 </a:t>
            </a:r>
            <a:r>
              <a:rPr lang="en-US" altLang="ko-KR" dirty="0"/>
              <a:t>A, B, AB, O</a:t>
            </a:r>
            <a:r>
              <a:rPr lang="ko-KR" altLang="en-US" dirty="0"/>
              <a:t>의 네 가지 </a:t>
            </a:r>
            <a:r>
              <a:rPr lang="ko-KR" altLang="en-US" dirty="0" err="1"/>
              <a:t>값만을</a:t>
            </a:r>
            <a:r>
              <a:rPr lang="ko-KR" altLang="en-US" dirty="0"/>
              <a:t> 가져야 할 것이고</a:t>
            </a:r>
            <a:r>
              <a:rPr lang="en-US" altLang="ko-KR" dirty="0"/>
              <a:t>, </a:t>
            </a:r>
            <a:r>
              <a:rPr lang="ko-KR" altLang="en-US" dirty="0"/>
              <a:t>다른 종류의 문자가 들어오면 에러가 </a:t>
            </a:r>
            <a:r>
              <a:rPr lang="ko-KR" altLang="en-US" dirty="0" err="1"/>
              <a:t>나와야할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이러한 종류의 데이터 타입을 </a:t>
            </a:r>
            <a:r>
              <a:rPr lang="en-US" altLang="ko-KR" dirty="0"/>
              <a:t>factor</a:t>
            </a:r>
            <a:r>
              <a:rPr lang="ko-KR" altLang="en-US" dirty="0"/>
              <a:t>라고 한다</a:t>
            </a:r>
            <a:r>
              <a:rPr lang="en-US" altLang="ko-KR" dirty="0"/>
              <a:t>. factor() </a:t>
            </a:r>
            <a:r>
              <a:rPr lang="ko-KR" altLang="en-US" dirty="0"/>
              <a:t>함수를 이용해 생성할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336273-A08A-4E0B-9C48-F4CDE7A2984D}"/>
              </a:ext>
            </a:extLst>
          </p:cNvPr>
          <p:cNvSpPr/>
          <p:nvPr/>
        </p:nvSpPr>
        <p:spPr>
          <a:xfrm>
            <a:off x="2207568" y="4005064"/>
            <a:ext cx="7344816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factor(c("A", "A", "AB", "O", "B"))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is.factor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791B58-9EB0-4590-9739-C804F1A8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5549776"/>
            <a:ext cx="3587948" cy="10475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FF2EAE-80F7-429E-9A0A-490C1B773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9" y="5534200"/>
            <a:ext cx="4980519" cy="11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01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DBB4A-A4E4-4B84-B71F-51A52670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List</a:t>
            </a:r>
            <a:r>
              <a:rPr lang="ko-KR" altLang="en-US" b="1" dirty="0"/>
              <a:t> 와 </a:t>
            </a:r>
            <a:r>
              <a:rPr lang="en-US" altLang="ko-KR" b="1" dirty="0"/>
              <a:t>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D4529-B299-4B4C-AE18-465CE121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1138E5-DBAA-4E2D-BBBD-9930C8E40377}"/>
              </a:ext>
            </a:extLst>
          </p:cNvPr>
          <p:cNvSpPr/>
          <p:nvPr/>
        </p:nvSpPr>
        <p:spPr>
          <a:xfrm>
            <a:off x="2207568" y="1052736"/>
            <a:ext cx="7344816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factor(c("A", "A", "AB", "O", "B"))</a:t>
            </a:r>
          </a:p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[6] &lt;- "D"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455A2-D97A-4F3B-A0CA-0A288E54B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564904"/>
            <a:ext cx="5356647" cy="2304256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70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AF39-E1F8-4A75-A4B0-5D27180E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List</a:t>
            </a:r>
            <a:r>
              <a:rPr lang="ko-KR" altLang="en-US" b="1" dirty="0"/>
              <a:t> 와 </a:t>
            </a:r>
            <a:r>
              <a:rPr lang="en-US" altLang="ko-KR" b="1" dirty="0"/>
              <a:t>factor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95346-5645-4B1D-A84F-44E82EDC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</a:t>
            </a:r>
          </a:p>
          <a:p>
            <a:pPr lvl="1"/>
            <a:r>
              <a:rPr lang="en-US" altLang="ko-KR" dirty="0"/>
              <a:t>Factor </a:t>
            </a:r>
            <a:r>
              <a:rPr lang="ko-KR" altLang="en-US" dirty="0"/>
              <a:t>는</a:t>
            </a:r>
            <a:r>
              <a:rPr lang="en-US" altLang="ko-KR" dirty="0"/>
              <a:t> Label </a:t>
            </a:r>
            <a:r>
              <a:rPr lang="ko-KR" altLang="en-US" dirty="0"/>
              <a:t>순서대로 숫자로 변환할 수</a:t>
            </a:r>
            <a:r>
              <a:rPr lang="en-US" altLang="ko-KR" dirty="0"/>
              <a:t> </a:t>
            </a:r>
            <a:r>
              <a:rPr lang="ko-KR" altLang="en-US" dirty="0"/>
              <a:t>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read.csv </a:t>
            </a:r>
            <a:r>
              <a:rPr lang="ko-KR" altLang="en-US" dirty="0"/>
              <a:t>로 파일을 읽으면 문자열 컬럼은 </a:t>
            </a:r>
            <a:r>
              <a:rPr lang="en-US" altLang="ko-KR" dirty="0"/>
              <a:t>factor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저장된다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9536B-88D7-47A6-843B-B24B9BD38767}"/>
              </a:ext>
            </a:extLst>
          </p:cNvPr>
          <p:cNvSpPr/>
          <p:nvPr/>
        </p:nvSpPr>
        <p:spPr>
          <a:xfrm>
            <a:off x="2173561" y="2060848"/>
            <a:ext cx="7344816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blood.type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E716E-49F1-4013-AAAD-60B498C8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356992"/>
            <a:ext cx="3600400" cy="136508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0279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94B7-1AB9-4597-A38F-ABD718C4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35F1C-68F9-4CA1-93B7-F870354B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</a:t>
            </a:r>
            <a:r>
              <a:rPr lang="ko-KR" altLang="en-US" dirty="0"/>
              <a:t>설치</a:t>
            </a:r>
            <a:endParaRPr lang="en-US" altLang="ko-KR" sz="2000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을 배운다는 것은 </a:t>
            </a:r>
            <a:r>
              <a:rPr lang="en-US" altLang="ko-KR" dirty="0"/>
              <a:t>R</a:t>
            </a:r>
            <a:r>
              <a:rPr lang="ko-KR" altLang="en-US" dirty="0"/>
              <a:t> 에서 제공하는 유용한 함수들의</a:t>
            </a:r>
            <a:r>
              <a:rPr lang="en-US" altLang="ko-KR" dirty="0"/>
              <a:t> </a:t>
            </a:r>
            <a:r>
              <a:rPr lang="ko-KR" altLang="en-US" dirty="0"/>
              <a:t>사용법을 배운다는 의미</a:t>
            </a:r>
            <a:endParaRPr lang="en-US" altLang="ko-KR" dirty="0"/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에는</a:t>
            </a:r>
            <a:r>
              <a:rPr lang="en-US" altLang="ko-KR" dirty="0"/>
              <a:t> </a:t>
            </a:r>
            <a:r>
              <a:rPr lang="ko-KR" altLang="en-US" dirty="0"/>
              <a:t>수많은 함수들이 있으며 비슷한 기능을 하는 함수들끼리 묶어서 패키지 형태로 제공된다</a:t>
            </a:r>
            <a:endParaRPr lang="en-US" altLang="ko-KR" dirty="0"/>
          </a:p>
          <a:p>
            <a:pPr lvl="1"/>
            <a:r>
              <a:rPr lang="ko-KR" altLang="en-US" dirty="0"/>
              <a:t>자주 사용하는 기본적인 함수들은 </a:t>
            </a:r>
            <a:r>
              <a:rPr lang="en-US" altLang="ko-KR" dirty="0"/>
              <a:t>base </a:t>
            </a:r>
            <a:r>
              <a:rPr lang="ko-KR" altLang="en-US" dirty="0"/>
              <a:t>패키지에 있으며 </a:t>
            </a:r>
            <a:r>
              <a:rPr lang="en-US" altLang="ko-KR" dirty="0"/>
              <a:t>R </a:t>
            </a:r>
            <a:r>
              <a:rPr lang="ko-KR" altLang="en-US" dirty="0"/>
              <a:t>을 설치할 때 기본적으로 설치되고</a:t>
            </a:r>
            <a:r>
              <a:rPr lang="en-US" altLang="ko-KR" dirty="0"/>
              <a:t>, </a:t>
            </a:r>
            <a:r>
              <a:rPr lang="ko-KR" altLang="en-US" dirty="0"/>
              <a:t>별도로 패키지를 불러오는 작업이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 패키지에</a:t>
            </a:r>
            <a:r>
              <a:rPr lang="en-US" altLang="ko-KR" dirty="0"/>
              <a:t> </a:t>
            </a:r>
            <a:r>
              <a:rPr lang="ko-KR" altLang="en-US" dirty="0"/>
              <a:t>없는 함수를 사용하고자 할 때는 </a:t>
            </a:r>
            <a:endParaRPr lang="en-US" altLang="ko-KR" dirty="0"/>
          </a:p>
          <a:p>
            <a:pPr lvl="2"/>
            <a:r>
              <a:rPr lang="en-US" altLang="ko-KR" dirty="0"/>
              <a:t>(1) </a:t>
            </a:r>
            <a:r>
              <a:rPr lang="ko-KR" altLang="en-US" dirty="0"/>
              <a:t>그 함수가 포함된 </a:t>
            </a:r>
            <a:r>
              <a:rPr lang="en-US" altLang="ko-KR" dirty="0"/>
              <a:t>package </a:t>
            </a:r>
            <a:r>
              <a:rPr lang="ko-KR" altLang="en-US" dirty="0"/>
              <a:t>를 </a:t>
            </a:r>
            <a:r>
              <a:rPr lang="en-US" altLang="ko-KR" dirty="0"/>
              <a:t>install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한번만 하면 된다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package </a:t>
            </a:r>
            <a:r>
              <a:rPr lang="ko-KR" altLang="en-US" dirty="0"/>
              <a:t>를 불러온다 </a:t>
            </a:r>
            <a:r>
              <a:rPr lang="en-US" altLang="ko-KR" dirty="0"/>
              <a:t>(library, require </a:t>
            </a:r>
            <a:r>
              <a:rPr lang="ko-KR" altLang="en-US" dirty="0"/>
              <a:t>함수 이용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(3) </a:t>
            </a:r>
            <a:r>
              <a:rPr lang="ko-KR" altLang="en-US" dirty="0"/>
              <a:t>원하는 함수를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412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61421-5B87-4FFC-B55D-34A87549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AC341-1F00-4DE3-B4E5-C9A08989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내컴퓨터에 </a:t>
            </a:r>
            <a:r>
              <a:rPr lang="ko-KR" altLang="en-US" dirty="0" err="1"/>
              <a:t>다운로드된</a:t>
            </a:r>
            <a:r>
              <a:rPr lang="ko-KR" altLang="en-US" dirty="0"/>
              <a:t> 패키지 목록 확인 </a:t>
            </a:r>
            <a:r>
              <a:rPr lang="en-US" altLang="ko-KR" dirty="0"/>
              <a:t>(</a:t>
            </a:r>
            <a:r>
              <a:rPr lang="en-US" altLang="ko-KR" dirty="0" err="1"/>
              <a:t>Rstudio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7D0F3B-83FB-4EE8-8741-6A6CDC59E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802607"/>
            <a:ext cx="5544616" cy="436883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5D2D13-5DE7-4539-BADB-F99A066DA987}"/>
              </a:ext>
            </a:extLst>
          </p:cNvPr>
          <p:cNvSpPr/>
          <p:nvPr/>
        </p:nvSpPr>
        <p:spPr bwMode="auto">
          <a:xfrm>
            <a:off x="3143672" y="1802606"/>
            <a:ext cx="792088" cy="3302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020656-8E43-4ECE-901B-1B47A8A31DEA}"/>
              </a:ext>
            </a:extLst>
          </p:cNvPr>
          <p:cNvCxnSpPr/>
          <p:nvPr/>
        </p:nvCxnSpPr>
        <p:spPr bwMode="auto">
          <a:xfrm>
            <a:off x="2279576" y="2348880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1EBE751-50F3-44D8-8BF4-6B47ACE84C31}"/>
              </a:ext>
            </a:extLst>
          </p:cNvPr>
          <p:cNvCxnSpPr/>
          <p:nvPr/>
        </p:nvCxnSpPr>
        <p:spPr bwMode="auto">
          <a:xfrm>
            <a:off x="3143672" y="2348880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B93BCB1-9413-4975-9A26-23A21EC3E0C7}"/>
              </a:ext>
            </a:extLst>
          </p:cNvPr>
          <p:cNvCxnSpPr/>
          <p:nvPr/>
        </p:nvCxnSpPr>
        <p:spPr bwMode="auto">
          <a:xfrm>
            <a:off x="6168008" y="2348880"/>
            <a:ext cx="64807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5279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33A2-5405-4295-9A06-D3C8204A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DAC56C-F738-4FFD-988F-CDA43921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설치 예 </a:t>
            </a:r>
            <a:r>
              <a:rPr lang="en-US" altLang="ko-KR" dirty="0"/>
              <a:t>: ggplot2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718DA8-BBF3-4848-AEFE-D628D1C5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802607"/>
            <a:ext cx="5544616" cy="436883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59BCE92-06C2-4ABC-9EC2-D455D1B9A56E}"/>
              </a:ext>
            </a:extLst>
          </p:cNvPr>
          <p:cNvSpPr/>
          <p:nvPr/>
        </p:nvSpPr>
        <p:spPr bwMode="auto">
          <a:xfrm>
            <a:off x="2207568" y="2065238"/>
            <a:ext cx="792088" cy="3302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BB246B-B5E9-42D2-9DD2-DEB026E9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801" y="2620186"/>
            <a:ext cx="3714750" cy="27336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FEC38B3-55C0-4E5D-86DB-B3A6DCE7ED2C}"/>
              </a:ext>
            </a:extLst>
          </p:cNvPr>
          <p:cNvSpPr/>
          <p:nvPr/>
        </p:nvSpPr>
        <p:spPr bwMode="auto">
          <a:xfrm>
            <a:off x="5896868" y="3933056"/>
            <a:ext cx="991220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BF2E3F-C124-4482-8699-BC7361DFDF2D}"/>
              </a:ext>
            </a:extLst>
          </p:cNvPr>
          <p:cNvSpPr/>
          <p:nvPr/>
        </p:nvSpPr>
        <p:spPr bwMode="auto">
          <a:xfrm>
            <a:off x="7680176" y="4966568"/>
            <a:ext cx="961504" cy="36004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274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DA34-AB18-48A4-ABAA-248E4A6D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62439-A34B-4A50-A3B3-0F0632EA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설치 예 </a:t>
            </a:r>
            <a:r>
              <a:rPr lang="en-US" altLang="ko-KR" dirty="0"/>
              <a:t>: ggplot2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AD307B-789A-4177-92C3-441E1770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1700808"/>
            <a:ext cx="4819650" cy="211455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1500125-B648-488F-8B27-C7E0435C6E5B}"/>
              </a:ext>
            </a:extLst>
          </p:cNvPr>
          <p:cNvSpPr/>
          <p:nvPr/>
        </p:nvSpPr>
        <p:spPr bwMode="auto">
          <a:xfrm>
            <a:off x="5591944" y="3429000"/>
            <a:ext cx="864096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3FEC8-3282-4B74-9837-3480AC07F939}"/>
              </a:ext>
            </a:extLst>
          </p:cNvPr>
          <p:cNvSpPr txBox="1"/>
          <p:nvPr/>
        </p:nvSpPr>
        <p:spPr>
          <a:xfrm>
            <a:off x="3143672" y="4149081"/>
            <a:ext cx="5760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설치하려는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패키지와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연관된 패키지들이 현재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</a:rPr>
              <a:t>사용중이라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R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을 재시작 할지를 물어보는 경우가 있음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-&gt; YES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9E4B-D4EA-444B-BBD1-07B46CCA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5C0B5-26B4-4D4B-AC50-3803CA16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생성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5BD5A2-97FE-48A5-B02F-A10149AC26E8}"/>
              </a:ext>
            </a:extLst>
          </p:cNvPr>
          <p:cNvSpPr/>
          <p:nvPr/>
        </p:nvSpPr>
        <p:spPr>
          <a:xfrm>
            <a:off x="2135560" y="1484784"/>
            <a:ext cx="7776864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matrix(1:20, nrow=4, ncol=5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byrow</a:t>
            </a:r>
            <a:r>
              <a:rPr lang="en-US" altLang="ko-KR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</a:t>
            </a:r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0D74A-6671-48DD-BBE1-AE6AB0E16BDD}"/>
              </a:ext>
            </a:extLst>
          </p:cNvPr>
          <p:cNvSpPr txBox="1"/>
          <p:nvPr/>
        </p:nvSpPr>
        <p:spPr>
          <a:xfrm>
            <a:off x="2279576" y="5373216"/>
            <a:ext cx="3802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데이터를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행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(row)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방향 우선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838DFE-D00B-40D4-9E85-93CACFE1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893214"/>
            <a:ext cx="6187792" cy="1935668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238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7B4A0-175C-438F-AAE7-81DB5B55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AC59A-ADEB-473A-84C1-22499E1A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설치 예 </a:t>
            </a:r>
            <a:r>
              <a:rPr lang="en-US" altLang="ko-KR" dirty="0"/>
              <a:t>: ggplot2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7DB1B6-B7A6-4D77-B49A-66CA7BE9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628800"/>
            <a:ext cx="5261687" cy="417646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9C928E-BFE0-45A5-8183-19F7286C425F}"/>
              </a:ext>
            </a:extLst>
          </p:cNvPr>
          <p:cNvSpPr/>
          <p:nvPr/>
        </p:nvSpPr>
        <p:spPr bwMode="auto">
          <a:xfrm>
            <a:off x="2567608" y="2348880"/>
            <a:ext cx="864096" cy="28803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6E858-1353-4FEB-8FB5-D85084139DD6}"/>
              </a:ext>
            </a:extLst>
          </p:cNvPr>
          <p:cNvSpPr txBox="1"/>
          <p:nvPr/>
        </p:nvSpPr>
        <p:spPr>
          <a:xfrm>
            <a:off x="2200547" y="5865026"/>
            <a:ext cx="7351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원하는 패키지가 잘 설치되었는지 확인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패키지에 어떤 함수들이 있는지 알고 싶으면 패키지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</a:rPr>
              <a:t>이름 클릭</a:t>
            </a:r>
          </a:p>
        </p:txBody>
      </p:sp>
    </p:spTree>
    <p:extLst>
      <p:ext uri="{BB962C8B-B14F-4D97-AF65-F5344CB8AC3E}">
        <p14:creationId xmlns:p14="http://schemas.microsoft.com/office/powerpoint/2010/main" val="1932902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939C-9BC1-4A2C-9B90-82015EE9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65794-FB65-4D7F-9720-85476BE3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설치 예 </a:t>
            </a:r>
            <a:r>
              <a:rPr lang="en-US" altLang="ko-KR" dirty="0"/>
              <a:t>: ggplot2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EF8F4-4C1F-4BBB-968B-0F6B55E1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99394"/>
            <a:ext cx="5040560" cy="473791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847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B4884-8A69-4111-B81D-F7B40C5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3E6F7-88A3-412B-8F0D-8EA4CCE9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패키지의 함수 사용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6BBC70-7ED7-4697-9199-4A49601EF2F0}"/>
              </a:ext>
            </a:extLst>
          </p:cNvPr>
          <p:cNvSpPr/>
          <p:nvPr/>
        </p:nvSpPr>
        <p:spPr>
          <a:xfrm>
            <a:off x="2135560" y="1412776"/>
            <a:ext cx="7780064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library(ggplot2)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패키지 불러오기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scatter &lt;-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(data=iris,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Sepal.Length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y =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Sepal.Width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scatter +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(color=Species, shape=Species)) +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("Sepal Length") +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("Sepal Width") +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ko-KR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ggtitle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("Sepal Length-Width")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518711-787A-4C0D-A3D9-939DD364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48" y="4183236"/>
            <a:ext cx="3343456" cy="26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40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[R Tip]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 studio </a:t>
            </a:r>
            <a:r>
              <a:rPr lang="ko-KR" altLang="en-US" sz="2000" dirty="0"/>
              <a:t>에서 </a:t>
            </a:r>
            <a:r>
              <a:rPr lang="en-US" altLang="ko-KR" sz="2000" dirty="0"/>
              <a:t>matrix, data frame </a:t>
            </a:r>
            <a:r>
              <a:rPr lang="ko-KR" altLang="en-US" sz="2000" dirty="0"/>
              <a:t>편리하게 보기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73561" y="1484784"/>
            <a:ext cx="7344816" cy="64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View(iris)      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# V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 는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대문자임에</a:t>
            </a:r>
            <a:r>
              <a:rPr lang="en-US" altLang="ko-KR" sz="2000" dirty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cs typeface="Courier New" pitchFamily="49" charset="0"/>
              </a:rPr>
              <a:t>주의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62" y="2204864"/>
            <a:ext cx="6238875" cy="447675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0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vector(</a:t>
            </a:r>
            <a:r>
              <a:rPr lang="ko-KR" altLang="en-US" dirty="0"/>
              <a:t>들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matrix(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결합해 새로운 행렬을 만들 수도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844824"/>
            <a:ext cx="7776864" cy="2520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&lt;- 1:4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y &lt;- 5:8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</a:t>
            </a:r>
            <a:r>
              <a:rPr lang="en-US" altLang="ko-KR" dirty="0">
                <a:solidFill>
                  <a:srgbClr val="0070C0"/>
                </a:solidFill>
                <a:latin typeface="20"/>
                <a:cs typeface="Courier New" pitchFamily="49" charset="0"/>
              </a:rPr>
              <a:t> </a:t>
            </a:r>
            <a:r>
              <a:rPr lang="ko-KR" altLang="en-US" sz="18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열방향</a:t>
            </a:r>
            <a:r>
              <a:rPr lang="ko-KR" altLang="en-US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결합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m2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 </a:t>
            </a:r>
            <a:r>
              <a:rPr lang="ko-KR" altLang="en-US" sz="1800" dirty="0" err="1">
                <a:solidFill>
                  <a:srgbClr val="0070C0"/>
                </a:solidFill>
                <a:latin typeface="20"/>
                <a:cs typeface="Courier New" pitchFamily="49" charset="0"/>
              </a:rPr>
              <a:t>행방향</a:t>
            </a:r>
            <a:r>
              <a:rPr lang="ko-KR" altLang="en-US" sz="1800" dirty="0">
                <a:solidFill>
                  <a:srgbClr val="0070C0"/>
                </a:solidFill>
                <a:latin typeface="20"/>
                <a:cs typeface="Courier New" pitchFamily="49" charset="0"/>
              </a:rPr>
              <a:t> 결합</a:t>
            </a:r>
            <a:endParaRPr lang="en-US" altLang="ko-KR" sz="1800" dirty="0">
              <a:solidFill>
                <a:srgbClr val="0070C0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m2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4605576"/>
            <a:ext cx="3024336" cy="20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8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35560" y="980728"/>
            <a:ext cx="7776864" cy="1368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m3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(m2,x) 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</a:t>
            </a:r>
            <a:r>
              <a:rPr lang="pl-PL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z,x</a:t>
            </a:r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m3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788444"/>
            <a:ext cx="3528392" cy="26386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2016596" y="3717032"/>
            <a:ext cx="3312368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405386" y="4221088"/>
            <a:ext cx="360040" cy="12059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45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</a:t>
            </a:r>
            <a:r>
              <a:rPr lang="ko-KR" altLang="en-US" dirty="0"/>
              <a:t>안에서의 위치 지정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35560" y="1484784"/>
            <a:ext cx="7776864" cy="1584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z[2,3]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2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3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열에 있는 값 </a:t>
            </a:r>
            <a:endParaRPr lang="pl-PL" altLang="ko-KR" sz="2000" b="1" dirty="0">
              <a:solidFill>
                <a:schemeClr val="tx1"/>
              </a:solidFill>
              <a:latin typeface="2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z[1,4]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1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4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열에 있는 값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z[2,] 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2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행에 있는 </a:t>
            </a:r>
            <a:r>
              <a:rPr lang="ko-KR" altLang="en-US" sz="1600" b="1" dirty="0">
                <a:solidFill>
                  <a:srgbClr val="0070C0"/>
                </a:solidFill>
                <a:latin typeface="20"/>
                <a:cs typeface="Courier New" pitchFamily="49" charset="0"/>
              </a:rPr>
              <a:t>모든 값</a:t>
            </a:r>
            <a:endParaRPr lang="en-US" altLang="ko-KR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z[,4]  </a:t>
            </a:r>
            <a:r>
              <a:rPr lang="en-US" altLang="ko-KR" sz="2000" dirty="0">
                <a:solidFill>
                  <a:srgbClr val="0070C0"/>
                </a:solidFill>
                <a:latin typeface="20"/>
                <a:cs typeface="Courier New" pitchFamily="49" charset="0"/>
              </a:rPr>
              <a:t># </a:t>
            </a:r>
            <a:r>
              <a:rPr lang="en-US" altLang="ko-KR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4</a:t>
            </a:r>
            <a:r>
              <a:rPr lang="ko-KR" altLang="en-US" sz="1600" dirty="0">
                <a:solidFill>
                  <a:srgbClr val="0070C0"/>
                </a:solidFill>
                <a:latin typeface="20"/>
                <a:cs typeface="Courier New" pitchFamily="49" charset="0"/>
              </a:rPr>
              <a:t>열에 있는 </a:t>
            </a:r>
            <a:r>
              <a:rPr lang="ko-KR" altLang="en-US" sz="1600" b="1" dirty="0">
                <a:solidFill>
                  <a:srgbClr val="0070C0"/>
                </a:solidFill>
                <a:latin typeface="20"/>
                <a:cs typeface="Courier New" pitchFamily="49" charset="0"/>
              </a:rPr>
              <a:t>모든 값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16" y="3465674"/>
            <a:ext cx="3552981" cy="19075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3F8FCB-087F-4987-9390-FD1A66C8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81" y="3465674"/>
            <a:ext cx="4273410" cy="145371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 bwMode="auto">
          <a:xfrm>
            <a:off x="11136560" y="6525344"/>
            <a:ext cx="212021" cy="22618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71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AA1A9-531D-49DA-A13C-42E96923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matrix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2AF99-E478-41C1-A6F2-3A5F45F2A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F07DB5-7FB1-4785-93FC-DDA95BFB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98" y="2492896"/>
            <a:ext cx="5857586" cy="19926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5ABD68-FCFB-4F79-8FFF-A49E1738FB8B}"/>
              </a:ext>
            </a:extLst>
          </p:cNvPr>
          <p:cNvSpPr/>
          <p:nvPr/>
        </p:nvSpPr>
        <p:spPr>
          <a:xfrm>
            <a:off x="8189638" y="339938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z[2,]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47B52A-1A4D-432E-8BCF-E3DBFA622A88}"/>
              </a:ext>
            </a:extLst>
          </p:cNvPr>
          <p:cNvSpPr/>
          <p:nvPr/>
        </p:nvSpPr>
        <p:spPr bwMode="auto">
          <a:xfrm>
            <a:off x="4715095" y="3500846"/>
            <a:ext cx="3384375" cy="3375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9407CC-584F-4170-9217-F60A6EAE14F2}"/>
              </a:ext>
            </a:extLst>
          </p:cNvPr>
          <p:cNvSpPr/>
          <p:nvPr/>
        </p:nvSpPr>
        <p:spPr>
          <a:xfrm>
            <a:off x="6507637" y="4492567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z[,4]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5B9E-88E3-4E00-83AE-FE1F352339B0}"/>
              </a:ext>
            </a:extLst>
          </p:cNvPr>
          <p:cNvSpPr/>
          <p:nvPr/>
        </p:nvSpPr>
        <p:spPr bwMode="auto">
          <a:xfrm>
            <a:off x="6672375" y="3307444"/>
            <a:ext cx="635008" cy="11780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6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13144</TotalTime>
  <Words>2145</Words>
  <Application>Microsoft Office PowerPoint</Application>
  <PresentationFormat>와이드스크린</PresentationFormat>
  <Paragraphs>387</Paragraphs>
  <Slides>53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5" baseType="lpstr">
      <vt:lpstr>20</vt:lpstr>
      <vt:lpstr>HY견고딕</vt:lpstr>
      <vt:lpstr>HY헤드라인M</vt:lpstr>
      <vt:lpstr>굴림</vt:lpstr>
      <vt:lpstr>맑은 고딕</vt:lpstr>
      <vt:lpstr>Arial</vt:lpstr>
      <vt:lpstr>Arial Black</vt:lpstr>
      <vt:lpstr>Courier New</vt:lpstr>
      <vt:lpstr>Symbol</vt:lpstr>
      <vt:lpstr>Times New Roman</vt:lpstr>
      <vt:lpstr>Wingdings</vt:lpstr>
      <vt:lpstr>Office 테마</vt:lpstr>
      <vt:lpstr>R 기초 (2)</vt:lpstr>
      <vt:lpstr>Contents</vt:lpstr>
      <vt:lpstr>1. matrix</vt:lpstr>
      <vt:lpstr>1. matrix</vt:lpstr>
      <vt:lpstr>1. matrix</vt:lpstr>
      <vt:lpstr>1. matrix</vt:lpstr>
      <vt:lpstr>1. matrix</vt:lpstr>
      <vt:lpstr>1. matrix</vt:lpstr>
      <vt:lpstr>1. matrix</vt:lpstr>
      <vt:lpstr>1. matrix</vt:lpstr>
      <vt:lpstr>1. matrix</vt:lpstr>
      <vt:lpstr>[연습2]</vt:lpstr>
      <vt:lpstr>2. data frame</vt:lpstr>
      <vt:lpstr>2. data frame</vt:lpstr>
      <vt:lpstr>2. data frame</vt:lpstr>
      <vt:lpstr>2. data frame</vt:lpstr>
      <vt:lpstr>2. data frame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3. matrix, data frame 다루기</vt:lpstr>
      <vt:lpstr>[연습3]</vt:lpstr>
      <vt:lpstr>[연습3]</vt:lpstr>
      <vt:lpstr>4. 파일에 데이터 읽기/쓰기</vt:lpstr>
      <vt:lpstr>4. 파일에 데이터 읽기/쓰기</vt:lpstr>
      <vt:lpstr>4. 파일에 데이터 읽기/쓰기</vt:lpstr>
      <vt:lpstr>4. 파일에 데이터 읽기/쓰기</vt:lpstr>
      <vt:lpstr>4. 파일에 데이터 읽기/쓰기</vt:lpstr>
      <vt:lpstr>4. 파일에 데이터 읽기/쓰기</vt:lpstr>
      <vt:lpstr>[연습4]</vt:lpstr>
      <vt:lpstr>5. List 와 factor</vt:lpstr>
      <vt:lpstr>5. List 와 factor</vt:lpstr>
      <vt:lpstr>5. List 와 factor</vt:lpstr>
      <vt:lpstr>5. List 와 factor</vt:lpstr>
      <vt:lpstr>5. List 와 factor</vt:lpstr>
      <vt:lpstr>[R Tip]</vt:lpstr>
      <vt:lpstr>[R Tip]</vt:lpstr>
      <vt:lpstr>[R Tip]</vt:lpstr>
      <vt:lpstr>[R Tip]</vt:lpstr>
      <vt:lpstr>[R Tip]</vt:lpstr>
      <vt:lpstr>[R Tip]</vt:lpstr>
      <vt:lpstr>[R Tip]</vt:lpstr>
      <vt:lpstr>[R Tip]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DKU</cp:lastModifiedBy>
  <cp:revision>1050</cp:revision>
  <cp:lastPrinted>1601-01-01T00:00:00Z</cp:lastPrinted>
  <dcterms:created xsi:type="dcterms:W3CDTF">2001-04-24T07:20:06Z</dcterms:created>
  <dcterms:modified xsi:type="dcterms:W3CDTF">2019-03-07T06:02:09Z</dcterms:modified>
</cp:coreProperties>
</file>