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259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4" d="100"/>
          <a:sy n="74" d="100"/>
        </p:scale>
        <p:origin x="84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2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425-1F10-4F1E-AE23-50A3E1540D1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9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4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3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2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0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p_Pd6GZLO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ejong2012\&#49373;&#47932;&#51221;&#48372;&#54617;&#44060;&#47200;\chap2_material\&#54217;&#44512;&#51032;&#54632;&#51221;.mp4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일변량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자료의 탐색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4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barplot</a:t>
            </a:r>
            <a:r>
              <a:rPr lang="en-US" altLang="ko-KR" dirty="0"/>
              <a:t>()</a:t>
            </a:r>
            <a:r>
              <a:rPr lang="ko-KR" altLang="en-US" dirty="0"/>
              <a:t> 매개변수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4" y="1556792"/>
            <a:ext cx="87750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8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1" y="956004"/>
            <a:ext cx="5433789" cy="542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965" y="1254274"/>
            <a:ext cx="3238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8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908720"/>
            <a:ext cx="5437496" cy="54290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1268761"/>
            <a:ext cx="3486150" cy="7143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 bwMode="auto">
          <a:xfrm>
            <a:off x="2495600" y="1983135"/>
            <a:ext cx="9143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97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화면에 그래프 여러 개 그리기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63552" y="1412776"/>
            <a:ext cx="7344816" cy="5115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=c(1,3))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1x3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윈도우 생성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mtcars$carb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Carburetors",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="#of carburetors",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="frequency",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col="blue")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mtcars$cyl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Cylender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="#of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cylender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="frequency",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col="red")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mtcars$gear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="#of gears",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="frequency",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col="green")</a:t>
            </a:r>
          </a:p>
        </p:txBody>
      </p:sp>
    </p:spTree>
    <p:extLst>
      <p:ext uri="{BB962C8B-B14F-4D97-AF65-F5344CB8AC3E}">
        <p14:creationId xmlns:p14="http://schemas.microsoft.com/office/powerpoint/2010/main" val="94383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990388"/>
            <a:ext cx="7357542" cy="550313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59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Barplot</a:t>
            </a:r>
            <a:r>
              <a:rPr lang="ko-KR" altLang="en-US" dirty="0"/>
              <a:t>에 대한 보다 상세한 옵션을 보려면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또는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help</a:t>
            </a:r>
            <a:r>
              <a:rPr lang="ko-KR" altLang="en-US" dirty="0"/>
              <a:t> 탭에서 </a:t>
            </a:r>
            <a:r>
              <a:rPr lang="en-US" altLang="ko-KR" dirty="0" err="1"/>
              <a:t>barplot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막대 그래프 예제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http://www.theanalysisfactor.com/r-11-bar-charts/</a:t>
            </a:r>
          </a:p>
          <a:p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지원하는 </a:t>
            </a:r>
            <a:r>
              <a:rPr lang="en-US" altLang="ko-KR" dirty="0"/>
              <a:t>color 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   http://www.stat.columbia.edu/~tzheng/files/Rcolor.pdf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552" y="1412776"/>
            <a:ext cx="734481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0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B8B2D-2CD9-42D0-B2C7-FD634535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 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CF67B-AE10-4FC8-B0D0-B1918DE2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R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제공하는 </a:t>
            </a:r>
            <a:r>
              <a:rPr lang="en-US" altLang="ko-KR" sz="2000" dirty="0" err="1"/>
              <a:t>infert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</a:t>
            </a:r>
            <a:r>
              <a:rPr lang="en-US" altLang="ko-KR" sz="2000" dirty="0"/>
              <a:t>education </a:t>
            </a:r>
            <a:r>
              <a:rPr lang="ko-KR" altLang="en-US" sz="2000" dirty="0"/>
              <a:t>컬럼에는 각 사람이 교육 받은 기간이 범주형 자료 형태로 저장되어 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infert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</a:t>
            </a:r>
            <a:r>
              <a:rPr lang="en-US" altLang="ko-KR" sz="2000" dirty="0"/>
              <a:t>education </a:t>
            </a:r>
            <a:r>
              <a:rPr lang="ko-KR" altLang="en-US" sz="2000" dirty="0"/>
              <a:t>컬럼 값을 잘라내어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edu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저장한뒤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edu</a:t>
            </a:r>
            <a:r>
              <a:rPr lang="en-US" altLang="ko-KR" sz="2000" dirty="0"/>
              <a:t> </a:t>
            </a:r>
            <a:r>
              <a:rPr lang="ko-KR" altLang="en-US" sz="2000" dirty="0"/>
              <a:t>의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edu</a:t>
            </a:r>
            <a:r>
              <a:rPr lang="en-US" altLang="ko-KR" sz="2000" dirty="0"/>
              <a:t>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있는 값들을 중복을 제거하고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edu</a:t>
            </a:r>
            <a:r>
              <a:rPr lang="en-US" altLang="ko-KR" sz="2000" dirty="0"/>
              <a:t>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있는 값들에</a:t>
            </a:r>
            <a:r>
              <a:rPr lang="en-US" altLang="ko-KR" sz="2000" dirty="0"/>
              <a:t> </a:t>
            </a:r>
            <a:r>
              <a:rPr lang="ko-KR" altLang="en-US" sz="2000" dirty="0"/>
              <a:t>대해 도수 분포표를 작성하여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edu</a:t>
            </a:r>
            <a:r>
              <a:rPr lang="en-US" altLang="ko-KR" sz="2000" dirty="0"/>
              <a:t>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있는 값들에</a:t>
            </a:r>
            <a:r>
              <a:rPr lang="en-US" altLang="ko-KR" sz="2000" dirty="0"/>
              <a:t> </a:t>
            </a:r>
            <a:r>
              <a:rPr lang="ko-KR" altLang="en-US" sz="2000" dirty="0"/>
              <a:t>대해 막대 그래프를 작성하여 </a:t>
            </a:r>
            <a:r>
              <a:rPr lang="ko-KR" altLang="en-US" sz="2000" dirty="0" err="1"/>
              <a:t>보이시오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12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1AAD-3E06-4198-A24E-FAD5BB1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26105-8F86-4937-B454-E49B89BA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  <a:r>
              <a:rPr lang="en-US" altLang="ko-KR" dirty="0"/>
              <a:t> </a:t>
            </a:r>
            <a:r>
              <a:rPr lang="ko-KR" altLang="en-US" dirty="0"/>
              <a:t>그래프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FC012A-CC8C-463F-ACDC-2E84255DA7ED}"/>
              </a:ext>
            </a:extLst>
          </p:cNvPr>
          <p:cNvSpPr/>
          <p:nvPr/>
        </p:nvSpPr>
        <p:spPr>
          <a:xfrm>
            <a:off x="2207568" y="1404228"/>
            <a:ext cx="7344816" cy="1376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favorite.color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c("red", "green", "yellow", "red", "green", "red", "red")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&lt;- 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favorite.color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도수분포표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pie(sum, main="Favorite color")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5F154-67F2-413B-87C1-C01B7219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996952"/>
            <a:ext cx="3384376" cy="28203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48BB9C-EC2C-4593-8F08-44CDF37F49E2}"/>
              </a:ext>
            </a:extLst>
          </p:cNvPr>
          <p:cNvSpPr/>
          <p:nvPr/>
        </p:nvSpPr>
        <p:spPr>
          <a:xfrm>
            <a:off x="2567608" y="6373907"/>
            <a:ext cx="595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http://www.statmethods.net/graphs/pie.html 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CE6C-DCC5-4751-B8CA-BE8C64AA9C6E}"/>
              </a:ext>
            </a:extLst>
          </p:cNvPr>
          <p:cNvSpPr txBox="1"/>
          <p:nvPr/>
        </p:nvSpPr>
        <p:spPr>
          <a:xfrm>
            <a:off x="2556975" y="6093296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원그래프 참고사이트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4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A8C7A-E287-4054-86D2-A35ED78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2810B-AC2F-49C4-9366-2F4F605C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양적자료는 질적 자료에 비해 분석 방법이 많다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r>
              <a:rPr lang="en-US" altLang="ko-KR" dirty="0"/>
              <a:t>/</a:t>
            </a:r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 err="1"/>
              <a:t>분위수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endParaRPr lang="en-US" altLang="ko-KR" dirty="0"/>
          </a:p>
          <a:p>
            <a:pPr lvl="1"/>
            <a:r>
              <a:rPr lang="en-US" altLang="ko-KR" dirty="0"/>
              <a:t>Boxplot</a:t>
            </a:r>
          </a:p>
          <a:p>
            <a:pPr lvl="1"/>
            <a:r>
              <a:rPr lang="en-US" altLang="ko-KR" dirty="0"/>
              <a:t>Histogram</a:t>
            </a:r>
          </a:p>
          <a:p>
            <a:pPr lvl="1"/>
            <a:r>
              <a:rPr lang="ko-KR" altLang="en-US" dirty="0"/>
              <a:t>나무</a:t>
            </a:r>
            <a:r>
              <a:rPr lang="en-US" altLang="ko-KR" dirty="0"/>
              <a:t>-</a:t>
            </a:r>
            <a:r>
              <a:rPr lang="ko-KR" altLang="en-US" dirty="0"/>
              <a:t>잎 그림</a:t>
            </a:r>
          </a:p>
        </p:txBody>
      </p:sp>
    </p:spTree>
    <p:extLst>
      <p:ext uri="{BB962C8B-B14F-4D97-AF65-F5344CB8AC3E}">
        <p14:creationId xmlns:p14="http://schemas.microsoft.com/office/powerpoint/2010/main" val="259504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평균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</a:t>
            </a:r>
            <a:r>
              <a:rPr lang="en-US" altLang="ko-KR" dirty="0"/>
              <a:t>(mean)</a:t>
            </a:r>
          </a:p>
          <a:p>
            <a:pPr lvl="1"/>
            <a:r>
              <a:rPr lang="ko-KR" altLang="en-US" sz="1800" dirty="0"/>
              <a:t>균형점</a:t>
            </a:r>
            <a:r>
              <a:rPr lang="en-US" altLang="ko-KR" sz="1800" dirty="0"/>
              <a:t>, </a:t>
            </a:r>
            <a:r>
              <a:rPr lang="ko-KR" altLang="en-US" sz="1800" dirty="0"/>
              <a:t>무게중심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r>
              <a:rPr lang="ko-KR" altLang="en-US" dirty="0"/>
              <a:t>중앙값</a:t>
            </a:r>
            <a:r>
              <a:rPr lang="en-US" altLang="ko-KR" dirty="0"/>
              <a:t>(median)</a:t>
            </a:r>
          </a:p>
          <a:p>
            <a:pPr lvl="1"/>
            <a:r>
              <a:rPr lang="ko-KR" altLang="en-US" sz="1800" dirty="0"/>
              <a:t>어떤 주어진 값들을 정렬했을 때 가장 중앙에 위치하는 값을 의미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절사평균</a:t>
            </a:r>
            <a:r>
              <a:rPr lang="en-US" altLang="ko-KR" dirty="0"/>
              <a:t>(trimmed mean)</a:t>
            </a:r>
          </a:p>
          <a:p>
            <a:pPr lvl="1"/>
            <a:r>
              <a:rPr lang="ko-KR" altLang="en-US" sz="1800" dirty="0" err="1"/>
              <a:t>표본중에서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작은값</a:t>
            </a:r>
            <a:r>
              <a:rPr lang="ko-KR" altLang="en-US" sz="1800" dirty="0"/>
              <a:t> </a:t>
            </a:r>
            <a:r>
              <a:rPr lang="en-US" altLang="ko-KR" sz="1800" dirty="0"/>
              <a:t>n% 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큰값</a:t>
            </a:r>
            <a:r>
              <a:rPr lang="ko-KR" altLang="en-US" sz="1800" dirty="0"/>
              <a:t> </a:t>
            </a:r>
            <a:r>
              <a:rPr lang="en-US" altLang="ko-KR" sz="1800" dirty="0"/>
              <a:t>n%</a:t>
            </a:r>
            <a:r>
              <a:rPr lang="ko-KR" altLang="en-US" sz="1800" dirty="0"/>
              <a:t>를 제외하고 나머지 </a:t>
            </a:r>
            <a:r>
              <a:rPr lang="en-US" altLang="ko-KR" sz="1800" dirty="0"/>
              <a:t>(100-2n)% </a:t>
            </a:r>
            <a:r>
              <a:rPr lang="ko-KR" altLang="en-US" sz="1800" dirty="0"/>
              <a:t>의 자료만 사용하여 구한 평균</a:t>
            </a:r>
          </a:p>
        </p:txBody>
      </p:sp>
      <p:pic>
        <p:nvPicPr>
          <p:cNvPr id="25602" name="Picture 2" descr=" \bar{x} = \frac{1}{n}\cdot \sum_{i=1}^n{x_i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1864" y="2311904"/>
            <a:ext cx="1584176" cy="685049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351584" y="980728"/>
            <a:ext cx="74168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모든 국민들의 소득자료를 가지고 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이 자료를 요약해서 설명할수 있는 값은 무엇이 있을까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0064" y="638132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EBS – </a:t>
            </a:r>
            <a:r>
              <a:rPr lang="ko-KR" altLang="en-US" sz="1400" dirty="0"/>
              <a:t>평균의 함정</a:t>
            </a:r>
            <a:r>
              <a:rPr lang="en-US" altLang="ko-KR" sz="1400" dirty="0"/>
              <a:t>( </a:t>
            </a:r>
            <a:r>
              <a:rPr lang="en-US" altLang="ko-KR" sz="1400" dirty="0">
                <a:hlinkClick r:id="rId4"/>
              </a:rPr>
              <a:t>https://youtu.be/Pp_Pd6GZLOE</a:t>
            </a:r>
            <a:r>
              <a:rPr lang="en-US" altLang="ko-KR" sz="1400" dirty="0"/>
              <a:t>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87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B607-2D8F-4953-A6EF-EE2A73D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009B-7A75-47A6-82E4-A990FCD5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smtClean="0"/>
              <a:t>자료의 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일변량</a:t>
            </a:r>
            <a:r>
              <a:rPr lang="ko-KR" altLang="en-US" dirty="0"/>
              <a:t> 질적 자료의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일변량</a:t>
            </a:r>
            <a:r>
              <a:rPr lang="ko-KR" altLang="en-US" dirty="0"/>
              <a:t> 양적 자료의 분석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41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평균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Picture 2" descr="http://pds22.egloos.com/pds/201208/04/96/c0066396_501cad8826b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692697"/>
            <a:ext cx="5328592" cy="1998223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5719976" y="692697"/>
            <a:ext cx="15984" cy="20128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pds22.egloos.com/pds/201208/04/96/c0066396_501cad8826b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2708921"/>
            <a:ext cx="5328592" cy="1998223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4655840" y="2708921"/>
            <a:ext cx="15984" cy="20128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pds22.egloos.com/pds/201208/04/96/c0066396_501cad8826b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4757964"/>
            <a:ext cx="5328592" cy="1998223"/>
          </a:xfrm>
          <a:prstGeom prst="rect">
            <a:avLst/>
          </a:prstGeom>
          <a:noFill/>
        </p:spPr>
      </p:pic>
      <p:cxnSp>
        <p:nvCxnSpPr>
          <p:cNvPr id="16" name="직선 연결선 15"/>
          <p:cNvCxnSpPr/>
          <p:nvPr/>
        </p:nvCxnSpPr>
        <p:spPr>
          <a:xfrm>
            <a:off x="4351824" y="4757964"/>
            <a:ext cx="15984" cy="20128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00257" y="17008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0256" y="32756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0256" y="50758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절사평균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6224032" y="4725145"/>
            <a:ext cx="15984" cy="20128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927648" y="4725145"/>
            <a:ext cx="15984" cy="201281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실행 단추: 동영상 21">
            <a:hlinkClick r:id="rId3" action="ppaction://hlinkfile" highlightClick="1"/>
          </p:cNvPr>
          <p:cNvSpPr/>
          <p:nvPr/>
        </p:nvSpPr>
        <p:spPr>
          <a:xfrm>
            <a:off x="9624392" y="188640"/>
            <a:ext cx="432048" cy="548680"/>
          </a:xfrm>
          <a:prstGeom prst="actionButtonMovi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567608" y="4725144"/>
            <a:ext cx="36004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67608" y="4797152"/>
            <a:ext cx="36004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312024" y="4797152"/>
            <a:ext cx="1512168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312024" y="4869160"/>
            <a:ext cx="1512168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2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4 </a:t>
            </a:r>
            <a:r>
              <a:rPr lang="ko-KR" altLang="en-US" b="1" dirty="0" err="1"/>
              <a:t>분위</a:t>
            </a:r>
            <a:r>
              <a:rPr lang="ko-KR" altLang="en-US" b="1" dirty="0"/>
              <a:t> 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err="1"/>
              <a:t>분위수</a:t>
            </a:r>
            <a:r>
              <a:rPr lang="ko-KR" altLang="en-US" dirty="0"/>
              <a:t> </a:t>
            </a:r>
            <a:r>
              <a:rPr lang="en-US" altLang="ko-KR" dirty="0"/>
              <a:t>(quartile)</a:t>
            </a:r>
          </a:p>
          <a:p>
            <a:pPr lvl="1"/>
            <a:r>
              <a:rPr lang="ko-KR" altLang="en-US" sz="1800" b="1" dirty="0"/>
              <a:t>측정값을 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등분하는 백분위수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제 </a:t>
            </a:r>
            <a:r>
              <a:rPr lang="en-US" altLang="ko-KR" sz="1800" dirty="0"/>
              <a:t>1 </a:t>
            </a:r>
            <a:r>
              <a:rPr lang="ko-KR" altLang="en-US" sz="1800" dirty="0"/>
              <a:t>사분위수 </a:t>
            </a:r>
            <a:r>
              <a:rPr lang="en-US" altLang="ko-KR" sz="1800" dirty="0"/>
              <a:t>(Q1) : </a:t>
            </a:r>
            <a:r>
              <a:rPr lang="ko-KR" altLang="en-US" sz="1800" dirty="0"/>
              <a:t>제 </a:t>
            </a:r>
            <a:r>
              <a:rPr lang="en-US" altLang="ko-KR" sz="1800" dirty="0"/>
              <a:t>25 </a:t>
            </a:r>
            <a:r>
              <a:rPr lang="ko-KR" altLang="en-US" sz="1800" dirty="0"/>
              <a:t>백분위수</a:t>
            </a:r>
            <a:endParaRPr lang="en-US" altLang="ko-KR" sz="1800" dirty="0"/>
          </a:p>
          <a:p>
            <a:pPr lvl="1"/>
            <a:r>
              <a:rPr lang="ko-KR" altLang="en-US" sz="1800" dirty="0"/>
              <a:t>제 </a:t>
            </a:r>
            <a:r>
              <a:rPr lang="en-US" altLang="ko-KR" sz="1800" dirty="0"/>
              <a:t>2 </a:t>
            </a:r>
            <a:r>
              <a:rPr lang="ko-KR" altLang="en-US" sz="1800" dirty="0"/>
              <a:t>사분위수 </a:t>
            </a:r>
            <a:r>
              <a:rPr lang="en-US" altLang="ko-KR" sz="1800" dirty="0"/>
              <a:t>(Q2) : </a:t>
            </a:r>
            <a:r>
              <a:rPr lang="ko-KR" altLang="en-US" sz="1800" dirty="0"/>
              <a:t>제 </a:t>
            </a:r>
            <a:r>
              <a:rPr lang="en-US" altLang="ko-KR" sz="1800" dirty="0"/>
              <a:t>50 </a:t>
            </a:r>
            <a:r>
              <a:rPr lang="ko-KR" altLang="en-US" sz="1800" dirty="0"/>
              <a:t>백분위수</a:t>
            </a:r>
            <a:r>
              <a:rPr lang="en-US" altLang="ko-KR" sz="1800" dirty="0"/>
              <a:t>, </a:t>
            </a:r>
            <a:r>
              <a:rPr lang="ko-KR" altLang="en-US" sz="1800" dirty="0"/>
              <a:t>중앙값</a:t>
            </a:r>
            <a:endParaRPr lang="en-US" altLang="ko-KR" sz="1800" dirty="0"/>
          </a:p>
          <a:p>
            <a:pPr lvl="1"/>
            <a:r>
              <a:rPr lang="ko-KR" altLang="en-US" sz="1800" dirty="0"/>
              <a:t>제 </a:t>
            </a:r>
            <a:r>
              <a:rPr lang="en-US" altLang="ko-KR" sz="1800" dirty="0"/>
              <a:t>3 </a:t>
            </a:r>
            <a:r>
              <a:rPr lang="ko-KR" altLang="en-US" sz="1800" dirty="0"/>
              <a:t>사분위수 </a:t>
            </a:r>
            <a:r>
              <a:rPr lang="en-US" altLang="ko-KR" sz="1800" dirty="0"/>
              <a:t>(Q3) : </a:t>
            </a:r>
            <a:r>
              <a:rPr lang="ko-KR" altLang="en-US" sz="1800" dirty="0"/>
              <a:t>제 </a:t>
            </a:r>
            <a:r>
              <a:rPr lang="en-US" altLang="ko-KR" sz="1800" dirty="0"/>
              <a:t>75 </a:t>
            </a:r>
            <a:r>
              <a:rPr lang="ko-KR" altLang="en-US" sz="1800" dirty="0"/>
              <a:t>백분위수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4578" name="Picture 2" descr="https://onlinecourses.science.psu.edu/stat500/sites/onlinecourses.science.psu.edu.stat500/files/lesson02/quarti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8" y="3573017"/>
            <a:ext cx="5274068" cy="2377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65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7E6B30-D75F-4212-9D74-C802F36FEBC5}"/>
              </a:ext>
            </a:extLst>
          </p:cNvPr>
          <p:cNvSpPr txBox="1">
            <a:spLocks/>
          </p:cNvSpPr>
          <p:nvPr/>
        </p:nvSpPr>
        <p:spPr bwMode="auto">
          <a:xfrm>
            <a:off x="1819276" y="10096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/>
              <a:t>mean(), median(), quantile(), summary()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0816" y="130622"/>
            <a:ext cx="8661648" cy="562074"/>
          </a:xfrm>
        </p:spPr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63552" y="1772816"/>
            <a:ext cx="7344816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c(50,60,100,75,200)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mydata.big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50000)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        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평균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mydata.big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median(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    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중앙값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median(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mydata.big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trim=0.2)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절사평균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mydata.big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trim=0.2)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quantile(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사분위수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quantile(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(0:10)/10)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  <a:r>
              <a:rPr lang="en-US" altLang="ko-KR" sz="1800" dirty="0">
                <a:solidFill>
                  <a:srgbClr val="0070C0"/>
                </a:solidFill>
                <a:cs typeface="Courier New" pitchFamily="49" charset="0"/>
              </a:rPr>
              <a:t># quantile()</a:t>
            </a:r>
            <a:r>
              <a:rPr lang="ko-KR" altLang="en-US" sz="1800" dirty="0">
                <a:solidFill>
                  <a:srgbClr val="0070C0"/>
                </a:solidFill>
                <a:cs typeface="Courier New" pitchFamily="49" charset="0"/>
              </a:rPr>
              <a:t>과 비슷</a:t>
            </a: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ko-K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5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0816" y="130622"/>
            <a:ext cx="8661648" cy="562074"/>
          </a:xfrm>
        </p:spPr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quantile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summary()</a:t>
            </a:r>
          </a:p>
          <a:p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412776"/>
            <a:ext cx="5272410" cy="63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1122" y="2636912"/>
            <a:ext cx="674523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9617" y="4575020"/>
            <a:ext cx="7056785" cy="77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57382" y="21235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최소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510" y="21328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중앙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61638" y="21328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최대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927648" y="213285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79776" y="213285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44967" y="213285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45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산포</a:t>
            </a:r>
            <a:r>
              <a:rPr lang="en-US" altLang="ko-KR" b="1" dirty="0"/>
              <a:t>(distribution)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산포</a:t>
            </a:r>
            <a:endParaRPr lang="en-US" altLang="ko-KR" dirty="0"/>
          </a:p>
          <a:p>
            <a:pPr lvl="1"/>
            <a:r>
              <a:rPr lang="ko-KR" altLang="en-US" dirty="0"/>
              <a:t>데이터가 퍼져 있는 정도</a:t>
            </a:r>
            <a:r>
              <a:rPr lang="en-US" altLang="ko-KR" dirty="0"/>
              <a:t>, </a:t>
            </a:r>
            <a:r>
              <a:rPr lang="ko-KR" altLang="en-US" dirty="0"/>
              <a:t>흩어져 있는 정도</a:t>
            </a:r>
            <a:endParaRPr lang="en-US" altLang="ko-KR" dirty="0"/>
          </a:p>
          <a:p>
            <a:pPr lvl="1"/>
            <a:r>
              <a:rPr lang="ko-KR" altLang="en-US" dirty="0"/>
              <a:t>분산과 표준편차를 가지고 표현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분산 </a:t>
            </a:r>
            <a:r>
              <a:rPr lang="en-US" altLang="ko-KR" dirty="0"/>
              <a:t>(variance)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표준편차</a:t>
            </a:r>
            <a:r>
              <a:rPr lang="en-US" altLang="ko-KR" dirty="0"/>
              <a:t>(standard deviation)</a:t>
            </a:r>
            <a:endParaRPr lang="ko-KR" alt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168008" y="2708920"/>
          <a:ext cx="3177198" cy="91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498320" imgH="431640" progId="">
                  <p:embed/>
                </p:oleObj>
              </mc:Choice>
              <mc:Fallback>
                <p:oleObj name="Equation" r:id="rId3" imgW="1498320" imgH="431640" progId="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2708920"/>
                        <a:ext cx="3177198" cy="91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6215408" y="4725144"/>
          <a:ext cx="182480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수식" r:id="rId5" imgW="799920" imgH="253800" progId="Equation.3">
                  <p:embed/>
                </p:oleObj>
              </mc:Choice>
              <mc:Fallback>
                <p:oleObj name="수식" r:id="rId5" imgW="799920" imgH="25380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08" y="4725144"/>
                        <a:ext cx="1824809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24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2B88A0-B582-41DA-B205-7F107C5D9FE1}"/>
              </a:ext>
            </a:extLst>
          </p:cNvPr>
          <p:cNvSpPr txBox="1">
            <a:spLocks/>
          </p:cNvSpPr>
          <p:nvPr/>
        </p:nvSpPr>
        <p:spPr bwMode="auto">
          <a:xfrm>
            <a:off x="1819276" y="10096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/>
              <a:t>diff(), </a:t>
            </a:r>
            <a:r>
              <a:rPr lang="en-US" altLang="ko-KR" sz="2400" kern="0" dirty="0" err="1"/>
              <a:t>var</a:t>
            </a:r>
            <a:r>
              <a:rPr lang="en-US" altLang="ko-KR" sz="2400" kern="0" dirty="0"/>
              <a:t>(), </a:t>
            </a:r>
            <a:r>
              <a:rPr lang="en-US" altLang="ko-KR" sz="2400" kern="0" dirty="0" err="1"/>
              <a:t>sd</a:t>
            </a:r>
            <a:r>
              <a:rPr lang="en-US" altLang="ko-KR" sz="2400" kern="0" dirty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07568" y="1916832"/>
            <a:ext cx="7344816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diff(range(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최대값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-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최소값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분산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표준편차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9" y="3429000"/>
            <a:ext cx="575549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7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plot </a:t>
            </a:r>
            <a:r>
              <a:rPr lang="ko-KR" altLang="en-US" dirty="0"/>
              <a:t>또는 </a:t>
            </a:r>
            <a:r>
              <a:rPr lang="en-US" altLang="ko-KR" dirty="0"/>
              <a:t>Box whisker plot </a:t>
            </a:r>
            <a:r>
              <a:rPr lang="ko-KR" altLang="en-US" dirty="0"/>
              <a:t>이라고 불리움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804" y="1988840"/>
            <a:ext cx="2809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3444771" y="219817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44771" y="4090135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88787" y="2204864"/>
            <a:ext cx="0" cy="187220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34681" y="278092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FF0000"/>
                </a:solidFill>
              </a:rPr>
              <a:t>자료의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r"/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821035" y="364502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93317" y="3429000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 err="1">
                <a:solidFill>
                  <a:srgbClr val="FF0000"/>
                </a:solidFill>
              </a:rPr>
              <a:t>사분위</a:t>
            </a:r>
            <a:r>
              <a:rPr lang="en-US" altLang="ko-KR" sz="2000" dirty="0">
                <a:solidFill>
                  <a:srgbClr val="FF0000"/>
                </a:solidFill>
              </a:rPr>
              <a:t>(Q1), 25%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5212" y="2996952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</a:t>
            </a:r>
            <a:r>
              <a:rPr lang="ko-KR" altLang="en-US" sz="2000" dirty="0" err="1">
                <a:solidFill>
                  <a:srgbClr val="FF0000"/>
                </a:solidFill>
              </a:rPr>
              <a:t>사분위</a:t>
            </a:r>
            <a:r>
              <a:rPr lang="en-US" altLang="ko-KR" sz="2000" dirty="0">
                <a:solidFill>
                  <a:srgbClr val="FF0000"/>
                </a:solidFill>
              </a:rPr>
              <a:t>(Q3), 75%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821035" y="321297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85131" y="3212976"/>
            <a:ext cx="0" cy="43204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685131" y="3429000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4646" y="4365105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전체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자료의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50%</a:t>
            </a:r>
            <a:r>
              <a:rPr lang="ko-KR" altLang="en-US" sz="2000" dirty="0">
                <a:solidFill>
                  <a:srgbClr val="FF0000"/>
                </a:solidFill>
              </a:rPr>
              <a:t>가 위치하는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16979" y="3501008"/>
            <a:ext cx="4320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14869" y="4715852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FF0000"/>
                </a:solidFill>
              </a:rPr>
              <a:t>중앙값</a:t>
            </a:r>
            <a:r>
              <a:rPr lang="en-US" altLang="ko-KR" sz="2000" dirty="0">
                <a:solidFill>
                  <a:srgbClr val="FF0000"/>
                </a:solidFill>
              </a:rPr>
              <a:t>(Q2)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748" y="590921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☞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box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의 넓이는 아무 의미가 없음</a:t>
            </a:r>
          </a:p>
        </p:txBody>
      </p:sp>
      <p:pic>
        <p:nvPicPr>
          <p:cNvPr id="19" name="Picture 2" descr="https://onlinecourses.science.psu.edu/stat500/sites/onlinecourses.science.psu.edu.stat500/files/lesson02/quarti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175956" y="3063533"/>
            <a:ext cx="1886873" cy="85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533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6961" y="2492896"/>
            <a:ext cx="2809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 flipH="1">
            <a:off x="5093144" y="2276872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265" y="1916832"/>
            <a:ext cx="4099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정상범위 밖에 존재하는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데이터 표시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이상치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ko-KR" altLang="en-US" sz="2000" dirty="0" err="1">
                <a:solidFill>
                  <a:srgbClr val="FF0000"/>
                </a:solidFill>
              </a:rPr>
              <a:t>특이값</a:t>
            </a:r>
            <a:r>
              <a:rPr lang="en-US" altLang="ko-KR" sz="2000" dirty="0">
                <a:solidFill>
                  <a:srgbClr val="FF0000"/>
                </a:solidFill>
              </a:rPr>
              <a:t>(outlier)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1779A6-3FD7-4A01-8F3B-77515E082727}"/>
              </a:ext>
            </a:extLst>
          </p:cNvPr>
          <p:cNvCxnSpPr>
            <a:cxnSpLocks/>
          </p:cNvCxnSpPr>
          <p:nvPr/>
        </p:nvCxnSpPr>
        <p:spPr>
          <a:xfrm>
            <a:off x="3436960" y="2204864"/>
            <a:ext cx="1331576" cy="97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E95775-AA5A-40A2-823C-0410135CC7BA}"/>
              </a:ext>
            </a:extLst>
          </p:cNvPr>
          <p:cNvSpPr txBox="1"/>
          <p:nvPr/>
        </p:nvSpPr>
        <p:spPr>
          <a:xfrm>
            <a:off x="2500856" y="1556792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이상치를 제외한 </a:t>
            </a:r>
            <a:r>
              <a:rPr lang="ko-KR" altLang="en-US" sz="2000" dirty="0" err="1">
                <a:solidFill>
                  <a:srgbClr val="FF0000"/>
                </a:solidFill>
              </a:rPr>
              <a:t>값중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최대값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7C4C2-6B06-42FF-9EEF-803195D2B30C}"/>
              </a:ext>
            </a:extLst>
          </p:cNvPr>
          <p:cNvSpPr txBox="1"/>
          <p:nvPr/>
        </p:nvSpPr>
        <p:spPr>
          <a:xfrm>
            <a:off x="2471914" y="5313402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이상치를 제외한 </a:t>
            </a:r>
            <a:r>
              <a:rPr lang="ko-KR" altLang="en-US" sz="2000" dirty="0" err="1">
                <a:solidFill>
                  <a:srgbClr val="FF0000"/>
                </a:solidFill>
              </a:rPr>
              <a:t>값중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최소값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10DA9B-F550-4F04-88E5-B4EDE7C4EF27}"/>
              </a:ext>
            </a:extLst>
          </p:cNvPr>
          <p:cNvCxnSpPr>
            <a:cxnSpLocks/>
          </p:cNvCxnSpPr>
          <p:nvPr/>
        </p:nvCxnSpPr>
        <p:spPr>
          <a:xfrm flipV="1">
            <a:off x="3508968" y="4509120"/>
            <a:ext cx="1259568" cy="80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73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Picture 2" descr="http://onlinestatbook.com/2/graphing_distributions/graphics/figu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1412776"/>
            <a:ext cx="4800600" cy="37909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46438" y="5982353"/>
            <a:ext cx="359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시간제 일자리 근무시간</a:t>
            </a:r>
            <a:r>
              <a:rPr lang="en-US" altLang="ko-KR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남녀</a:t>
            </a:r>
            <a:r>
              <a:rPr lang="en-US" altLang="ko-KR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78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Picture 2" descr="https://plot.ly/static/img/literacy/boxplot/boxplotfig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906914"/>
            <a:ext cx="6984776" cy="41143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66808" y="6341258"/>
            <a:ext cx="355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명의 학생에 대한 수면시간</a:t>
            </a:r>
          </a:p>
        </p:txBody>
      </p:sp>
    </p:spTree>
    <p:extLst>
      <p:ext uri="{BB962C8B-B14F-4D97-AF65-F5344CB8AC3E}">
        <p14:creationId xmlns:p14="http://schemas.microsoft.com/office/powerpoint/2010/main" val="28613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자료의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 기법은 자료를 정리하고 분석할 수 있는 강력한 수단 </a:t>
            </a:r>
            <a:endParaRPr lang="en-US" altLang="ko-KR" dirty="0"/>
          </a:p>
          <a:p>
            <a:r>
              <a:rPr lang="ko-KR" altLang="en-US" dirty="0"/>
              <a:t>데이터 분석</a:t>
            </a:r>
            <a:r>
              <a:rPr lang="en-US" altLang="ko-KR" dirty="0"/>
              <a:t> </a:t>
            </a:r>
            <a:r>
              <a:rPr lang="ko-KR" altLang="en-US" dirty="0"/>
              <a:t>에서도 많은 부분에서 통계적 기법을 필요로 한다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여론조사 결과 분석</a:t>
            </a:r>
            <a:endParaRPr lang="en-US" altLang="ko-KR" dirty="0"/>
          </a:p>
          <a:p>
            <a:pPr lvl="1"/>
            <a:r>
              <a:rPr lang="ko-KR" altLang="en-US" dirty="0"/>
              <a:t>제조업 </a:t>
            </a:r>
            <a:r>
              <a:rPr lang="ko-KR" altLang="en-US" dirty="0" err="1"/>
              <a:t>불량율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1"/>
            <a:r>
              <a:rPr lang="ko-KR" altLang="en-US" dirty="0"/>
              <a:t>학습 효과 분석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207568" y="547484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1665" y="5445225"/>
            <a:ext cx="749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데이터 분석가가 되기 위해서는 통계학을 알아야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5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  <a:r>
              <a:rPr lang="en-US" altLang="ko-KR" b="1" dirty="0"/>
              <a:t> 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4443958"/>
          </a:xfrm>
        </p:spPr>
        <p:txBody>
          <a:bodyPr/>
          <a:lstStyle/>
          <a:p>
            <a:r>
              <a:rPr lang="en-US" altLang="ko-KR" dirty="0"/>
              <a:t>state.x77 </a:t>
            </a:r>
            <a:r>
              <a:rPr lang="ko-KR" altLang="en-US" dirty="0"/>
              <a:t>데이터셋에서 주별 소득에 대해 </a:t>
            </a:r>
            <a:r>
              <a:rPr lang="en-US" altLang="ko-KR" dirty="0"/>
              <a:t>boxplot </a:t>
            </a:r>
            <a:r>
              <a:rPr lang="ko-KR" altLang="en-US" dirty="0"/>
              <a:t>을 그려보자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916832"/>
            <a:ext cx="7344816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head(state.x77)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st.income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state.x77[,"Income"]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st.income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="Income value")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67" y="3786733"/>
            <a:ext cx="7468287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7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  <a:r>
              <a:rPr lang="en-US" altLang="ko-KR" b="1" dirty="0"/>
              <a:t> 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62" y="984362"/>
            <a:ext cx="5549626" cy="55409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6960097" y="1700809"/>
            <a:ext cx="681675" cy="39053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7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  <a:r>
              <a:rPr lang="en-US" altLang="ko-KR" b="1" dirty="0"/>
              <a:t> 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 dataset</a:t>
            </a:r>
            <a:r>
              <a:rPr lang="ko-KR" altLang="en-US" dirty="0"/>
              <a:t>에서 품종</a:t>
            </a:r>
            <a:r>
              <a:rPr lang="en-US" altLang="ko-KR" dirty="0"/>
              <a:t>(Species)</a:t>
            </a:r>
            <a:r>
              <a:rPr lang="ko-KR" altLang="en-US" dirty="0"/>
              <a:t>에 따른 </a:t>
            </a:r>
            <a:r>
              <a:rPr lang="en-US" altLang="ko-KR" dirty="0" err="1"/>
              <a:t>Petal.Width</a:t>
            </a:r>
            <a:r>
              <a:rPr lang="en-US" altLang="ko-KR" dirty="0"/>
              <a:t> </a:t>
            </a:r>
            <a:r>
              <a:rPr lang="ko-KR" altLang="en-US" dirty="0"/>
              <a:t>자료에 대한 </a:t>
            </a:r>
            <a:r>
              <a:rPr lang="en-US" altLang="ko-KR" dirty="0"/>
              <a:t>boxplot </a:t>
            </a:r>
            <a:r>
              <a:rPr lang="ko-KR" altLang="en-US" dirty="0"/>
              <a:t>을 그려 </a:t>
            </a:r>
            <a:r>
              <a:rPr lang="ko-KR" altLang="en-US" dirty="0" err="1"/>
              <a:t>보시오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데이터에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그룹이 있는 경우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3592" y="2204864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Petal.Width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~Species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=iris,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Petal.Width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49" y="3789040"/>
            <a:ext cx="592292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</a:t>
            </a:r>
            <a:r>
              <a:rPr lang="en-US" altLang="ko-KR" b="1" dirty="0"/>
              <a:t> : </a:t>
            </a:r>
            <a:r>
              <a:rPr lang="ko-KR" altLang="en-US" b="1" dirty="0"/>
              <a:t>상자 그림</a:t>
            </a:r>
            <a:r>
              <a:rPr lang="en-US" altLang="ko-KR" b="1" dirty="0"/>
              <a:t>(box</a:t>
            </a:r>
            <a:r>
              <a:rPr lang="ko-KR" altLang="en-US" b="1" dirty="0"/>
              <a:t> </a:t>
            </a:r>
            <a:r>
              <a:rPr lang="en-US" altLang="ko-KR" b="1" dirty="0"/>
              <a:t>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1171154"/>
            <a:ext cx="6124575" cy="52101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86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막대 그래프</a:t>
            </a:r>
            <a:r>
              <a:rPr lang="ko-KR" altLang="en-US" dirty="0"/>
              <a:t>는 도수 분포표를 만들 수 있는 정수형</a:t>
            </a:r>
            <a:r>
              <a:rPr lang="en-US" altLang="ko-KR" dirty="0"/>
              <a:t>, </a:t>
            </a:r>
            <a:r>
              <a:rPr lang="ko-KR" altLang="en-US" dirty="0"/>
              <a:t>문자형 자료의 경우에 사용하고</a:t>
            </a:r>
            <a:r>
              <a:rPr lang="en-US" altLang="ko-KR" dirty="0"/>
              <a:t>, </a:t>
            </a:r>
            <a:r>
              <a:rPr lang="ko-KR" altLang="en-US" dirty="0"/>
              <a:t>실수형 자료에 대해서는 </a:t>
            </a:r>
            <a:r>
              <a:rPr lang="ko-KR" altLang="en-US" dirty="0">
                <a:solidFill>
                  <a:srgbClr val="FF0000"/>
                </a:solidFill>
              </a:rPr>
              <a:t>히스토그램</a:t>
            </a:r>
            <a:r>
              <a:rPr lang="ko-KR" altLang="en-US" dirty="0"/>
              <a:t>을 사용한다 </a:t>
            </a:r>
          </a:p>
        </p:txBody>
      </p:sp>
      <p:pic>
        <p:nvPicPr>
          <p:cNvPr id="2050" name="Picture 2" descr="barplot vs histogra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423087"/>
            <a:ext cx="3103312" cy="3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15681" y="530340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barplot</a:t>
            </a:r>
            <a:endParaRPr lang="ko-KR" altLang="en-US" dirty="0"/>
          </a:p>
        </p:txBody>
      </p:sp>
      <p:pic>
        <p:nvPicPr>
          <p:cNvPr id="2054" name="Picture 6" descr="histogra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43" y="2276872"/>
            <a:ext cx="3233392" cy="32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52190" y="536552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histogram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6093296"/>
            <a:ext cx="7103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막대그래프는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막대간 간격이 있고 막대의 면적은 의미가 없다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히스토그램은  막대가 붙어 있고 막대의 면적이 의미가 있다</a:t>
            </a:r>
          </a:p>
        </p:txBody>
      </p:sp>
    </p:spTree>
    <p:extLst>
      <p:ext uri="{BB962C8B-B14F-4D97-AF65-F5344CB8AC3E}">
        <p14:creationId xmlns:p14="http://schemas.microsoft.com/office/powerpoint/2010/main" val="218263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히스토그램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484784"/>
            <a:ext cx="7632848" cy="3312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st.income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state.x77[,"Income"] 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st.income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      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#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main="Histogram for Income",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제목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="income",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축 레이블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="frequency",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축 레이블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border="blue",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막대 테두리색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col="green",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막대 색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las=2,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축 글씨방향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(0~3)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breaks=5)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축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막대 개수 조절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5641" y="5733256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breaks=n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일때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막대 개수는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altLang="ko-KR" sz="2000" b="1" baseline="-25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(n)+1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로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계산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이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커질수록 막대의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개수가 늘어난다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9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히스토그램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78" y="989240"/>
            <a:ext cx="7177807" cy="536869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757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C3D4A-6B38-41BD-95CA-1E2BFDE5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줄기</a:t>
            </a:r>
            <a:r>
              <a:rPr lang="en-US" altLang="ko-KR" b="1" dirty="0"/>
              <a:t>-</a:t>
            </a:r>
            <a:r>
              <a:rPr lang="ko-KR" altLang="en-US" b="1" dirty="0"/>
              <a:t>잎 그림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A7A95-E17D-46AD-8E54-2A83F0CC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줄기</a:t>
            </a:r>
            <a:r>
              <a:rPr lang="en-US" altLang="ko-KR" dirty="0"/>
              <a:t>-</a:t>
            </a:r>
            <a:r>
              <a:rPr lang="ko-KR" altLang="en-US" dirty="0"/>
              <a:t>잎 그림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C53298-ECE0-449D-BA8F-5F0F8F59A9A1}"/>
              </a:ext>
            </a:extLst>
          </p:cNvPr>
          <p:cNvSpPr/>
          <p:nvPr/>
        </p:nvSpPr>
        <p:spPr>
          <a:xfrm>
            <a:off x="2207568" y="1412776"/>
            <a:ext cx="7344816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c(40,55,90,75,59,60,63,65,69,71)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stem(score, scale=2)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2E855-3003-4446-B2EA-0B1C401F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50332"/>
            <a:ext cx="6589593" cy="286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8B492-43B3-41C7-A828-418EF35EDFE9}"/>
              </a:ext>
            </a:extLst>
          </p:cNvPr>
          <p:cNvSpPr txBox="1"/>
          <p:nvPr/>
        </p:nvSpPr>
        <p:spPr>
          <a:xfrm>
            <a:off x="2556975" y="6093296"/>
            <a:ext cx="603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Scale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 값이 커지면 줄기의 수 증가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줄기당 잎 수 감소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07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433E5-27CE-44AE-8E54-4298109F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일변량</a:t>
            </a:r>
            <a:r>
              <a:rPr lang="ko-KR" altLang="en-US" b="1" dirty="0"/>
              <a:t> 양적 자료의 분석 </a:t>
            </a:r>
            <a:r>
              <a:rPr lang="en-US" altLang="ko-KR" b="1" dirty="0"/>
              <a:t>: </a:t>
            </a:r>
            <a:r>
              <a:rPr lang="ko-KR" altLang="en-US" b="1" dirty="0"/>
              <a:t>줄기</a:t>
            </a:r>
            <a:r>
              <a:rPr lang="en-US" altLang="ko-KR" b="1" dirty="0"/>
              <a:t>-</a:t>
            </a:r>
            <a:r>
              <a:rPr lang="ko-KR" altLang="en-US" b="1" dirty="0"/>
              <a:t>잎 그림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ED42A-D50C-4FF1-80B7-7A25D34A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89" y="939042"/>
            <a:ext cx="6547526" cy="18418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89" y="2862720"/>
            <a:ext cx="6547526" cy="23028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3948358"/>
            <a:ext cx="5271180" cy="28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0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60007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홍길동군의 과목별 성적은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이 데이터를 </a:t>
            </a:r>
            <a:r>
              <a:rPr lang="en-US" altLang="ko-KR" sz="2000" dirty="0"/>
              <a:t>score </a:t>
            </a:r>
            <a:r>
              <a:rPr lang="ko-KR" altLang="en-US" sz="2000" dirty="0"/>
              <a:t>벡터에 </a:t>
            </a:r>
            <a:r>
              <a:rPr lang="ko-KR" altLang="en-US" sz="2000" dirty="0" err="1"/>
              <a:t>저장하시오</a:t>
            </a:r>
            <a:r>
              <a:rPr lang="en-US" altLang="ko-KR" sz="2000" dirty="0"/>
              <a:t>. (</a:t>
            </a:r>
            <a:r>
              <a:rPr lang="ko-KR" altLang="en-US" sz="2000" dirty="0"/>
              <a:t>과목명은 데이터 이름으로 </a:t>
            </a:r>
            <a:r>
              <a:rPr lang="ko-KR" altLang="en-US" sz="2000" dirty="0" err="1"/>
              <a:t>저장하시오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score </a:t>
            </a:r>
            <a:r>
              <a:rPr lang="ko-KR" altLang="en-US" sz="2000" dirty="0"/>
              <a:t>벡터의 내용을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전체 성적의 평균은 얼마인가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전체 성적의 중앙값은 얼마인가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전체 성적의 표준편차를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가장 성적이 높은 과목의 이름을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성적에 대한 </a:t>
            </a:r>
            <a:r>
              <a:rPr lang="en-US" altLang="ko-KR" sz="2000" dirty="0"/>
              <a:t>boxplot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그리시오</a:t>
            </a:r>
            <a:r>
              <a:rPr lang="en-US" altLang="ko-KR" sz="2000" dirty="0"/>
              <a:t>. </a:t>
            </a:r>
            <a:r>
              <a:rPr lang="ko-KR" altLang="en-US" sz="2000" dirty="0"/>
              <a:t>이상치에</a:t>
            </a:r>
            <a:r>
              <a:rPr lang="en-US" altLang="ko-KR" sz="2000" dirty="0"/>
              <a:t> </a:t>
            </a:r>
            <a:r>
              <a:rPr lang="ko-KR" altLang="en-US" sz="2000" dirty="0"/>
              <a:t>해당하는 과목이 있으면 </a:t>
            </a:r>
            <a:r>
              <a:rPr lang="ko-KR" altLang="en-US" sz="2000" dirty="0" err="1"/>
              <a:t>제시하시오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성적에 대한 </a:t>
            </a:r>
            <a:r>
              <a:rPr lang="en-US" altLang="ko-KR" sz="2000" dirty="0"/>
              <a:t>histogram </a:t>
            </a:r>
            <a:r>
              <a:rPr lang="ko-KR" altLang="en-US" sz="2000" dirty="0"/>
              <a:t>을 그리되 다음조건을 만족하도록 </a:t>
            </a:r>
            <a:r>
              <a:rPr lang="ko-KR" altLang="en-US" sz="2000" dirty="0" err="1"/>
              <a:t>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(</a:t>
            </a:r>
            <a:r>
              <a:rPr lang="ko-KR" altLang="en-US" sz="2000" dirty="0"/>
              <a:t>그래프 </a:t>
            </a:r>
            <a:r>
              <a:rPr lang="en-US" altLang="ko-KR" sz="2000" dirty="0"/>
              <a:t>title : Hong’s score, </a:t>
            </a:r>
            <a:r>
              <a:rPr lang="ko-KR" altLang="en-US" sz="2000" dirty="0" err="1"/>
              <a:t>막대색</a:t>
            </a:r>
            <a:r>
              <a:rPr lang="en-US" altLang="ko-KR" sz="2000" dirty="0"/>
              <a:t>: </a:t>
            </a:r>
            <a:r>
              <a:rPr lang="ko-KR" altLang="en-US" sz="2000" dirty="0"/>
              <a:t>보라색</a:t>
            </a:r>
            <a:r>
              <a:rPr lang="en-US" altLang="ko-KR" sz="2000" dirty="0"/>
              <a:t>) 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639616" y="1340768"/>
          <a:ext cx="667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072162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7175012"/>
                    </a:ext>
                  </a:extLst>
                </a:gridCol>
                <a:gridCol w="731647">
                  <a:extLst>
                    <a:ext uri="{9D8B030D-6E8A-4147-A177-3AD203B41FA5}">
                      <a16:colId xmlns:a16="http://schemas.microsoft.com/office/drawing/2014/main" val="3786130983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42714244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0524037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8790391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2630409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523716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94430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663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SOC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MUSIC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BIO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EARTH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2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7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질적 자료</a:t>
            </a:r>
            <a:r>
              <a:rPr lang="en-US" altLang="ko-KR" dirty="0"/>
              <a:t>(qualitative data) </a:t>
            </a:r>
            <a:r>
              <a:rPr lang="ko-KR" altLang="en-US" dirty="0"/>
              <a:t>또는 범주형 자료</a:t>
            </a:r>
            <a:r>
              <a:rPr lang="en-US" altLang="ko-KR" dirty="0"/>
              <a:t>(categorical data)  : </a:t>
            </a:r>
            <a:r>
              <a:rPr lang="ko-KR" altLang="en-US" dirty="0"/>
              <a:t>원칙적으로 숫자로 표시될 수 없는 자료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교육수준 </a:t>
            </a:r>
            <a:r>
              <a:rPr lang="en-US" altLang="ko-KR" dirty="0"/>
              <a:t>: </a:t>
            </a:r>
            <a:r>
              <a:rPr lang="ko-KR" altLang="en-US" dirty="0" err="1"/>
              <a:t>초졸</a:t>
            </a:r>
            <a:r>
              <a:rPr lang="en-US" altLang="ko-KR" dirty="0"/>
              <a:t>,</a:t>
            </a:r>
            <a:r>
              <a:rPr lang="ko-KR" altLang="en-US" dirty="0"/>
              <a:t>  중졸</a:t>
            </a:r>
            <a:r>
              <a:rPr lang="en-US" altLang="ko-KR" dirty="0"/>
              <a:t>,</a:t>
            </a:r>
            <a:r>
              <a:rPr lang="ko-KR" altLang="en-US" dirty="0"/>
              <a:t> 고졸</a:t>
            </a:r>
            <a:r>
              <a:rPr lang="en-US" altLang="ko-KR" dirty="0"/>
              <a:t>,</a:t>
            </a:r>
            <a:r>
              <a:rPr lang="ko-KR" altLang="en-US" dirty="0"/>
              <a:t> 대졸  </a:t>
            </a:r>
            <a:r>
              <a:rPr lang="en-US" altLang="ko-KR" dirty="0"/>
              <a:t>/ </a:t>
            </a:r>
            <a:r>
              <a:rPr lang="ko-KR" altLang="en-US" dirty="0"/>
              <a:t>성별 </a:t>
            </a:r>
            <a:r>
              <a:rPr lang="en-US" altLang="ko-KR" dirty="0"/>
              <a:t>: M,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양적 자료</a:t>
            </a:r>
            <a:r>
              <a:rPr lang="en-US" altLang="ko-KR" dirty="0"/>
              <a:t>(quantitative data)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 자체가 크기가 있는 숫자로 </a:t>
            </a:r>
            <a:r>
              <a:rPr lang="ko-KR" altLang="en-US" dirty="0"/>
              <a:t>표현됨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이산자료</a:t>
            </a:r>
            <a:r>
              <a:rPr lang="en-US" altLang="ko-KR" dirty="0"/>
              <a:t>(discrete data) : </a:t>
            </a:r>
            <a:r>
              <a:rPr lang="ko-KR" altLang="en-US" dirty="0" err="1"/>
              <a:t>정수값을</a:t>
            </a:r>
            <a:r>
              <a:rPr lang="ko-KR" altLang="en-US" dirty="0"/>
              <a:t> 취할 수 있는 자료</a:t>
            </a:r>
            <a:r>
              <a:rPr lang="en-US" altLang="ko-KR" dirty="0"/>
              <a:t>(</a:t>
            </a:r>
            <a:r>
              <a:rPr lang="ko-KR" altLang="en-US" dirty="0"/>
              <a:t>각 세대의 자녀 수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연속자료</a:t>
            </a:r>
            <a:r>
              <a:rPr lang="en-US" altLang="ko-KR" dirty="0"/>
              <a:t>(continuous data) : </a:t>
            </a:r>
            <a:r>
              <a:rPr lang="ko-KR" altLang="en-US" dirty="0"/>
              <a:t>실수 값을 취할 수 있는 자료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1" y="2323662"/>
            <a:ext cx="5081761" cy="1537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5805264"/>
            <a:ext cx="5966246" cy="7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1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mtcars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데이터셋을</a:t>
            </a:r>
            <a:r>
              <a:rPr lang="ko-KR" altLang="en-US" sz="2000" dirty="0"/>
              <a:t> 이용하여 다음 문제를 해결하시오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중량</a:t>
            </a:r>
            <a:r>
              <a:rPr lang="en-US" altLang="ko-KR" sz="2000" dirty="0"/>
              <a:t>(wt)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평균값</a:t>
            </a:r>
            <a:r>
              <a:rPr lang="en-US" altLang="ko-KR" sz="2000" dirty="0"/>
              <a:t>, </a:t>
            </a:r>
            <a:r>
              <a:rPr lang="ko-KR" altLang="en-US" sz="2000" dirty="0"/>
              <a:t>중앙값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절사평균값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절사범위</a:t>
            </a:r>
            <a:r>
              <a:rPr lang="en-US" altLang="ko-KR" sz="2000" dirty="0"/>
              <a:t>:15%), </a:t>
            </a:r>
            <a:r>
              <a:rPr lang="ko-KR" altLang="en-US" sz="2000" dirty="0"/>
              <a:t>표준편차</a:t>
            </a:r>
            <a:r>
              <a:rPr lang="en-US" altLang="ko-KR" sz="2000" dirty="0"/>
              <a:t> </a:t>
            </a:r>
            <a:r>
              <a:rPr lang="ko-KR" altLang="en-US" sz="2000" dirty="0"/>
              <a:t>를 구하시오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중량</a:t>
            </a:r>
            <a:r>
              <a:rPr lang="en-US" altLang="ko-KR" sz="2000" dirty="0"/>
              <a:t>(wt)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summary() </a:t>
            </a:r>
            <a:r>
              <a:rPr lang="ko-KR" altLang="en-US" sz="2000" dirty="0"/>
              <a:t>함수의 적용 결과를 보이시오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실린더수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cyl</a:t>
            </a:r>
            <a:r>
              <a:rPr lang="en-US" altLang="ko-KR" sz="2000" dirty="0"/>
              <a:t>)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대해 도수분포표를 </a:t>
            </a:r>
            <a:r>
              <a:rPr lang="ko-KR" altLang="en-US" sz="2000" dirty="0" err="1"/>
              <a:t>구하시오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앞에서 구한 도수분포표를 막대그래프로 그려 </a:t>
            </a:r>
            <a:r>
              <a:rPr lang="ko-KR" altLang="en-US" sz="2000" dirty="0" err="1"/>
              <a:t>보시오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중량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wt</a:t>
            </a:r>
            <a:r>
              <a:rPr lang="en-US" altLang="ko-KR" sz="2000" dirty="0"/>
              <a:t>)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히스토그램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/>
              <a:t>실린더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cyl</a:t>
            </a:r>
            <a:r>
              <a:rPr lang="en-US" altLang="ko-KR" sz="2000" dirty="0"/>
              <a:t>), </a:t>
            </a:r>
            <a:r>
              <a:rPr lang="ko-KR" altLang="en-US" sz="2000" dirty="0"/>
              <a:t>기어</a:t>
            </a:r>
            <a:r>
              <a:rPr lang="en-US" altLang="ko-KR" sz="2000" dirty="0"/>
              <a:t>(gear) </a:t>
            </a:r>
            <a:r>
              <a:rPr lang="ko-KR" altLang="en-US" sz="2000" dirty="0"/>
              <a:t>에 대한 막대 그래프를 한 화면에 보이게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중량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wt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</a:t>
            </a:r>
            <a:r>
              <a:rPr lang="en-US" altLang="ko-KR" sz="2000" dirty="0" err="1"/>
              <a:t>boxplot</a:t>
            </a:r>
            <a:r>
              <a:rPr lang="en-US" altLang="ko-KR" sz="2000" dirty="0"/>
              <a:t> </a:t>
            </a:r>
            <a:r>
              <a:rPr lang="ko-KR" altLang="en-US" sz="2000" dirty="0"/>
              <a:t>을 그려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Boxplot </a:t>
            </a:r>
            <a:r>
              <a:rPr lang="ko-KR" altLang="en-US" sz="2000" dirty="0"/>
              <a:t>으로</a:t>
            </a:r>
            <a:r>
              <a:rPr lang="en-US" altLang="ko-KR" sz="2000" dirty="0"/>
              <a:t> </a:t>
            </a:r>
            <a:r>
              <a:rPr lang="ko-KR" altLang="en-US" sz="2000" dirty="0"/>
              <a:t>부터 관찰할 수 있는 정보를 </a:t>
            </a:r>
            <a:r>
              <a:rPr lang="ko-KR" altLang="en-US" sz="2000" dirty="0" err="1"/>
              <a:t>적으시오</a:t>
            </a:r>
            <a:endParaRPr lang="en-US" altLang="ko-KR" sz="20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ko-KR" altLang="en-US" sz="2000" dirty="0"/>
              <a:t>배기량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disp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boxplot </a:t>
            </a:r>
            <a:r>
              <a:rPr lang="ko-KR" altLang="en-US" sz="2000" dirty="0"/>
              <a:t>을 그려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 Boxplot </a:t>
            </a:r>
            <a:r>
              <a:rPr lang="ko-KR" altLang="en-US" sz="2000" dirty="0"/>
              <a:t>으로</a:t>
            </a:r>
            <a:r>
              <a:rPr lang="en-US" altLang="ko-KR" sz="2000" dirty="0"/>
              <a:t> </a:t>
            </a:r>
            <a:r>
              <a:rPr lang="ko-KR" altLang="en-US" sz="2000" dirty="0"/>
              <a:t>부터 관찰할 수 있는 정보를 </a:t>
            </a:r>
            <a:r>
              <a:rPr lang="ko-KR" altLang="en-US" sz="2000" dirty="0" err="1"/>
              <a:t>적으시오</a:t>
            </a:r>
            <a:endParaRPr lang="en-US" altLang="ko-KR" sz="2000" dirty="0"/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54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일변량</a:t>
            </a:r>
            <a:r>
              <a:rPr lang="ko-KR" altLang="en-US" dirty="0"/>
              <a:t> 자료</a:t>
            </a:r>
            <a:r>
              <a:rPr lang="en-US" altLang="ko-KR" dirty="0"/>
              <a:t>(</a:t>
            </a:r>
            <a:r>
              <a:rPr lang="en-US" altLang="ko-KR" dirty="0" err="1"/>
              <a:t>univariate</a:t>
            </a:r>
            <a:r>
              <a:rPr lang="en-US" altLang="ko-KR" dirty="0"/>
              <a:t> data)</a:t>
            </a:r>
          </a:p>
          <a:p>
            <a:pPr lvl="1"/>
            <a:r>
              <a:rPr lang="ko-KR" altLang="en-US" dirty="0"/>
              <a:t>분석대상이 되는 변수의 개수가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단국대</a:t>
            </a:r>
            <a:r>
              <a:rPr lang="en-US" altLang="ko-KR" dirty="0"/>
              <a:t> </a:t>
            </a:r>
            <a:r>
              <a:rPr lang="ko-KR" altLang="en-US" dirty="0"/>
              <a:t>학생들의 </a:t>
            </a:r>
            <a:r>
              <a:rPr lang="ko-KR" altLang="en-US" dirty="0">
                <a:solidFill>
                  <a:srgbClr val="FF0000"/>
                </a:solidFill>
              </a:rPr>
              <a:t>몸무게</a:t>
            </a:r>
            <a:r>
              <a:rPr lang="ko-KR" altLang="en-US" dirty="0"/>
              <a:t> 분포를 분석해보자</a:t>
            </a:r>
            <a:endParaRPr lang="en-US" altLang="ko-KR" dirty="0"/>
          </a:p>
          <a:p>
            <a:pPr lvl="1"/>
            <a:r>
              <a:rPr lang="en-US" altLang="ko-KR" dirty="0"/>
              <a:t>vector </a:t>
            </a:r>
            <a:r>
              <a:rPr lang="ko-KR" altLang="en-US" dirty="0"/>
              <a:t>에 저장하여 분석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ko-KR" altLang="en-US" dirty="0" err="1"/>
              <a:t>다변량</a:t>
            </a:r>
            <a:r>
              <a:rPr lang="ko-KR" altLang="en-US" dirty="0"/>
              <a:t> 자료 </a:t>
            </a:r>
            <a:r>
              <a:rPr lang="en-US" altLang="ko-KR" dirty="0"/>
              <a:t>(multivariate data)</a:t>
            </a:r>
          </a:p>
          <a:p>
            <a:pPr lvl="1"/>
            <a:r>
              <a:rPr lang="ko-KR" altLang="en-US" dirty="0"/>
              <a:t>분석대상이 되는 변수의 개수가 </a:t>
            </a:r>
            <a:r>
              <a:rPr lang="en-US" altLang="ko-KR" dirty="0"/>
              <a:t>2</a:t>
            </a:r>
            <a:r>
              <a:rPr lang="ko-KR" altLang="en-US" dirty="0"/>
              <a:t>개 이상인 경우</a:t>
            </a:r>
            <a:endParaRPr lang="en-US" altLang="ko-KR" dirty="0"/>
          </a:p>
          <a:p>
            <a:pPr lvl="1"/>
            <a:r>
              <a:rPr lang="ko-KR" altLang="en-US" dirty="0"/>
              <a:t>변수가 </a:t>
            </a:r>
            <a:r>
              <a:rPr lang="en-US" altLang="ko-KR" dirty="0"/>
              <a:t>2</a:t>
            </a:r>
            <a:r>
              <a:rPr lang="ko-KR" altLang="en-US" dirty="0"/>
              <a:t>개인 경우를 특별히 </a:t>
            </a:r>
            <a:r>
              <a:rPr lang="ko-KR" altLang="en-US" dirty="0" err="1"/>
              <a:t>이변량</a:t>
            </a:r>
            <a:r>
              <a:rPr lang="ko-KR" altLang="en-US" dirty="0"/>
              <a:t> 자료</a:t>
            </a:r>
            <a:r>
              <a:rPr lang="en-US" altLang="ko-KR" dirty="0"/>
              <a:t>(</a:t>
            </a:r>
            <a:r>
              <a:rPr lang="en-US" altLang="ko-KR" dirty="0" err="1"/>
              <a:t>bivariate</a:t>
            </a:r>
            <a:r>
              <a:rPr lang="en-US" altLang="ko-KR" dirty="0"/>
              <a:t> data) </a:t>
            </a:r>
            <a:r>
              <a:rPr lang="ko-KR" altLang="en-US" dirty="0" err="1"/>
              <a:t>라고함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>
                <a:solidFill>
                  <a:srgbClr val="FF0000"/>
                </a:solidFill>
              </a:rPr>
              <a:t>출생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지역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몸무게</a:t>
            </a:r>
            <a:r>
              <a:rPr lang="ko-KR" altLang="en-US" dirty="0"/>
              <a:t>가 상관관계가 있는지 분석해보자</a:t>
            </a:r>
            <a:endParaRPr lang="en-US" altLang="ko-KR" dirty="0"/>
          </a:p>
          <a:p>
            <a:pPr lvl="1"/>
            <a:r>
              <a:rPr lang="en-US" altLang="ko-KR" dirty="0"/>
              <a:t>matrix </a:t>
            </a:r>
            <a:r>
              <a:rPr lang="ko-KR" altLang="en-US" dirty="0"/>
              <a:t>또는 </a:t>
            </a:r>
            <a:r>
              <a:rPr lang="en-US" altLang="ko-KR" dirty="0"/>
              <a:t>data frame </a:t>
            </a:r>
            <a:r>
              <a:rPr lang="ko-KR" altLang="en-US" dirty="0"/>
              <a:t>에 저장하여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F6AAA-48C7-49F3-B8A2-91E2760466F8}"/>
              </a:ext>
            </a:extLst>
          </p:cNvPr>
          <p:cNvSpPr txBox="1"/>
          <p:nvPr/>
        </p:nvSpPr>
        <p:spPr>
          <a:xfrm>
            <a:off x="2664724" y="5745450"/>
            <a:ext cx="645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이번 강의에서는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 자료의 분석에 대해서 다룬다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</a:rPr>
              <a:t>일변량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 자료는 </a:t>
            </a:r>
            <a:r>
              <a:rPr lang="ko-KR" altLang="en-US" sz="2000" b="1" dirty="0">
                <a:solidFill>
                  <a:srgbClr val="FF0000"/>
                </a:solidFill>
              </a:rPr>
              <a:t>벡터</a:t>
            </a:r>
            <a:r>
              <a:rPr lang="en-US" altLang="ko-KR" sz="2000" b="1" dirty="0">
                <a:solidFill>
                  <a:srgbClr val="FF0000"/>
                </a:solidFill>
              </a:rPr>
              <a:t>(vector)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에 저장하여 분석 한다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C8A7F-0496-4F38-85C9-632AF1AB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1AEE3-631D-4AA5-88AB-EC8F0DBE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변수의 개수와 형태에 따른 그래프의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72B17A-7B90-4FAA-A2BB-367E4247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556792"/>
            <a:ext cx="6547776" cy="3960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81C24-2340-49C4-BC27-221E73A9B02C}"/>
              </a:ext>
            </a:extLst>
          </p:cNvPr>
          <p:cNvSpPr txBox="1"/>
          <p:nvPr/>
        </p:nvSpPr>
        <p:spPr>
          <a:xfrm>
            <a:off x="4259292" y="5569496"/>
            <a:ext cx="262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참조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: http://rfriend.tistory.com/72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7392" y="23357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2">
                    <a:lumMod val="50000"/>
                  </a:schemeClr>
                </a:solidFill>
              </a:rPr>
              <a:t>양적자료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2344" y="32883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질적자료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2344" y="4221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양적자료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7296" y="50451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질적자료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0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2E33-5BDB-43B1-98A7-2A7140FC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F2674-F61D-4D98-BC0A-216DB035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도수분포표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0B246-149E-4E06-B2A0-7A4E6463E704}"/>
              </a:ext>
            </a:extLst>
          </p:cNvPr>
          <p:cNvSpPr/>
          <p:nvPr/>
        </p:nvSpPr>
        <p:spPr>
          <a:xfrm>
            <a:off x="2495600" y="1484784"/>
            <a:ext cx="7344816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=c("Y","Y","N","Y","Y")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도수분포표 출력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)/length(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비율 출력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A125EA-E338-4544-86D0-FBC4108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5877272"/>
            <a:ext cx="3744416" cy="86409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70902F-B0C3-4E92-A89C-0031F0F342CE}"/>
              </a:ext>
            </a:extLst>
          </p:cNvPr>
          <p:cNvCxnSpPr/>
          <p:nvPr/>
        </p:nvCxnSpPr>
        <p:spPr bwMode="auto">
          <a:xfrm>
            <a:off x="2495600" y="5589240"/>
            <a:ext cx="73448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0C54B23-1963-47D0-9402-4A2C0AD9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96" y="3397771"/>
            <a:ext cx="5083472" cy="180803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41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78C3-9796-40C8-BF26-A67E3946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C4947-F14F-4C06-8E59-C65F9928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막대그래프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2C5A97-E91C-4B70-A290-6DB8D7617C0D}"/>
              </a:ext>
            </a:extLst>
          </p:cNvPr>
          <p:cNvSpPr/>
          <p:nvPr/>
        </p:nvSpPr>
        <p:spPr>
          <a:xfrm>
            <a:off x="2207568" y="1484784"/>
            <a:ext cx="734481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favorite.color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c("red", "green", "yellow", "red", "green", "red", "red")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&lt;- table(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favorite.color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도수분포표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(sum, main="Favorite color")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DF3E67-BC15-42EB-A33A-0B71C4AA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3667316"/>
            <a:ext cx="2872823" cy="841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B3545-4272-43A2-8E70-09BCC1AE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24" y="3678341"/>
            <a:ext cx="3641601" cy="28706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12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일변량</a:t>
            </a:r>
            <a:r>
              <a:rPr lang="en-US" altLang="ko-KR" b="1" dirty="0"/>
              <a:t> </a:t>
            </a:r>
            <a:r>
              <a:rPr lang="ko-KR" altLang="en-US" b="1" dirty="0"/>
              <a:t>질적자료의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막대그래프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table()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주어진 자료로 </a:t>
            </a:r>
            <a:r>
              <a:rPr lang="ko-KR" altLang="en-US" dirty="0" err="1"/>
              <a:t>부터</a:t>
            </a:r>
            <a:r>
              <a:rPr lang="ko-KR" altLang="en-US" dirty="0"/>
              <a:t> 도수 분포표를 그려준다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3592" y="1556792"/>
            <a:ext cx="7344816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자동차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모델별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제원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carb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[,"carb"]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기화기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수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table(carb)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도수분포표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(table(carb),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main="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Carburetors",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="#of carburetors",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="frequency")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5257523"/>
            <a:ext cx="3205602" cy="9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9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13212</TotalTime>
  <Words>1627</Words>
  <Application>Microsoft Office PowerPoint</Application>
  <PresentationFormat>와이드스크린</PresentationFormat>
  <Paragraphs>328</Paragraphs>
  <Slides>40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Times New Roman</vt:lpstr>
      <vt:lpstr>Wingdings</vt:lpstr>
      <vt:lpstr>Office 테마</vt:lpstr>
      <vt:lpstr>Equation</vt:lpstr>
      <vt:lpstr>수식</vt:lpstr>
      <vt:lpstr>일변량 자료의 탐색</vt:lpstr>
      <vt:lpstr>Contents</vt:lpstr>
      <vt:lpstr>1. 자료의 종류</vt:lpstr>
      <vt:lpstr>1. 자료의 종류</vt:lpstr>
      <vt:lpstr>1. 자료의 종류</vt:lpstr>
      <vt:lpstr>1. 자료의 종류</vt:lpstr>
      <vt:lpstr>2. 일변량 질적자료의 분석</vt:lpstr>
      <vt:lpstr>2. 일변량 질적자료의 분석</vt:lpstr>
      <vt:lpstr>2. 일변량 질적자료의 분석</vt:lpstr>
      <vt:lpstr>2. 일변량 질적자료의 분석</vt:lpstr>
      <vt:lpstr>2. 일변량 질적자료의 분석</vt:lpstr>
      <vt:lpstr>2. 일변량 질적자료의 분석</vt:lpstr>
      <vt:lpstr>2. 일변량 질적자료의 분석</vt:lpstr>
      <vt:lpstr>2. 일변량 질적자료의 분석</vt:lpstr>
      <vt:lpstr>2. 일변량 질적자료의 분석</vt:lpstr>
      <vt:lpstr>[연습 1]</vt:lpstr>
      <vt:lpstr>2. 일변량 질적자료의 분석</vt:lpstr>
      <vt:lpstr>3. 일변량 양적 자료의 분석</vt:lpstr>
      <vt:lpstr>3. 일변량 양적 자료의 분석 : 평균</vt:lpstr>
      <vt:lpstr>3. 일변량 양적 자료의 분석 : 평균</vt:lpstr>
      <vt:lpstr>3. 일변량 양적 자료의 분석 : 4 분위 수 </vt:lpstr>
      <vt:lpstr>3. 일변량 양적 자료의 분석</vt:lpstr>
      <vt:lpstr>3. 일변량 양적 자료의 분석</vt:lpstr>
      <vt:lpstr>3. 일변량 양적 자료의 분석 : 산포(distribution)</vt:lpstr>
      <vt:lpstr>3. 일변량 양적 자료의 분석</vt:lpstr>
      <vt:lpstr>3. 일변량 양적 자료의 분석 : 상자 그림(box plot)</vt:lpstr>
      <vt:lpstr>3. 일변량 양적 자료의 분석 : 상자 그림(box plot)</vt:lpstr>
      <vt:lpstr>3. 일변량 양적 자료의 분석 : 상자 그림(box plot)</vt:lpstr>
      <vt:lpstr>3. 일변량 양적 자료의 분석 : 상자 그림(box plot)</vt:lpstr>
      <vt:lpstr>3. 일변량 양적 자료의 분석 : 상자 그림(box plot)</vt:lpstr>
      <vt:lpstr>3. 일변량 양적 자료의 분석 : 상자 그림(box plot)</vt:lpstr>
      <vt:lpstr>3. 일변량 양적 자료의 분석 : 상자 그림(box plot)</vt:lpstr>
      <vt:lpstr>3. 일변량 양적 자료의 분석 : 상자 그림(box plot)</vt:lpstr>
      <vt:lpstr>3. 일변량 양적 자료의 분석 : 히스토그램</vt:lpstr>
      <vt:lpstr>3. 일변량 양적 자료의 분석 : 히스토그램</vt:lpstr>
      <vt:lpstr>3. 일변량 양적 자료의 분석 : 히스토그램</vt:lpstr>
      <vt:lpstr>3. 일변량 양적 자료의 분석 : 줄기-잎 그림</vt:lpstr>
      <vt:lpstr>3. 일변량 양적 자료의 분석 : 줄기-잎 그림</vt:lpstr>
      <vt:lpstr>[연습2]</vt:lpstr>
      <vt:lpstr>[연습3]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1059</cp:revision>
  <cp:lastPrinted>1601-01-01T00:00:00Z</cp:lastPrinted>
  <dcterms:created xsi:type="dcterms:W3CDTF">2001-04-24T07:20:06Z</dcterms:created>
  <dcterms:modified xsi:type="dcterms:W3CDTF">2019-03-21T02:12:20Z</dcterms:modified>
</cp:coreProperties>
</file>