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5657" autoAdjust="0"/>
  </p:normalViewPr>
  <p:slideViewPr>
    <p:cSldViewPr>
      <p:cViewPr varScale="1">
        <p:scale>
          <a:sx n="67" d="100"/>
          <a:sy n="67" d="100"/>
        </p:scale>
        <p:origin x="96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3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5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5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5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1513805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7995039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1192072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1192072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9121106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9121105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4" name="Line 259"/>
          <p:cNvSpPr>
            <a:spLocks noChangeShapeType="1"/>
          </p:cNvSpPr>
          <p:nvPr/>
        </p:nvSpPr>
        <p:spPr bwMode="ltGray">
          <a:xfrm>
            <a:off x="1582216" y="35052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5" name="Line 261"/>
          <p:cNvSpPr>
            <a:spLocks noChangeShapeType="1"/>
          </p:cNvSpPr>
          <p:nvPr/>
        </p:nvSpPr>
        <p:spPr bwMode="ltGray">
          <a:xfrm>
            <a:off x="1582216" y="43434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ltGray">
          <a:xfrm>
            <a:off x="1582216" y="25908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7" name="Line 268"/>
          <p:cNvSpPr>
            <a:spLocks noChangeShapeType="1"/>
          </p:cNvSpPr>
          <p:nvPr/>
        </p:nvSpPr>
        <p:spPr bwMode="ltGray">
          <a:xfrm>
            <a:off x="114374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8" name="Line 256"/>
          <p:cNvSpPr>
            <a:spLocks noChangeShapeType="1"/>
          </p:cNvSpPr>
          <p:nvPr/>
        </p:nvSpPr>
        <p:spPr bwMode="ltGray">
          <a:xfrm>
            <a:off x="92022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9" name="Line 257"/>
          <p:cNvSpPr>
            <a:spLocks noChangeShapeType="1"/>
          </p:cNvSpPr>
          <p:nvPr/>
        </p:nvSpPr>
        <p:spPr bwMode="ltGray">
          <a:xfrm>
            <a:off x="103325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ltGray">
          <a:xfrm>
            <a:off x="8076149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11272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903272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544" y="857250"/>
            <a:ext cx="920295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328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357544" y="153988"/>
            <a:ext cx="92029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9"/>
            <a:ext cx="453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err="1" smtClean="0">
                <a:latin typeface="HY헤드라인M" pitchFamily="18" charset="-127"/>
                <a:ea typeface="HY헤드라인M" pitchFamily="18" charset="-127"/>
              </a:rPr>
              <a:t>다변량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자료의 탐색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 세 종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10866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Chapter </a:t>
            </a:r>
            <a:r>
              <a:rPr lang="en-US" altLang="ko-KR" dirty="0" smtClean="0">
                <a:latin typeface="Times New Roman" charset="0"/>
              </a:rPr>
              <a:t>5</a:t>
            </a:r>
            <a:endParaRPr lang="ko-KR" altLang="en-US" dirty="0">
              <a:latin typeface="Times New Roman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99593-F51F-41C1-8B77-24166C2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76" y="5589240"/>
            <a:ext cx="276225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980729"/>
            <a:ext cx="6524625" cy="51149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 flipH="1">
            <a:off x="8184232" y="3863405"/>
            <a:ext cx="64807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832305" y="3431358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축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wt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축</a:t>
            </a:r>
            <a:r>
              <a:rPr lang="en-US" altLang="ko-KR" dirty="0">
                <a:solidFill>
                  <a:srgbClr val="FF0000"/>
                </a:solidFill>
              </a:rPr>
              <a:t>: drat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 flipV="1">
            <a:off x="6672064" y="5447581"/>
            <a:ext cx="216024" cy="825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88089" y="5840721"/>
            <a:ext cx="128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축</a:t>
            </a:r>
            <a:r>
              <a:rPr lang="en-US" altLang="ko-KR" dirty="0">
                <a:solidFill>
                  <a:srgbClr val="FF0000"/>
                </a:solidFill>
              </a:rPr>
              <a:t>: drat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축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wt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사각형 설명선 5"/>
          <p:cNvSpPr/>
          <p:nvPr/>
        </p:nvSpPr>
        <p:spPr bwMode="auto">
          <a:xfrm>
            <a:off x="8575531" y="788776"/>
            <a:ext cx="2056973" cy="696009"/>
          </a:xfrm>
          <a:prstGeom prst="wedgeRectCallout">
            <a:avLst>
              <a:gd name="adj1" fmla="val -50493"/>
              <a:gd name="adj2" fmla="val 76555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2000"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5532" y="788776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</a:rPr>
              <a:t>이 그래프를 보고</a:t>
            </a:r>
            <a:endParaRPr lang="en-US" altLang="ko-KR" sz="16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</a:rPr>
              <a:t>관찰할 수 있는 것은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F08BE-D392-4B90-96A7-FF96FC093DC1}"/>
              </a:ext>
            </a:extLst>
          </p:cNvPr>
          <p:cNvSpPr txBox="1"/>
          <p:nvPr/>
        </p:nvSpPr>
        <p:spPr>
          <a:xfrm>
            <a:off x="4696054" y="331140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</a:rPr>
              <a:t>배기량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78298-5A18-4F4A-9094-C541209DDA9F}"/>
              </a:ext>
            </a:extLst>
          </p:cNvPr>
          <p:cNvSpPr txBox="1"/>
          <p:nvPr/>
        </p:nvSpPr>
        <p:spPr>
          <a:xfrm>
            <a:off x="3380369" y="234888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0070C0"/>
                </a:solidFill>
              </a:rPr>
              <a:t>연비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25EF4-B542-45DA-91F4-9F2AA199C8BC}"/>
              </a:ext>
            </a:extLst>
          </p:cNvPr>
          <p:cNvSpPr txBox="1"/>
          <p:nvPr/>
        </p:nvSpPr>
        <p:spPr>
          <a:xfrm>
            <a:off x="7536160" y="532763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</a:rPr>
              <a:t>중량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4F1B3C-44D1-482A-98B5-A6B237A826FE}"/>
              </a:ext>
            </a:extLst>
          </p:cNvPr>
          <p:cNvSpPr/>
          <p:nvPr/>
        </p:nvSpPr>
        <p:spPr>
          <a:xfrm>
            <a:off x="5823502" y="4365685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rgbClr val="0070C0"/>
                </a:solidFill>
                <a:latin typeface="Apple SD Gothic Neo"/>
              </a:rPr>
              <a:t>리어</a:t>
            </a:r>
            <a:r>
              <a:rPr lang="ko-KR" altLang="en-US" sz="1000" b="1" dirty="0">
                <a:solidFill>
                  <a:srgbClr val="0070C0"/>
                </a:solidFill>
                <a:latin typeface="Apple SD Gothic Neo"/>
              </a:rPr>
              <a:t> </a:t>
            </a:r>
            <a:r>
              <a:rPr lang="ko-KR" altLang="en-US" sz="1000" b="1" dirty="0" err="1">
                <a:solidFill>
                  <a:srgbClr val="0070C0"/>
                </a:solidFill>
                <a:latin typeface="Apple SD Gothic Neo"/>
              </a:rPr>
              <a:t>액슬</a:t>
            </a:r>
            <a:r>
              <a:rPr lang="ko-KR" altLang="en-US" sz="1000" b="1" dirty="0">
                <a:solidFill>
                  <a:srgbClr val="0070C0"/>
                </a:solidFill>
                <a:latin typeface="Apple SD Gothic Neo"/>
              </a:rPr>
              <a:t> 기어 비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69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 정보가 있는 </a:t>
            </a:r>
            <a:r>
              <a:rPr lang="en-US" altLang="ko-KR" dirty="0"/>
              <a:t>2</a:t>
            </a:r>
            <a:r>
              <a:rPr lang="ko-KR" altLang="en-US" dirty="0"/>
              <a:t>변량 데이터의 분포 보기</a:t>
            </a:r>
            <a:endParaRPr lang="en-US" altLang="ko-KR" dirty="0"/>
          </a:p>
          <a:p>
            <a:pPr lvl="1"/>
            <a:r>
              <a:rPr lang="en-US" altLang="ko-KR" dirty="0"/>
              <a:t>iris </a:t>
            </a:r>
            <a:r>
              <a:rPr lang="ko-KR" altLang="en-US" dirty="0"/>
              <a:t>데이터셋에서 </a:t>
            </a:r>
            <a:r>
              <a:rPr lang="en-US" altLang="ko-KR" dirty="0"/>
              <a:t>Species </a:t>
            </a:r>
            <a:r>
              <a:rPr lang="ko-KR" altLang="en-US" dirty="0"/>
              <a:t>정보에 따른 </a:t>
            </a:r>
            <a:r>
              <a:rPr lang="en-US" altLang="ko-KR" dirty="0" err="1"/>
              <a:t>Petal.Length</a:t>
            </a:r>
            <a:r>
              <a:rPr lang="en-US" altLang="ko-KR" dirty="0"/>
              <a:t>, </a:t>
            </a:r>
            <a:r>
              <a:rPr lang="en-US" altLang="ko-KR" dirty="0" err="1"/>
              <a:t>Petal.Width</a:t>
            </a:r>
            <a:r>
              <a:rPr lang="en-US" altLang="ko-KR" dirty="0"/>
              <a:t> </a:t>
            </a:r>
            <a:r>
              <a:rPr lang="ko-KR" altLang="en-US" dirty="0"/>
              <a:t>의 분포를 알아 보자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73561" y="2247122"/>
            <a:ext cx="7344816" cy="2406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iris.2 &lt;- iris[,3:4]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데이터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포인트 모양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 &lt;- 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red","green","blue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포인트 컬러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plot(iris.2,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main="Iris plot",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=c(point),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col=color[point])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0051" y="5229201"/>
            <a:ext cx="60324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color[point]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point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는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species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정보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setosa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:1, versicolor:2, virginica:3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이렇게 값이 변환되어 사용됨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656" y="2348880"/>
            <a:ext cx="2199465" cy="33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8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24" y="969080"/>
            <a:ext cx="6524625" cy="5114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6448" y="593998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</a:rPr>
              <a:t>꽃잎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009" y="291565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꽃잎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폭</a:t>
            </a: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 flipV="1">
            <a:off x="8434760" y="2771636"/>
            <a:ext cx="936104" cy="513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069256" y="33477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virginica</a:t>
            </a:r>
            <a:endParaRPr lang="ko-KR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9256" y="38517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versicolor</a:t>
            </a:r>
            <a:endParaRPr lang="ko-KR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6922592" y="3707740"/>
            <a:ext cx="2146664" cy="3286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2702224" y="4715852"/>
            <a:ext cx="849569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666009" y="5066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setosa</a:t>
            </a:r>
            <a:endParaRPr lang="ko-KR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5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Iris plot </a:t>
            </a:r>
            <a:r>
              <a:rPr lang="ko-KR" altLang="en-US" dirty="0"/>
              <a:t>을 보고 알아낼 수 있는 정보</a:t>
            </a:r>
            <a:endParaRPr lang="en-US" altLang="ko-KR" dirty="0"/>
          </a:p>
          <a:p>
            <a:pPr lvl="1"/>
            <a:r>
              <a:rPr lang="ko-KR" altLang="en-US" dirty="0"/>
              <a:t>붓꽃</a:t>
            </a:r>
            <a:r>
              <a:rPr lang="en-US" altLang="ko-KR" dirty="0"/>
              <a:t>(iris)</a:t>
            </a:r>
            <a:r>
              <a:rPr lang="ko-KR" altLang="en-US" dirty="0"/>
              <a:t>은 꽃잎의 폭과 넓이 정보만 있으면 품종을 </a:t>
            </a:r>
            <a:r>
              <a:rPr lang="ko-KR" altLang="en-US" dirty="0" smtClean="0"/>
              <a:t>거의 구별할 </a:t>
            </a:r>
            <a:r>
              <a:rPr lang="ko-KR" altLang="en-US" dirty="0"/>
              <a:t>수 있다</a:t>
            </a:r>
            <a:endParaRPr lang="en-US" altLang="ko-KR" dirty="0"/>
          </a:p>
          <a:p>
            <a:pPr lvl="1"/>
            <a:r>
              <a:rPr lang="en-US" altLang="ko-KR" dirty="0" err="1"/>
              <a:t>Setosa</a:t>
            </a:r>
            <a:r>
              <a:rPr lang="en-US" altLang="ko-KR" dirty="0"/>
              <a:t> </a:t>
            </a:r>
            <a:r>
              <a:rPr lang="ko-KR" altLang="en-US" dirty="0"/>
              <a:t>품종은 꽃잎의 폭과 넓이가 다른 두 종에 비해 매우 작다</a:t>
            </a:r>
            <a:endParaRPr lang="en-US" altLang="ko-KR" dirty="0"/>
          </a:p>
          <a:p>
            <a:pPr lvl="1"/>
            <a:r>
              <a:rPr lang="en-US" altLang="ko-KR" dirty="0" err="1"/>
              <a:t>virginica</a:t>
            </a:r>
            <a:r>
              <a:rPr lang="en-US" altLang="ko-KR" dirty="0"/>
              <a:t> </a:t>
            </a:r>
            <a:r>
              <a:rPr lang="ko-KR" altLang="en-US" dirty="0"/>
              <a:t>품종은 꽃잎의 폭과 넓이가 가장 큰 품종이다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virginica</a:t>
            </a:r>
            <a:r>
              <a:rPr lang="en-US" altLang="ko-KR" dirty="0"/>
              <a:t> </a:t>
            </a:r>
            <a:r>
              <a:rPr lang="ko-KR" altLang="en-US" dirty="0"/>
              <a:t>품종과  </a:t>
            </a:r>
            <a:r>
              <a:rPr lang="en-US" altLang="ko-KR" dirty="0"/>
              <a:t>versicolor </a:t>
            </a:r>
            <a:r>
              <a:rPr lang="ko-KR" altLang="en-US" dirty="0"/>
              <a:t>품종은 데이터가 겹치는 영역이 있어서 품종 구분이 정확히 </a:t>
            </a:r>
            <a:r>
              <a:rPr lang="ko-KR" altLang="en-US" dirty="0" err="1"/>
              <a:t>안될수도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3552" y="5550332"/>
            <a:ext cx="810991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주어진 수치나 그래프로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부터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유용한 정보를 얻어내는 것이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데이터 분석의 목적임을 잊지 말자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58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 </a:t>
            </a:r>
            <a:r>
              <a:rPr lang="en-US" altLang="ko-KR" b="1" dirty="0"/>
              <a:t>1]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R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제공하는 </a:t>
            </a:r>
            <a:r>
              <a:rPr lang="en-US" altLang="ko-KR" sz="2000" dirty="0"/>
              <a:t>cars </a:t>
            </a:r>
            <a:r>
              <a:rPr lang="ko-KR" altLang="en-US" sz="2000" dirty="0"/>
              <a:t>데이터셋을 이용해서 </a:t>
            </a:r>
            <a:r>
              <a:rPr lang="en-US" altLang="ko-KR" sz="2000" dirty="0"/>
              <a:t>speed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dist</a:t>
            </a:r>
            <a:r>
              <a:rPr lang="en-US" altLang="ko-KR" sz="2000" dirty="0"/>
              <a:t>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ko-KR" altLang="en-US" sz="2000" dirty="0" err="1"/>
              <a:t>산점도를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그리시오</a:t>
            </a:r>
            <a:r>
              <a:rPr lang="ko-KR" altLang="en-US" sz="2000" dirty="0"/>
              <a:t> </a:t>
            </a:r>
            <a:r>
              <a:rPr lang="en-US" altLang="ko-KR" sz="2000" dirty="0"/>
              <a:t>(x</a:t>
            </a:r>
            <a:r>
              <a:rPr lang="ko-KR" altLang="en-US" sz="2000" dirty="0"/>
              <a:t>축이 </a:t>
            </a:r>
            <a:r>
              <a:rPr lang="en-US" altLang="ko-KR" sz="2000" dirty="0"/>
              <a:t>speed). speed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dist</a:t>
            </a:r>
            <a:r>
              <a:rPr lang="en-US" altLang="ko-KR" sz="2000" dirty="0"/>
              <a:t> (</a:t>
            </a:r>
            <a:r>
              <a:rPr lang="ko-KR" altLang="en-US" sz="2000" dirty="0"/>
              <a:t>제동거리</a:t>
            </a:r>
            <a:r>
              <a:rPr lang="en-US" altLang="ko-KR" sz="2000" dirty="0"/>
              <a:t>)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상관 관계를 설명해 </a:t>
            </a:r>
            <a:r>
              <a:rPr lang="ko-KR" altLang="en-US" sz="2000" dirty="0" err="1"/>
              <a:t>보시오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R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제공하는 </a:t>
            </a:r>
            <a:r>
              <a:rPr lang="en-US" altLang="ko-KR" sz="2000" dirty="0"/>
              <a:t>pressure </a:t>
            </a:r>
            <a:r>
              <a:rPr lang="ko-KR" altLang="en-US" sz="2000" dirty="0"/>
              <a:t>데이터셋을 이용해서 </a:t>
            </a:r>
            <a:r>
              <a:rPr lang="en-US" altLang="ko-KR" sz="2000" dirty="0"/>
              <a:t>temperature </a:t>
            </a:r>
            <a:r>
              <a:rPr lang="ko-KR" altLang="en-US" sz="2000" dirty="0"/>
              <a:t>와 </a:t>
            </a:r>
            <a:r>
              <a:rPr lang="en-US" altLang="ko-KR" sz="2000" dirty="0"/>
              <a:t>pressure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ko-KR" altLang="en-US" sz="2000" dirty="0" err="1"/>
              <a:t>산점도를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그리시오</a:t>
            </a:r>
            <a:r>
              <a:rPr lang="ko-KR" altLang="en-US" sz="2000" dirty="0"/>
              <a:t> </a:t>
            </a:r>
            <a:r>
              <a:rPr lang="en-US" altLang="ko-KR" sz="2000" dirty="0"/>
              <a:t>(x</a:t>
            </a:r>
            <a:r>
              <a:rPr lang="ko-KR" altLang="en-US" sz="2000" dirty="0"/>
              <a:t>축이 </a:t>
            </a:r>
            <a:r>
              <a:rPr lang="en-US" altLang="ko-KR" sz="2000" dirty="0"/>
              <a:t>temperature). </a:t>
            </a:r>
            <a:r>
              <a:rPr lang="ko-KR" altLang="en-US" sz="2000" dirty="0"/>
              <a:t>두</a:t>
            </a:r>
            <a:r>
              <a:rPr lang="en-US" altLang="ko-KR" sz="2000" dirty="0"/>
              <a:t> </a:t>
            </a:r>
            <a:r>
              <a:rPr lang="ko-KR" altLang="en-US" sz="2000" dirty="0"/>
              <a:t>변수간</a:t>
            </a:r>
            <a:r>
              <a:rPr lang="en-US" altLang="ko-KR" sz="2000" dirty="0"/>
              <a:t> </a:t>
            </a:r>
            <a:r>
              <a:rPr lang="ko-KR" altLang="en-US" sz="2000" dirty="0"/>
              <a:t> 상관 관계를 설명해 </a:t>
            </a:r>
            <a:r>
              <a:rPr lang="ko-KR" altLang="en-US" sz="2000" dirty="0" err="1"/>
              <a:t>보시오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R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제공하는 </a:t>
            </a:r>
            <a:r>
              <a:rPr lang="en-US" altLang="ko-KR" sz="2000" dirty="0"/>
              <a:t>state.x77 </a:t>
            </a:r>
            <a:r>
              <a:rPr lang="ko-KR" altLang="en-US" sz="2000" dirty="0"/>
              <a:t>데이터셋에서 </a:t>
            </a:r>
            <a:r>
              <a:rPr lang="en-US" altLang="ko-KR" sz="2000" dirty="0"/>
              <a:t>Population, Income, Illiteracy, Area </a:t>
            </a:r>
            <a:r>
              <a:rPr lang="ko-KR" altLang="en-US" sz="2000" dirty="0"/>
              <a:t>변수간 </a:t>
            </a:r>
            <a:r>
              <a:rPr lang="ko-KR" altLang="en-US" sz="2000" dirty="0" err="1"/>
              <a:t>산점도를</a:t>
            </a:r>
            <a:r>
              <a:rPr lang="ko-KR" altLang="en-US" sz="2000" dirty="0"/>
              <a:t> 그려 상관관계를 </a:t>
            </a:r>
            <a:r>
              <a:rPr lang="ko-KR" altLang="en-US" sz="2000" dirty="0" err="1"/>
              <a:t>관찰하시오</a:t>
            </a:r>
            <a:r>
              <a:rPr lang="ko-KR" altLang="en-US" sz="2000" dirty="0"/>
              <a:t> </a:t>
            </a:r>
            <a:r>
              <a:rPr lang="en-US" altLang="ko-KR" sz="2000" dirty="0"/>
              <a:t>(pairs() </a:t>
            </a:r>
            <a:r>
              <a:rPr lang="ko-KR" altLang="en-US" sz="2000" dirty="0"/>
              <a:t>함수 이용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iris </a:t>
            </a:r>
            <a:r>
              <a:rPr lang="ko-KR" altLang="en-US" sz="2000" dirty="0"/>
              <a:t>데이터셋에서 </a:t>
            </a:r>
            <a:r>
              <a:rPr lang="en-US" altLang="ko-KR" sz="2000" dirty="0"/>
              <a:t>Species </a:t>
            </a:r>
            <a:r>
              <a:rPr lang="ko-KR" altLang="en-US" sz="2000" dirty="0"/>
              <a:t>정보에 따른 </a:t>
            </a:r>
            <a:r>
              <a:rPr lang="en-US" altLang="ko-KR" sz="2000" dirty="0" err="1"/>
              <a:t>Sepal.Length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Sepal.Width</a:t>
            </a:r>
            <a:r>
              <a:rPr lang="en-US" altLang="ko-KR" sz="2000" dirty="0"/>
              <a:t> (</a:t>
            </a:r>
            <a:r>
              <a:rPr lang="ko-KR" altLang="en-US" sz="2000" dirty="0"/>
              <a:t>꽃받침의 길이</a:t>
            </a:r>
            <a:r>
              <a:rPr lang="en-US" altLang="ko-KR" sz="2000" dirty="0"/>
              <a:t>, </a:t>
            </a:r>
            <a:r>
              <a:rPr lang="ko-KR" altLang="en-US" sz="2000" dirty="0"/>
              <a:t>폭</a:t>
            </a:r>
            <a:r>
              <a:rPr lang="en-US" altLang="ko-KR" sz="2000" dirty="0"/>
              <a:t>)</a:t>
            </a:r>
            <a:r>
              <a:rPr lang="ko-KR" altLang="en-US" sz="2000" dirty="0"/>
              <a:t>의 분포를 알아 </a:t>
            </a:r>
            <a:r>
              <a:rPr lang="ko-KR" altLang="en-US" sz="2000" dirty="0" err="1"/>
              <a:t>보시오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3513" y="5805265"/>
            <a:ext cx="753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에서 제공하는 데이터셋에 대한 설명을 보고 싶으면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help()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함수 이용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예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help(cars)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또는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Rstudio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의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Help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탭에서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cars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검색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상관분석</a:t>
            </a:r>
            <a:r>
              <a:rPr lang="en-US" altLang="ko-KR" b="1" dirty="0"/>
              <a:t>(Correlation Analysis)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간의 선형성의 정도를 측정하는 통계량으로 다음과 같이 정의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</a:t>
            </a:r>
            <a:endParaRPr lang="en-US" altLang="ko-KR" dirty="0"/>
          </a:p>
          <a:p>
            <a:pPr lvl="1"/>
            <a:r>
              <a:rPr lang="en-US" altLang="ko-KR" dirty="0"/>
              <a:t>-1 </a:t>
            </a:r>
            <a:r>
              <a:rPr lang="en-US" altLang="ko-KR" dirty="0">
                <a:sym typeface="Symbol"/>
              </a:rPr>
              <a:t> </a:t>
            </a:r>
            <a:r>
              <a:rPr lang="en-US" altLang="ko-KR" dirty="0"/>
              <a:t>r </a:t>
            </a:r>
            <a:r>
              <a:rPr lang="en-US" altLang="ko-KR" dirty="0">
                <a:sym typeface="Symbol"/>
              </a:rPr>
              <a:t>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r &gt; 0 : </a:t>
            </a:r>
            <a:r>
              <a:rPr lang="ko-KR" altLang="en-US" dirty="0"/>
              <a:t>양의</a:t>
            </a:r>
            <a:r>
              <a:rPr lang="en-US" altLang="ko-KR" dirty="0"/>
              <a:t> </a:t>
            </a:r>
            <a:r>
              <a:rPr lang="ko-KR" altLang="en-US" dirty="0"/>
              <a:t>상관 관계</a:t>
            </a:r>
            <a:endParaRPr lang="en-US" altLang="ko-KR" dirty="0"/>
          </a:p>
          <a:p>
            <a:pPr lvl="1"/>
            <a:r>
              <a:rPr lang="en-US" altLang="ko-KR" dirty="0"/>
              <a:t>r &lt; 0 : </a:t>
            </a:r>
            <a:r>
              <a:rPr lang="ko-KR" altLang="en-US" dirty="0"/>
              <a:t>음의 상관관계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이나 </a:t>
            </a:r>
            <a:r>
              <a:rPr lang="en-US" altLang="ko-KR" dirty="0"/>
              <a:t>-1 </a:t>
            </a:r>
            <a:r>
              <a:rPr lang="ko-KR" altLang="en-US" dirty="0"/>
              <a:t>에 가까울수록 상관성이 높다</a:t>
            </a:r>
          </a:p>
        </p:txBody>
      </p:sp>
      <p:pic>
        <p:nvPicPr>
          <p:cNvPr id="29698" name="Picture 2" descr="http://ww2.tnstate.edu/ganter/BIO311-Ch12-Eq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2" y="1844825"/>
            <a:ext cx="2952328" cy="1425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788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상관분석</a:t>
            </a:r>
            <a:r>
              <a:rPr lang="en-US" altLang="ko-KR" b="1" dirty="0"/>
              <a:t>(Correlation Analysis)</a:t>
            </a:r>
            <a:endParaRPr lang="ko-KR" altLang="en-US" b="1" dirty="0"/>
          </a:p>
        </p:txBody>
      </p:sp>
      <p:pic>
        <p:nvPicPr>
          <p:cNvPr id="73730" name="Picture 2" descr="http://ordination.okstate.edu/cor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980728"/>
            <a:ext cx="7488832" cy="5616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459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상관분석</a:t>
            </a:r>
            <a:r>
              <a:rPr lang="en-US" altLang="ko-KR" b="1" dirty="0"/>
              <a:t>(Correlation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음주 정도와 혈중 알코올 농도의 상관도 분석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351585" y="1556792"/>
          <a:ext cx="77048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Beers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BAL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0.095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423592" y="2636912"/>
            <a:ext cx="734481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beers = c(5,2,9,8,3,7,3,5,3,5)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c(0.1,0.03,0.19,0.12,0.04,0.0095,0.07,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0.06,0.02,0.05)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beers,bal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class(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bal~beers,data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산점도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res=lm(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bal~beers,data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회귀식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도출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                              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회귀선그리기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beers,bal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상관성 분석 시행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8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상관분석</a:t>
            </a:r>
            <a:r>
              <a:rPr lang="en-US" altLang="ko-KR" b="1" dirty="0"/>
              <a:t>(Correlation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836713"/>
            <a:ext cx="5112568" cy="538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610" y="5467698"/>
            <a:ext cx="3488911" cy="55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658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상관분석</a:t>
            </a:r>
            <a:r>
              <a:rPr lang="en-US" altLang="ko-KR" b="1" dirty="0"/>
              <a:t>(Correlation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data.frame</a:t>
            </a:r>
            <a:r>
              <a:rPr lang="en-US" altLang="ko-KR" dirty="0"/>
              <a:t> :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테이블 형태로 관리</a:t>
            </a:r>
            <a:endParaRPr lang="en-US" altLang="ko-KR" dirty="0"/>
          </a:p>
          <a:p>
            <a:pPr lvl="1"/>
            <a:r>
              <a:rPr lang="en-US" altLang="ko-KR" dirty="0" err="1"/>
              <a:t>cbind</a:t>
            </a:r>
            <a:r>
              <a:rPr lang="en-US" altLang="ko-KR" dirty="0"/>
              <a:t>() : </a:t>
            </a:r>
            <a:r>
              <a:rPr lang="ko-KR" altLang="en-US" dirty="0"/>
              <a:t>두</a:t>
            </a:r>
            <a:r>
              <a:rPr lang="en-US" altLang="ko-KR" dirty="0"/>
              <a:t> </a:t>
            </a:r>
            <a:r>
              <a:rPr lang="ko-KR" altLang="en-US" dirty="0"/>
              <a:t>벡터를</a:t>
            </a:r>
            <a:r>
              <a:rPr lang="en-US" altLang="ko-KR" dirty="0"/>
              <a:t> </a:t>
            </a:r>
            <a:r>
              <a:rPr lang="ko-KR" altLang="en-US" dirty="0" err="1"/>
              <a:t>컬럼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 방향으로 합친다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(cf. </a:t>
            </a:r>
            <a:r>
              <a:rPr lang="en-US" altLang="ko-KR" dirty="0" err="1"/>
              <a:t>rbind</a:t>
            </a:r>
            <a:r>
              <a:rPr lang="en-US" altLang="ko-KR" dirty="0"/>
              <a:t>() : </a:t>
            </a:r>
            <a:r>
              <a:rPr lang="ko-KR" altLang="en-US" dirty="0"/>
              <a:t>두 벡터를 행 방향으로 합친다</a:t>
            </a:r>
            <a:r>
              <a:rPr lang="en-US" altLang="ko-KR" dirty="0"/>
              <a:t>)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두 벡터 데이터를 가지고 </a:t>
            </a:r>
            <a:r>
              <a:rPr lang="ko-KR" altLang="en-US" dirty="0" err="1"/>
              <a:t>산점도를</a:t>
            </a:r>
            <a:r>
              <a:rPr lang="ko-KR" altLang="en-US" dirty="0"/>
              <a:t> 그린다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), plot(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[,1],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[,2]) </a:t>
            </a:r>
            <a:r>
              <a:rPr lang="ko-KR" altLang="en-US" dirty="0"/>
              <a:t>도 동일한 결과 도출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산점도를</a:t>
            </a:r>
            <a:r>
              <a:rPr lang="ko-KR" altLang="en-US" dirty="0"/>
              <a:t> 가장 잘 표현할 수 있는 선형 모델</a:t>
            </a:r>
            <a:r>
              <a:rPr lang="en-US" altLang="ko-KR" dirty="0"/>
              <a:t>(</a:t>
            </a:r>
            <a:r>
              <a:rPr lang="ko-KR" altLang="en-US" dirty="0" err="1"/>
              <a:t>회귀식</a:t>
            </a:r>
            <a:r>
              <a:rPr lang="en-US" altLang="ko-KR" dirty="0"/>
              <a:t>)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회귀모델에 대해서는 나중에 자세히 배우기로 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47528" y="1052736"/>
            <a:ext cx="7344816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beers,bal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3212976"/>
            <a:ext cx="7344816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bal~beers,data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산점도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(beers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이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x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축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)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47528" y="5085184"/>
            <a:ext cx="7344816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res=lm(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bal~beers,data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55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산점도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상관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선 </a:t>
            </a:r>
            <a:r>
              <a:rPr lang="ko-KR" altLang="en-US" dirty="0" smtClean="0"/>
              <a:t>그래프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720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상관분석</a:t>
            </a:r>
            <a:r>
              <a:rPr lang="en-US" altLang="ko-KR" b="1" dirty="0"/>
              <a:t>(Correlation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구한 선형모델을 가지고 </a:t>
            </a:r>
            <a:r>
              <a:rPr lang="ko-KR" altLang="en-US" dirty="0" err="1"/>
              <a:t>산점도</a:t>
            </a:r>
            <a:r>
              <a:rPr lang="ko-KR" altLang="en-US" dirty="0"/>
              <a:t> 위에 선을 그린다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벡터자료로 </a:t>
            </a:r>
            <a:r>
              <a:rPr lang="ko-KR" altLang="en-US" dirty="0" err="1"/>
              <a:t>부터</a:t>
            </a:r>
            <a:r>
              <a:rPr lang="ko-KR" altLang="en-US" dirty="0"/>
              <a:t> 상관계수를 계산한다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847528" y="1124744"/>
            <a:ext cx="7344816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                            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선그리기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47528" y="2636912"/>
            <a:ext cx="7344816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beers,bal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상관성 분석 시행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3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CA64-D29A-4A24-A07F-2C1BDCFB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상관분석</a:t>
            </a:r>
            <a:r>
              <a:rPr lang="en-US" altLang="ko-KR" b="1" dirty="0"/>
              <a:t>(Correlation Analysis)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DF635-1A0C-484F-91BC-121ECFE0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여러 </a:t>
            </a:r>
            <a:r>
              <a:rPr lang="ko-KR" altLang="en-US" sz="2000" dirty="0" err="1"/>
              <a:t>변수들간의</a:t>
            </a:r>
            <a:r>
              <a:rPr lang="ko-KR" altLang="en-US" sz="2000" dirty="0"/>
              <a:t> 상관 계수를 동시에 구하는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B781E0-2B49-4C53-BFA0-622D97EA8571}"/>
              </a:ext>
            </a:extLst>
          </p:cNvPr>
          <p:cNvSpPr/>
          <p:nvPr/>
        </p:nvSpPr>
        <p:spPr>
          <a:xfrm>
            <a:off x="2063552" y="1484784"/>
            <a:ext cx="7344816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(iris[,1:4])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4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개 변수간 상관성 분석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2F262-56E9-4F7A-904A-45B7B021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32" y="2492896"/>
            <a:ext cx="7507595" cy="15121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332F48-F122-4D92-90EC-03E52B5DBAB1}"/>
              </a:ext>
            </a:extLst>
          </p:cNvPr>
          <p:cNvSpPr/>
          <p:nvPr/>
        </p:nvSpPr>
        <p:spPr bwMode="auto">
          <a:xfrm>
            <a:off x="3935760" y="3356992"/>
            <a:ext cx="1224136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0E79A-F270-4C00-83DF-A977E3BF8414}"/>
              </a:ext>
            </a:extLst>
          </p:cNvPr>
          <p:cNvSpPr/>
          <p:nvPr/>
        </p:nvSpPr>
        <p:spPr>
          <a:xfrm>
            <a:off x="4547829" y="4427820"/>
            <a:ext cx="473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Sepal.Length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Petal.Length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상관계수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6C7F3D-EE92-472C-9EE8-C7994112A13A}"/>
              </a:ext>
            </a:extLst>
          </p:cNvPr>
          <p:cNvCxnSpPr/>
          <p:nvPr/>
        </p:nvCxnSpPr>
        <p:spPr bwMode="auto">
          <a:xfrm>
            <a:off x="5159896" y="3604374"/>
            <a:ext cx="360040" cy="832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BE2B4D4-FEFA-4AF9-945E-A3079651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32" y="5324753"/>
            <a:ext cx="4905375" cy="44767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79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/>
              <a:t>1. </a:t>
            </a:r>
            <a:r>
              <a:rPr lang="ko-KR" altLang="en-US" dirty="0"/>
              <a:t>다음은 </a:t>
            </a:r>
            <a:r>
              <a:rPr lang="en-US" altLang="ko-KR" dirty="0"/>
              <a:t>10</a:t>
            </a:r>
            <a:r>
              <a:rPr lang="ko-KR" altLang="en-US" dirty="0"/>
              <a:t>명의 수입과 교육받은 기간을 조사한 표이다</a:t>
            </a:r>
            <a:r>
              <a:rPr lang="en-US" altLang="ko-KR" dirty="0"/>
              <a:t>. </a:t>
            </a:r>
            <a:r>
              <a:rPr lang="ko-KR" altLang="en-US" dirty="0"/>
              <a:t>수입과 교육기간 사이에 </a:t>
            </a:r>
            <a:r>
              <a:rPr lang="ko-KR" altLang="en-US" dirty="0" err="1"/>
              <a:t>어느정도</a:t>
            </a:r>
            <a:r>
              <a:rPr lang="ko-KR" altLang="en-US" dirty="0"/>
              <a:t> 상관관계가 있는지 조사하시오 </a:t>
            </a:r>
            <a:r>
              <a:rPr lang="en-US" altLang="ko-KR" dirty="0"/>
              <a:t>(</a:t>
            </a:r>
            <a:r>
              <a:rPr lang="ko-KR" altLang="en-US" dirty="0" err="1"/>
              <a:t>산점도</a:t>
            </a:r>
            <a:r>
              <a:rPr lang="en-US" altLang="ko-KR" dirty="0"/>
              <a:t>, </a:t>
            </a:r>
            <a:r>
              <a:rPr lang="ko-KR" altLang="en-US" dirty="0"/>
              <a:t>상관계수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151784" y="2276872"/>
          <a:ext cx="3168352" cy="4064000"/>
        </p:xfrm>
        <a:graphic>
          <a:graphicData uri="http://schemas.openxmlformats.org/drawingml/2006/table">
            <a:tbl>
              <a:tblPr/>
              <a:tblGrid>
                <a:gridCol w="103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Income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Years of Education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125,000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100,000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20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40,000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35,000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41,000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29,000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35,000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24,000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50,000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/>
                        <a:t>60,000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15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다음은 학생 </a:t>
            </a:r>
            <a:r>
              <a:rPr lang="en-US" altLang="ko-KR" dirty="0"/>
              <a:t>10</a:t>
            </a:r>
            <a:r>
              <a:rPr lang="ko-KR" altLang="en-US" dirty="0"/>
              <a:t>명의 성적과 </a:t>
            </a:r>
            <a:r>
              <a:rPr lang="en-US" altLang="ko-KR" dirty="0"/>
              <a:t>TV </a:t>
            </a:r>
            <a:r>
              <a:rPr lang="ko-KR" altLang="en-US" dirty="0"/>
              <a:t>시청시간을</a:t>
            </a:r>
            <a:r>
              <a:rPr lang="en-US" altLang="ko-KR" dirty="0"/>
              <a:t> </a:t>
            </a:r>
            <a:r>
              <a:rPr lang="ko-KR" altLang="en-US" dirty="0"/>
              <a:t>조사한 표이다</a:t>
            </a:r>
            <a:r>
              <a:rPr lang="en-US" altLang="ko-KR" dirty="0"/>
              <a:t>. </a:t>
            </a:r>
            <a:r>
              <a:rPr lang="ko-KR" altLang="en-US" dirty="0"/>
              <a:t>성적과 </a:t>
            </a:r>
            <a:r>
              <a:rPr lang="en-US" altLang="ko-KR" dirty="0"/>
              <a:t>TV</a:t>
            </a:r>
            <a:r>
              <a:rPr lang="ko-KR" altLang="en-US" dirty="0"/>
              <a:t>시청시간 사이의 상관관계를 조사하시오</a:t>
            </a:r>
            <a:r>
              <a:rPr lang="en-US" altLang="ko-KR" dirty="0"/>
              <a:t>. (</a:t>
            </a:r>
            <a:r>
              <a:rPr lang="ko-KR" altLang="en-US" dirty="0" err="1"/>
              <a:t>산점도</a:t>
            </a:r>
            <a:r>
              <a:rPr lang="en-US" altLang="ko-KR" dirty="0"/>
              <a:t>, </a:t>
            </a:r>
            <a:r>
              <a:rPr lang="ko-KR" altLang="en-US" dirty="0"/>
              <a:t>상관계수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21832" y="2285960"/>
          <a:ext cx="3962400" cy="4023360"/>
        </p:xfrm>
        <a:graphic>
          <a:graphicData uri="http://schemas.openxmlformats.org/drawingml/2006/table">
            <a:tbl>
              <a:tblPr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 in hours per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53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R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제공하는 </a:t>
            </a:r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데이터셋에서 </a:t>
            </a:r>
            <a:r>
              <a:rPr lang="en-US" altLang="ko-KR" dirty="0"/>
              <a:t>mpg </a:t>
            </a:r>
            <a:r>
              <a:rPr lang="ko-KR" altLang="en-US" dirty="0"/>
              <a:t>와 다른 </a:t>
            </a:r>
            <a:r>
              <a:rPr lang="ko-KR" altLang="en-US" dirty="0" err="1"/>
              <a:t>변수들간의</a:t>
            </a:r>
            <a:r>
              <a:rPr lang="ko-KR" altLang="en-US" dirty="0"/>
              <a:t> 상관 계수를 </a:t>
            </a:r>
            <a:r>
              <a:rPr lang="ko-KR" altLang="en-US" dirty="0" err="1"/>
              <a:t>구하시오</a:t>
            </a:r>
            <a:r>
              <a:rPr lang="en-US" altLang="ko-KR" dirty="0"/>
              <a:t>. </a:t>
            </a:r>
            <a:r>
              <a:rPr lang="ko-KR" altLang="en-US" dirty="0"/>
              <a:t>어느 변수가 </a:t>
            </a:r>
            <a:r>
              <a:rPr lang="en-US" altLang="ko-KR" dirty="0"/>
              <a:t>mpg </a:t>
            </a:r>
            <a:r>
              <a:rPr lang="ko-KR" altLang="en-US" dirty="0"/>
              <a:t>와 가장 상관성이 </a:t>
            </a:r>
            <a:r>
              <a:rPr lang="ko-KR" altLang="en-US" dirty="0" err="1"/>
              <a:t>높은지</a:t>
            </a:r>
            <a:r>
              <a:rPr lang="ko-KR" altLang="en-US" dirty="0"/>
              <a:t> </a:t>
            </a:r>
            <a:r>
              <a:rPr lang="ko-KR" altLang="en-US" dirty="0" err="1"/>
              <a:t>산점도와</a:t>
            </a:r>
            <a:r>
              <a:rPr lang="ko-KR" altLang="en-US" dirty="0"/>
              <a:t> 함께 </a:t>
            </a:r>
            <a:r>
              <a:rPr lang="ko-KR" altLang="en-US" dirty="0" err="1"/>
              <a:t>제시하시오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074" name="Picture 2" descr="데이터 분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1" y="3055629"/>
            <a:ext cx="2520279" cy="32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57296" y="6381329"/>
            <a:ext cx="3954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/>
              <a:t>http://news.mk.co.kr/newsRead.php?year=2012&amp;no=614917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694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DAA1C-AE7E-415A-BA50-087C9980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A3FEC-70CE-48C9-A12A-741F61EF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연도별 </a:t>
            </a:r>
            <a:r>
              <a:rPr lang="ko-KR" altLang="en-US" sz="2000" dirty="0" err="1"/>
              <a:t>인구증감</a:t>
            </a:r>
            <a:r>
              <a:rPr lang="ko-KR" altLang="en-US" sz="2000" dirty="0"/>
              <a:t> 추이와 같이 시간 순서에 따른 데이터의 시각화에 많이 사용됨</a:t>
            </a:r>
            <a:endParaRPr lang="en-US" altLang="ko-KR" sz="2000" dirty="0"/>
          </a:p>
          <a:p>
            <a:r>
              <a:rPr lang="ko-KR" altLang="en-US" sz="2000" dirty="0"/>
              <a:t>예제</a:t>
            </a:r>
            <a:r>
              <a:rPr lang="en-US" altLang="ko-KR" sz="2000" dirty="0"/>
              <a:t>: </a:t>
            </a:r>
            <a:r>
              <a:rPr lang="ko-KR" altLang="en-US" sz="2000" dirty="0"/>
              <a:t>월별 지각생 통계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데이터 입력하기</a:t>
            </a:r>
            <a:endParaRPr lang="en-US" altLang="ko-KR" sz="2000" dirty="0"/>
          </a:p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FF6EE3-3C00-48C8-9DA9-D66771B03B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3592" y="2060848"/>
          <a:ext cx="59770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18">
                  <a:extLst>
                    <a:ext uri="{9D8B030D-6E8A-4147-A177-3AD203B41FA5}">
                      <a16:colId xmlns:a16="http://schemas.microsoft.com/office/drawing/2014/main" val="3174962568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452829121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3247825860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112812244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423719045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1733761219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1516038821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3489430968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024701657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438277109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1950541249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416732555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309797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48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late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2933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F65FC6-3C2D-4888-9857-D3674FF4023E}"/>
              </a:ext>
            </a:extLst>
          </p:cNvPr>
          <p:cNvSpPr/>
          <p:nvPr/>
        </p:nvSpPr>
        <p:spPr>
          <a:xfrm>
            <a:off x="2173561" y="3789040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 = 1:12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late 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c(5,8,7,9,4,6,12,13,8,6,6,4)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C7AFF8-1F94-4ED0-889D-ADA9358BB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29" y="5137612"/>
            <a:ext cx="3993325" cy="8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6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E6B5C95-F7F0-4E9A-9C3A-204C208C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32" y="4332821"/>
            <a:ext cx="3340489" cy="26333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선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월별</a:t>
            </a:r>
            <a:r>
              <a:rPr lang="en-US" altLang="ko-KR" sz="2000" dirty="0"/>
              <a:t> </a:t>
            </a:r>
            <a:r>
              <a:rPr lang="ko-KR" altLang="en-US" sz="2000" dirty="0"/>
              <a:t>지각생 통계의 선 그래프를 그려보자</a:t>
            </a:r>
            <a:r>
              <a:rPr lang="en-US" altLang="ko-KR" sz="2000" dirty="0"/>
              <a:t>  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603520-9D68-429D-A7A0-9EB94263ED94}"/>
              </a:ext>
            </a:extLst>
          </p:cNvPr>
          <p:cNvSpPr/>
          <p:nvPr/>
        </p:nvSpPr>
        <p:spPr>
          <a:xfrm>
            <a:off x="2173561" y="1484784"/>
            <a:ext cx="7344816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plot(month,   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+mn-ea"/>
                <a:cs typeface="Courier New" pitchFamily="49" charset="0"/>
              </a:rPr>
              <a:t># x data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late,    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+mn-ea"/>
                <a:cs typeface="Courier New" pitchFamily="49" charset="0"/>
              </a:rPr>
              <a:t># y data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main="Late students",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type= "l"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그래프의 종류 선택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알파벳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). </a:t>
            </a:r>
            <a:endParaRPr lang="en-US" altLang="ko-KR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=1,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                      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선의 종류</a:t>
            </a:r>
            <a:r>
              <a:rPr lang="en-US" altLang="ko-KR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(line type)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 선택</a:t>
            </a:r>
            <a:endParaRPr lang="en-US" altLang="ko-KR" sz="2000" b="1" dirty="0">
              <a:solidFill>
                <a:schemeClr val="tx1"/>
              </a:solidFill>
              <a:latin typeface="+mn-ea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=1,            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선의 굵기 선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택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="Month ",    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  <a:cs typeface="Courier New" pitchFamily="49" charset="0"/>
              </a:rPr>
              <a:t>#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x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축 레이블</a:t>
            </a:r>
            <a:endParaRPr lang="en-US" altLang="ko-KR" sz="2000" b="1" dirty="0">
              <a:solidFill>
                <a:schemeClr val="tx1"/>
              </a:solidFill>
              <a:latin typeface="+mn-ea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="Late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   </a:t>
            </a:r>
            <a:r>
              <a:rPr lang="en-US" altLang="ko-KR" sz="2000" dirty="0" smtClean="0">
                <a:solidFill>
                  <a:srgbClr val="0070C0"/>
                </a:solidFill>
                <a:latin typeface="+mn-ea"/>
                <a:cs typeface="Courier New" pitchFamily="49" charset="0"/>
              </a:rPr>
              <a:t>#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y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Courier New" pitchFamily="49" charset="0"/>
              </a:rPr>
              <a:t>축 레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이블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108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9577" y="296733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type= "l" 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72393" y="295152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선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6096001" y="300023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type= "b" 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788816" y="298442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 err="1"/>
              <a:t>점과선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2207569" y="641326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type= "s" 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0384" y="6397453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계단형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6087471" y="438091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type= "o" 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780286" y="4365104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점 </a:t>
            </a:r>
            <a:r>
              <a:rPr lang="ko-KR" altLang="en-US" sz="2000" dirty="0" err="1"/>
              <a:t>위의선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6096001" y="474095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type= "h" 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88817" y="4725144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값에 해당하는 수직선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6096001" y="518913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type= "S" 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788816" y="5173317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계단형 </a:t>
            </a:r>
            <a:r>
              <a:rPr lang="en-US" altLang="ko-KR" sz="2000" dirty="0"/>
              <a:t>2)</a:t>
            </a:r>
            <a:endParaRPr lang="ko-KR" altLang="en-US" sz="20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2B45A5B-3C86-42DA-B253-7ABF01CF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4" y="213315"/>
            <a:ext cx="3493591" cy="27540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7C54450-1112-4186-9DE2-50EFE399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01" y="216825"/>
            <a:ext cx="3526568" cy="27800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D11595D-4C4A-406A-A929-A808A5DDA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282" y="3469989"/>
            <a:ext cx="3565638" cy="28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3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선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선의 종류</a:t>
            </a:r>
            <a:endParaRPr lang="ko-KR" altLang="en-US" dirty="0"/>
          </a:p>
        </p:txBody>
      </p:sp>
      <p:pic>
        <p:nvPicPr>
          <p:cNvPr id="5122" name="Picture 2" descr="R plot lty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57" y="1412776"/>
            <a:ext cx="3924151" cy="23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01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선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복수의 선그래프 그리기</a:t>
            </a:r>
            <a:endParaRPr lang="en-US" altLang="ko-KR" sz="2000" dirty="0"/>
          </a:p>
          <a:p>
            <a:r>
              <a:rPr lang="ko-KR" altLang="en-US" sz="2000" dirty="0"/>
              <a:t>예제</a:t>
            </a:r>
            <a:r>
              <a:rPr lang="en-US" altLang="ko-KR" sz="2000" dirty="0"/>
              <a:t>: 1</a:t>
            </a:r>
            <a:r>
              <a:rPr lang="ko-KR" altLang="en-US" sz="2000" dirty="0"/>
              <a:t>반</a:t>
            </a:r>
            <a:r>
              <a:rPr lang="en-US" altLang="ko-KR" sz="2000" dirty="0"/>
              <a:t>, 2</a:t>
            </a:r>
            <a:r>
              <a:rPr lang="ko-KR" altLang="en-US" sz="2000" dirty="0"/>
              <a:t>반의 지각생 데이터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데이터 입력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012E87-0DC3-4012-B0CF-69BB08226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3592" y="2060848"/>
          <a:ext cx="59770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218">
                  <a:extLst>
                    <a:ext uri="{9D8B030D-6E8A-4147-A177-3AD203B41FA5}">
                      <a16:colId xmlns:a16="http://schemas.microsoft.com/office/drawing/2014/main" val="3174962568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452829121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3247825860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112812244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423719045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1733761219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1516038821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3489430968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024701657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438277109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1950541249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2416732555"/>
                    </a:ext>
                  </a:extLst>
                </a:gridCol>
                <a:gridCol w="437736">
                  <a:extLst>
                    <a:ext uri="{9D8B030D-6E8A-4147-A177-3AD203B41FA5}">
                      <a16:colId xmlns:a16="http://schemas.microsoft.com/office/drawing/2014/main" val="309797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48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late1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2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late2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5129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37A1BF2-398B-4B08-8321-B370D124EC2E}"/>
              </a:ext>
            </a:extLst>
          </p:cNvPr>
          <p:cNvSpPr/>
          <p:nvPr/>
        </p:nvSpPr>
        <p:spPr>
          <a:xfrm>
            <a:off x="2173561" y="3789040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 = 1:12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late1 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c(5,8,7,9,4,6,12,13,8,6,6,4)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late2 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ko-KR" alt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c(4,6,5,8,7,8,10,11,6,5,7,3)</a:t>
            </a:r>
          </a:p>
        </p:txBody>
      </p:sp>
    </p:spTree>
    <p:extLst>
      <p:ext uri="{BB962C8B-B14F-4D97-AF65-F5344CB8AC3E}">
        <p14:creationId xmlns:p14="http://schemas.microsoft.com/office/powerpoint/2010/main" val="315609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다변량</a:t>
            </a:r>
            <a:r>
              <a:rPr lang="ko-KR" altLang="en-US" dirty="0"/>
              <a:t> 자료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키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몸무게</a:t>
            </a:r>
            <a:r>
              <a:rPr lang="ko-KR" altLang="en-US" dirty="0"/>
              <a:t>의 관계와 같이 두개 이상의 변수를 동시에 다루어야 하는 자료</a:t>
            </a:r>
            <a:endParaRPr lang="en-US" altLang="ko-KR" dirty="0"/>
          </a:p>
          <a:p>
            <a:pPr lvl="1"/>
            <a:r>
              <a:rPr lang="ko-KR" altLang="en-US" dirty="0"/>
              <a:t>두개인 경우를 특히 </a:t>
            </a:r>
            <a:r>
              <a:rPr lang="ko-KR" altLang="en-US" dirty="0" err="1"/>
              <a:t>이변량</a:t>
            </a:r>
            <a:r>
              <a:rPr lang="ko-KR" altLang="en-US" dirty="0"/>
              <a:t> 자료라고 한다</a:t>
            </a:r>
            <a:endParaRPr lang="en-US" altLang="ko-KR" dirty="0"/>
          </a:p>
          <a:p>
            <a:pPr lvl="1"/>
            <a:r>
              <a:rPr lang="ko-KR" altLang="en-US" dirty="0" err="1"/>
              <a:t>일변량</a:t>
            </a:r>
            <a:r>
              <a:rPr lang="ko-KR" altLang="en-US" dirty="0"/>
              <a:t> 자료는 </a:t>
            </a:r>
            <a:r>
              <a:rPr lang="en-US" altLang="ko-KR" dirty="0"/>
              <a:t>vector </a:t>
            </a:r>
            <a:r>
              <a:rPr lang="ko-KR" altLang="en-US" dirty="0"/>
              <a:t>에 저장하여 분석할 수 있고</a:t>
            </a:r>
            <a:r>
              <a:rPr lang="en-US" altLang="ko-KR" dirty="0"/>
              <a:t>, </a:t>
            </a:r>
            <a:r>
              <a:rPr lang="ko-KR" altLang="en-US" dirty="0" err="1"/>
              <a:t>다변량</a:t>
            </a:r>
            <a:r>
              <a:rPr lang="ko-KR" altLang="en-US" dirty="0"/>
              <a:t> 자료는 </a:t>
            </a:r>
            <a:r>
              <a:rPr lang="en-US" altLang="ko-KR" dirty="0"/>
              <a:t>matrix </a:t>
            </a:r>
            <a:r>
              <a:rPr lang="ko-KR" altLang="en-US" dirty="0"/>
              <a:t>또는 </a:t>
            </a:r>
            <a:r>
              <a:rPr lang="en-US" altLang="ko-KR" dirty="0"/>
              <a:t>data frame </a:t>
            </a:r>
            <a:r>
              <a:rPr lang="ko-KR" altLang="en-US" dirty="0"/>
              <a:t>에 저장하여 분석한다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 </a:t>
            </a:r>
            <a:r>
              <a:rPr lang="en-US" altLang="ko-KR" dirty="0"/>
              <a:t>: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ko-KR" altLang="en-US" dirty="0"/>
              <a:t>변수는 데이터셋에서 열로 표현된다 </a:t>
            </a:r>
            <a:r>
              <a:rPr lang="en-US" altLang="ko-KR" dirty="0"/>
              <a:t>(</a:t>
            </a:r>
            <a:r>
              <a:rPr lang="en-US" altLang="ko-KR" dirty="0" err="1"/>
              <a:t>Sepal.Length</a:t>
            </a:r>
            <a:r>
              <a:rPr lang="en-US" altLang="ko-KR" dirty="0"/>
              <a:t>, </a:t>
            </a:r>
            <a:r>
              <a:rPr lang="en-US" altLang="ko-KR" dirty="0" err="1"/>
              <a:t>Sepal.Width</a:t>
            </a:r>
            <a:r>
              <a:rPr lang="en-US" altLang="ko-KR" dirty="0"/>
              <a:t>, </a:t>
            </a:r>
            <a:r>
              <a:rPr lang="en-US" altLang="ko-KR" dirty="0" err="1"/>
              <a:t>Petal.Length</a:t>
            </a:r>
            <a:r>
              <a:rPr lang="en-US" altLang="ko-KR" dirty="0"/>
              <a:t>, </a:t>
            </a:r>
            <a:r>
              <a:rPr lang="en-US" altLang="ko-KR" dirty="0" err="1"/>
              <a:t>Petal.Width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293096"/>
            <a:ext cx="7772400" cy="15811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3A22E8-3C77-4F53-A41C-15D34F729FE5}"/>
              </a:ext>
            </a:extLst>
          </p:cNvPr>
          <p:cNvSpPr/>
          <p:nvPr/>
        </p:nvSpPr>
        <p:spPr bwMode="auto">
          <a:xfrm>
            <a:off x="2688764" y="4967456"/>
            <a:ext cx="6264696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59A5A6-80BC-4564-B4DB-A6F09F9BBBEB}"/>
              </a:ext>
            </a:extLst>
          </p:cNvPr>
          <p:cNvSpPr/>
          <p:nvPr/>
        </p:nvSpPr>
        <p:spPr bwMode="auto">
          <a:xfrm>
            <a:off x="9002608" y="4964028"/>
            <a:ext cx="792088" cy="2194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2758C-F88C-49FB-BB32-91C154C88DE5}"/>
              </a:ext>
            </a:extLst>
          </p:cNvPr>
          <p:cNvSpPr txBox="1"/>
          <p:nvPr/>
        </p:nvSpPr>
        <p:spPr>
          <a:xfrm>
            <a:off x="446312" y="491439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관측값</a:t>
            </a:r>
            <a:r>
              <a:rPr lang="en-US" altLang="ko-KR" sz="1600" dirty="0">
                <a:solidFill>
                  <a:srgbClr val="FF0000"/>
                </a:solidFill>
              </a:rPr>
              <a:t>(observation)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282E4-69E3-47D6-9E7C-E3C69C3114A6}"/>
              </a:ext>
            </a:extLst>
          </p:cNvPr>
          <p:cNvSpPr txBox="1"/>
          <p:nvPr/>
        </p:nvSpPr>
        <p:spPr>
          <a:xfrm>
            <a:off x="9832286" y="493245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레이블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(label)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9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B1EF0-7BFB-4FCF-95AF-FE0E2EB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04DF9-A2E5-4795-BD98-A84DA021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416787-749F-4358-BC35-506B5740743F}"/>
              </a:ext>
            </a:extLst>
          </p:cNvPr>
          <p:cNvSpPr/>
          <p:nvPr/>
        </p:nvSpPr>
        <p:spPr>
          <a:xfrm>
            <a:off x="2173561" y="857250"/>
            <a:ext cx="7344816" cy="4227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plot(month,     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x data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late1,      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y data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main="Late students",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type= "b",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그래프의 종류 선택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(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알파벳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). 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=1,</a:t>
            </a:r>
            <a:r>
              <a:rPr lang="en-US" altLang="ko-KR" sz="2000" dirty="0">
                <a:solidFill>
                  <a:schemeClr val="tx1"/>
                </a:solidFill>
                <a:cs typeface="Courier New" pitchFamily="49" charset="0"/>
              </a:rPr>
              <a:t>                  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선의 종류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(line type)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 선택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col="red",        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선의 색깔 선택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="Month ",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x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축 레이블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="Late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y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축 레이블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lines(month,             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late2,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type = "b",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col = "blue")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BBD1D-4935-4154-9EAF-B6E46770FB46}"/>
              </a:ext>
            </a:extLst>
          </p:cNvPr>
          <p:cNvSpPr txBox="1"/>
          <p:nvPr/>
        </p:nvSpPr>
        <p:spPr>
          <a:xfrm>
            <a:off x="2063552" y="5536896"/>
            <a:ext cx="788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하나의 선그래프를 그린 후에 그 위에 또다른 선 그래프를 겹쳐 그리는 방식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이와 다르게 그리는 방법도 많이 있음</a:t>
            </a:r>
          </a:p>
        </p:txBody>
      </p:sp>
    </p:spTree>
    <p:extLst>
      <p:ext uri="{BB962C8B-B14F-4D97-AF65-F5344CB8AC3E}">
        <p14:creationId xmlns:p14="http://schemas.microsoft.com/office/powerpoint/2010/main" val="3677848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314D-662B-434F-8003-9C6CF218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73B0B-90C2-470F-B7F5-32FF704E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56D052-802F-47A2-AEA6-CE70833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84" y="980729"/>
            <a:ext cx="6628571" cy="372380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861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연습문제 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2015</a:t>
            </a:r>
            <a:r>
              <a:rPr lang="ko-KR" altLang="en-US" sz="2000" dirty="0"/>
              <a:t>년부터 </a:t>
            </a:r>
            <a:r>
              <a:rPr lang="en-US" altLang="ko-KR" sz="2000" dirty="0"/>
              <a:t>2026</a:t>
            </a:r>
            <a:r>
              <a:rPr lang="ko-KR" altLang="en-US" sz="2000" dirty="0"/>
              <a:t>년도까지의 예상 인구수 추계자료이다</a:t>
            </a:r>
            <a:r>
              <a:rPr lang="en-US" altLang="ko-KR" sz="2000" dirty="0"/>
              <a:t>. </a:t>
            </a:r>
            <a:r>
              <a:rPr lang="ko-KR" altLang="en-US" sz="2000" dirty="0"/>
              <a:t>선그래프를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다음은</a:t>
            </a:r>
            <a:r>
              <a:rPr lang="en-US" altLang="ko-KR" sz="2000" dirty="0"/>
              <a:t> 2014</a:t>
            </a:r>
            <a:r>
              <a:rPr lang="ko-KR" altLang="en-US" sz="2000" dirty="0"/>
              <a:t>년 </a:t>
            </a:r>
            <a:r>
              <a:rPr lang="en-US" altLang="ko-KR" sz="2000" dirty="0"/>
              <a:t>4</a:t>
            </a:r>
            <a:r>
              <a:rPr lang="ko-KR" altLang="en-US" sz="2000" dirty="0"/>
              <a:t>분기부터 </a:t>
            </a:r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분기까지 남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녀의</a:t>
            </a:r>
            <a:r>
              <a:rPr lang="ko-KR" altLang="en-US" sz="2000" dirty="0"/>
              <a:t> 경제활동참가율 통계이다</a:t>
            </a:r>
            <a:r>
              <a:rPr lang="en-US" altLang="ko-KR" sz="2000" dirty="0"/>
              <a:t>. </a:t>
            </a:r>
            <a:r>
              <a:rPr lang="ko-KR" altLang="en-US" sz="2000" dirty="0"/>
              <a:t>선그래프를 </a:t>
            </a:r>
            <a:r>
              <a:rPr lang="ko-KR" altLang="en-US" sz="2000" dirty="0" err="1"/>
              <a:t>작성하시오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남</a:t>
            </a:r>
            <a:r>
              <a:rPr lang="en-US" altLang="ko-KR" sz="2000" dirty="0"/>
              <a:t>,</a:t>
            </a:r>
            <a:r>
              <a:rPr lang="ko-KR" altLang="en-US" sz="2000" dirty="0" err="1"/>
              <a:t>녀를</a:t>
            </a:r>
            <a:r>
              <a:rPr lang="ko-KR" altLang="en-US" sz="2000" dirty="0"/>
              <a:t> 각각 다른 선으로 표시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(2014</a:t>
            </a:r>
            <a:r>
              <a:rPr lang="ko-KR" altLang="en-US" sz="2000" dirty="0"/>
              <a:t>년 </a:t>
            </a:r>
            <a:r>
              <a:rPr lang="en-US" altLang="ko-KR" sz="2000" dirty="0"/>
              <a:t>4</a:t>
            </a:r>
            <a:r>
              <a:rPr lang="ko-KR" altLang="en-US" sz="2000" dirty="0"/>
              <a:t>분기는 </a:t>
            </a:r>
            <a:r>
              <a:rPr lang="en-US" altLang="ko-KR" sz="2000" dirty="0"/>
              <a:t>20144, 2015</a:t>
            </a:r>
            <a:r>
              <a:rPr lang="ko-KR" altLang="en-US" sz="2000" dirty="0"/>
              <a:t>년</a:t>
            </a:r>
            <a:r>
              <a:rPr lang="en-US" altLang="ko-KR" sz="2000" dirty="0"/>
              <a:t>1</a:t>
            </a:r>
            <a:r>
              <a:rPr lang="ko-KR" altLang="en-US" sz="2000" dirty="0"/>
              <a:t>분기는 </a:t>
            </a:r>
            <a:r>
              <a:rPr lang="en-US" altLang="ko-KR" sz="2000" dirty="0"/>
              <a:t>20151 </a:t>
            </a:r>
            <a:r>
              <a:rPr lang="ko-KR" altLang="en-US" sz="2000" dirty="0"/>
              <a:t>과 같이 입력한다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14CE1-F069-41DC-BAF9-BD4E3EFE63C7}"/>
              </a:ext>
            </a:extLst>
          </p:cNvPr>
          <p:cNvSpPr txBox="1"/>
          <p:nvPr/>
        </p:nvSpPr>
        <p:spPr>
          <a:xfrm>
            <a:off x="1703513" y="2132857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국가통계포털</a:t>
            </a:r>
            <a:r>
              <a:rPr lang="ko-KR" altLang="en-US" sz="1200" dirty="0"/>
              <a:t> </a:t>
            </a:r>
            <a:r>
              <a:rPr lang="en-US" altLang="ko-KR" sz="1200" dirty="0"/>
              <a:t>KOSIS)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781CB-8D20-40EA-A8B2-1342E9A6091D}"/>
              </a:ext>
            </a:extLst>
          </p:cNvPr>
          <p:cNvSpPr txBox="1"/>
          <p:nvPr/>
        </p:nvSpPr>
        <p:spPr>
          <a:xfrm>
            <a:off x="1703513" y="4664170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국가통계포털</a:t>
            </a:r>
            <a:r>
              <a:rPr lang="ko-KR" altLang="en-US" sz="1200" dirty="0"/>
              <a:t> </a:t>
            </a:r>
            <a:r>
              <a:rPr lang="en-US" altLang="ko-KR" sz="1200" dirty="0"/>
              <a:t>KOSIS)</a:t>
            </a:r>
            <a:endParaRPr lang="ko-KR" altLang="en-US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85C604-2895-4028-9527-1823EAB5B7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6873" y="3847918"/>
          <a:ext cx="8786817" cy="752643"/>
        </p:xfrm>
        <a:graphic>
          <a:graphicData uri="http://schemas.openxmlformats.org/drawingml/2006/table">
            <a:tbl>
              <a:tblPr/>
              <a:tblGrid>
                <a:gridCol w="675909">
                  <a:extLst>
                    <a:ext uri="{9D8B030D-6E8A-4147-A177-3AD203B41FA5}">
                      <a16:colId xmlns:a16="http://schemas.microsoft.com/office/drawing/2014/main" val="3147461712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2001569702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210437361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2001403376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3100324381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150851607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3066757471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3084489587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755246156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3396485929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2197974961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1366996441"/>
                    </a:ext>
                  </a:extLst>
                </a:gridCol>
                <a:gridCol w="675909">
                  <a:extLst>
                    <a:ext uri="{9D8B030D-6E8A-4147-A177-3AD203B41FA5}">
                      <a16:colId xmlns:a16="http://schemas.microsoft.com/office/drawing/2014/main" val="795674293"/>
                    </a:ext>
                  </a:extLst>
                </a:gridCol>
              </a:tblGrid>
              <a:tr h="1196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분기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52500"/>
                  </a:ext>
                </a:extLst>
              </a:tr>
              <a:tr h="1196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남자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73.9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73.1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74.4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74.2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73.5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73.0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74.2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74.5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73.8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73.1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74.5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74.2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636559"/>
                  </a:ext>
                </a:extLst>
              </a:tr>
              <a:tr h="1196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여자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51.4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50.5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52.4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52.4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51.9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50.9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52.6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52.7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52.2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51.5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53.2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effectLst/>
                          <a:latin typeface="Arial" panose="020B0604020202020204" pitchFamily="34" charset="0"/>
                        </a:rPr>
                        <a:t>53.1</a:t>
                      </a:r>
                    </a:p>
                  </a:txBody>
                  <a:tcPr marL="7041" marR="7041" marT="7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65790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2D2109-8D42-4E6F-AD63-6178674A65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44621" y="1613981"/>
          <a:ext cx="8786813" cy="433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229">
                  <a:extLst>
                    <a:ext uri="{9D8B030D-6E8A-4147-A177-3AD203B41FA5}">
                      <a16:colId xmlns:a16="http://schemas.microsoft.com/office/drawing/2014/main" val="2702126184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3971142772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2528686519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347221003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263269577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819866249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1095209010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3698714314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2470413369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1329678100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1579826755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788036001"/>
                    </a:ext>
                  </a:extLst>
                </a:gridCol>
                <a:gridCol w="636882">
                  <a:extLst>
                    <a:ext uri="{9D8B030D-6E8A-4147-A177-3AD203B41FA5}">
                      <a16:colId xmlns:a16="http://schemas.microsoft.com/office/drawing/2014/main" val="586640333"/>
                    </a:ext>
                  </a:extLst>
                </a:gridCol>
              </a:tblGrid>
              <a:tr h="2169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2025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>
                          <a:effectLst/>
                        </a:rPr>
                        <a:t>2026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2883"/>
                  </a:ext>
                </a:extLst>
              </a:tr>
              <a:tr h="216972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총인구 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천명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51,014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51,245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51,446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51,635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51,811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51,973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52,123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52,261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52,388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52,504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52,609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52,704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96" marR="8096" marT="809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33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8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이변량</a:t>
            </a:r>
            <a:r>
              <a:rPr lang="ko-KR" altLang="en-US" dirty="0"/>
              <a:t> 자료의 분포 및 상관관계를 시각적으로 확인</a:t>
            </a:r>
            <a:endParaRPr lang="en-US" altLang="ko-KR" dirty="0"/>
          </a:p>
          <a:p>
            <a:pPr lvl="1"/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데이터셋에서 자동차</a:t>
            </a:r>
            <a:r>
              <a:rPr lang="en-US" altLang="ko-KR" dirty="0"/>
              <a:t> </a:t>
            </a:r>
            <a:r>
              <a:rPr lang="ko-KR" altLang="en-US" dirty="0"/>
              <a:t>중량</a:t>
            </a:r>
            <a:r>
              <a:rPr lang="en-US" altLang="ko-KR" dirty="0"/>
              <a:t>(</a:t>
            </a:r>
            <a:r>
              <a:rPr lang="en-US" altLang="ko-KR" dirty="0" err="1"/>
              <a:t>wt</a:t>
            </a:r>
            <a:r>
              <a:rPr lang="en-US" altLang="ko-KR" dirty="0"/>
              <a:t>) </a:t>
            </a:r>
            <a:r>
              <a:rPr lang="ko-KR" altLang="en-US" dirty="0"/>
              <a:t>와 연비</a:t>
            </a:r>
            <a:r>
              <a:rPr lang="en-US" altLang="ko-KR" dirty="0"/>
              <a:t>(mpg) </a:t>
            </a:r>
            <a:r>
              <a:rPr lang="ko-KR" altLang="en-US" dirty="0"/>
              <a:t>의 상관관계를 </a:t>
            </a:r>
            <a:r>
              <a:rPr lang="ko-KR" altLang="en-US" dirty="0" err="1"/>
              <a:t>산점도를</a:t>
            </a:r>
            <a:r>
              <a:rPr lang="ko-KR" altLang="en-US" dirty="0"/>
              <a:t> 통해 확인해 보자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73561" y="2132856"/>
            <a:ext cx="7344816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mtcars$wt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mpg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mtcars$mpg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mpg,   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2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개 변수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(x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축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,y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축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)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main="Car Weight-mpg",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제목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="Car Weight ",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x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축 레이블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="Miles Per Gallon ",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y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축 레이블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col="red", 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point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의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color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=19)    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point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의 종류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2527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674" y="6309320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중량이 큰 차일수록 연비가 떨어지는 것을 관찰할 수 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6" y="955780"/>
            <a:ext cx="5289773" cy="52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00" y="836712"/>
            <a:ext cx="7162800" cy="573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A7159-EF25-4C33-A721-38414B346215}"/>
              </a:ext>
            </a:extLst>
          </p:cNvPr>
          <p:cNvSpPr txBox="1"/>
          <p:nvPr/>
        </p:nvSpPr>
        <p:spPr>
          <a:xfrm>
            <a:off x="3575720" y="6551766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http://allaboutmoon.tistory.com/entry/R</a:t>
            </a:r>
            <a:r>
              <a:rPr lang="ko-KR" altLang="en-US" sz="1100" dirty="0"/>
              <a:t>을</a:t>
            </a:r>
            <a:r>
              <a:rPr lang="en-US" altLang="ko-KR" sz="1100" dirty="0"/>
              <a:t>-</a:t>
            </a:r>
            <a:r>
              <a:rPr lang="ko-KR" altLang="en-US" sz="1100" dirty="0"/>
              <a:t>활용한</a:t>
            </a:r>
            <a:r>
              <a:rPr lang="en-US" altLang="ko-KR" sz="1100" dirty="0"/>
              <a:t>-</a:t>
            </a:r>
            <a:r>
              <a:rPr lang="ko-KR" altLang="en-US" sz="1100" dirty="0"/>
              <a:t>그래프</a:t>
            </a:r>
            <a:r>
              <a:rPr lang="en-US" altLang="ko-KR" sz="1100" dirty="0"/>
              <a:t>-</a:t>
            </a:r>
            <a:r>
              <a:rPr lang="ko-KR" altLang="en-US" sz="11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403057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32" y="980729"/>
            <a:ext cx="7153275" cy="421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5720" y="6525344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http://allaboutmoon.tistory.com/entry/R</a:t>
            </a:r>
            <a:r>
              <a:rPr lang="ko-KR" altLang="en-US" sz="1100" dirty="0"/>
              <a:t>을</a:t>
            </a:r>
            <a:r>
              <a:rPr lang="en-US" altLang="ko-KR" sz="1100" dirty="0"/>
              <a:t>-</a:t>
            </a:r>
            <a:r>
              <a:rPr lang="ko-KR" altLang="en-US" sz="1100" dirty="0"/>
              <a:t>활용한</a:t>
            </a:r>
            <a:r>
              <a:rPr lang="en-US" altLang="ko-KR" sz="1100" dirty="0"/>
              <a:t>-</a:t>
            </a:r>
            <a:r>
              <a:rPr lang="ko-KR" altLang="en-US" sz="1100" dirty="0"/>
              <a:t>그래프</a:t>
            </a:r>
            <a:r>
              <a:rPr lang="en-US" altLang="ko-KR" sz="1100" dirty="0"/>
              <a:t>-</a:t>
            </a:r>
            <a:r>
              <a:rPr lang="ko-KR" altLang="en-US" sz="11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93016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포인트의 종류 </a:t>
            </a:r>
            <a:r>
              <a:rPr lang="en-US" altLang="ko-KR" dirty="0"/>
              <a:t>(</a:t>
            </a:r>
            <a:r>
              <a:rPr lang="en-US" altLang="ko-KR" dirty="0" err="1"/>
              <a:t>pch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19" y="1412776"/>
            <a:ext cx="5419725" cy="4838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B00474-4165-4AB6-A733-F05473E5AEC3}"/>
              </a:ext>
            </a:extLst>
          </p:cNvPr>
          <p:cNvSpPr/>
          <p:nvPr/>
        </p:nvSpPr>
        <p:spPr>
          <a:xfrm>
            <a:off x="4260155" y="654973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http://rgraphics.limnology.wisc.edu/pch.php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67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산점도</a:t>
            </a:r>
            <a:r>
              <a:rPr lang="en-US" altLang="ko-KR" b="1" dirty="0"/>
              <a:t>(Scatter plot)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pairs() : </a:t>
            </a:r>
            <a:r>
              <a:rPr lang="ko-KR" altLang="en-US" dirty="0"/>
              <a:t>여러 변수들 사이의 상관관계를 한번에 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73561" y="1484784"/>
            <a:ext cx="7344816" cy="1397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c("mpg","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","drat","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대상 변수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target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pairs(target,   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대상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데이터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main="Multi plots")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052548"/>
            <a:ext cx="4392488" cy="34434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0110" y="45906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0070C0"/>
                </a:solidFill>
              </a:rPr>
              <a:t>배기량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2799" y="393305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0070C0"/>
                </a:solidFill>
              </a:rPr>
              <a:t>연비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593023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</a:rPr>
              <a:t>중량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95510" y="5301788"/>
            <a:ext cx="9925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>
                <a:solidFill>
                  <a:srgbClr val="0070C0"/>
                </a:solidFill>
                <a:latin typeface="Apple SD Gothic Neo"/>
              </a:rPr>
              <a:t>리어</a:t>
            </a:r>
            <a:r>
              <a:rPr lang="ko-KR" altLang="en-US" sz="800" b="1" dirty="0">
                <a:solidFill>
                  <a:srgbClr val="0070C0"/>
                </a:solidFill>
                <a:latin typeface="Apple SD Gothic Neo"/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  <a:latin typeface="Apple SD Gothic Neo"/>
              </a:rPr>
              <a:t>액슬</a:t>
            </a:r>
            <a:r>
              <a:rPr lang="ko-KR" altLang="en-US" sz="800" b="1" dirty="0">
                <a:solidFill>
                  <a:srgbClr val="0070C0"/>
                </a:solidFill>
                <a:latin typeface="Apple SD Gothic Neo"/>
              </a:rPr>
              <a:t> 기어 비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3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13214</TotalTime>
  <Words>1643</Words>
  <Application>Microsoft Office PowerPoint</Application>
  <PresentationFormat>와이드스크린</PresentationFormat>
  <Paragraphs>442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Apple SD Gothic Neo</vt:lpstr>
      <vt:lpstr>HY견고딕</vt:lpstr>
      <vt:lpstr>HY헤드라인M</vt:lpstr>
      <vt:lpstr>굴림</vt:lpstr>
      <vt:lpstr>맑은 고딕</vt:lpstr>
      <vt:lpstr>Arial</vt:lpstr>
      <vt:lpstr>Arial Black</vt:lpstr>
      <vt:lpstr>Courier New</vt:lpstr>
      <vt:lpstr>Symbol</vt:lpstr>
      <vt:lpstr>Times New Roman</vt:lpstr>
      <vt:lpstr>Wingdings</vt:lpstr>
      <vt:lpstr>Office 테마</vt:lpstr>
      <vt:lpstr>다변량 자료의 탐색</vt:lpstr>
      <vt:lpstr>Contents</vt:lpstr>
      <vt:lpstr>개요</vt:lpstr>
      <vt:lpstr>1. 산점도(Scatter plot)</vt:lpstr>
      <vt:lpstr>1. 산점도(Scatter plot)</vt:lpstr>
      <vt:lpstr>1. 산점도(Scatter plot)</vt:lpstr>
      <vt:lpstr>1. 산점도(Scatter plot)</vt:lpstr>
      <vt:lpstr>1. 산점도(Scatter plot)</vt:lpstr>
      <vt:lpstr>1. 산점도(Scatter plot)</vt:lpstr>
      <vt:lpstr>1. 산점도(Scatter plot)</vt:lpstr>
      <vt:lpstr>1. 산점도(Scatter plot)</vt:lpstr>
      <vt:lpstr>1. 산점도(Scatter plot)</vt:lpstr>
      <vt:lpstr>1. 산점도(Scatter plot)</vt:lpstr>
      <vt:lpstr>[연습 1]</vt:lpstr>
      <vt:lpstr>2. 상관분석(Correlation Analysis)</vt:lpstr>
      <vt:lpstr>2. 상관분석(Correlation Analysis)</vt:lpstr>
      <vt:lpstr>2. 상관분석(Correlation Analysis)</vt:lpstr>
      <vt:lpstr>2. 상관분석(Correlation Analysis)</vt:lpstr>
      <vt:lpstr>2. 상관분석(Correlation Analysis)</vt:lpstr>
      <vt:lpstr>2. 상관분석(Correlation Analysis)</vt:lpstr>
      <vt:lpstr>2. 상관분석(Correlation Analysis)</vt:lpstr>
      <vt:lpstr>[연습문제 2]</vt:lpstr>
      <vt:lpstr>[연습문제 2]</vt:lpstr>
      <vt:lpstr>[연습문제 2]</vt:lpstr>
      <vt:lpstr>3. 선 그래프</vt:lpstr>
      <vt:lpstr>3. 선 그래프</vt:lpstr>
      <vt:lpstr>PowerPoint 프레젠테이션</vt:lpstr>
      <vt:lpstr>3. 선 그래프</vt:lpstr>
      <vt:lpstr>3. 선 그래프</vt:lpstr>
      <vt:lpstr>3. 선 그래프</vt:lpstr>
      <vt:lpstr>3. 선 그래프</vt:lpstr>
      <vt:lpstr>[연습문제 3]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DKU</cp:lastModifiedBy>
  <cp:revision>1064</cp:revision>
  <cp:lastPrinted>1601-01-01T00:00:00Z</cp:lastPrinted>
  <dcterms:created xsi:type="dcterms:W3CDTF">2001-04-24T07:20:06Z</dcterms:created>
  <dcterms:modified xsi:type="dcterms:W3CDTF">2019-03-14T04:22:32Z</dcterms:modified>
</cp:coreProperties>
</file>