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sldIdLst>
    <p:sldId id="259" r:id="rId2"/>
    <p:sldId id="260" r:id="rId3"/>
    <p:sldId id="291" r:id="rId4"/>
    <p:sldId id="292" r:id="rId5"/>
    <p:sldId id="293" r:id="rId6"/>
    <p:sldId id="294" r:id="rId7"/>
    <p:sldId id="295" r:id="rId8"/>
    <p:sldId id="304" r:id="rId9"/>
    <p:sldId id="306" r:id="rId10"/>
    <p:sldId id="305" r:id="rId11"/>
    <p:sldId id="296" r:id="rId12"/>
    <p:sldId id="297" r:id="rId13"/>
    <p:sldId id="298" r:id="rId14"/>
    <p:sldId id="299" r:id="rId15"/>
    <p:sldId id="300" r:id="rId16"/>
    <p:sldId id="301" r:id="rId17"/>
    <p:sldId id="303" r:id="rId18"/>
  </p:sldIdLst>
  <p:sldSz cx="12192000" cy="6858000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5" autoAdjust="0"/>
    <p:restoredTop sz="85657" autoAdjust="0"/>
  </p:normalViewPr>
  <p:slideViewPr>
    <p:cSldViewPr>
      <p:cViewPr varScale="1">
        <p:scale>
          <a:sx n="67" d="100"/>
          <a:sy n="67" d="100"/>
        </p:scale>
        <p:origin x="96" y="3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635"/>
    </p:cViewPr>
  </p:sorterViewPr>
  <p:notesViewPr>
    <p:cSldViewPr>
      <p:cViewPr varScale="1">
        <p:scale>
          <a:sx n="82" d="100"/>
          <a:sy n="82" d="100"/>
        </p:scale>
        <p:origin x="-151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C63B01F-9D80-4AB7-8501-E2785682E95B}" type="datetimeFigureOut">
              <a:rPr lang="ko-KR" altLang="en-US"/>
              <a:pPr>
                <a:defRPr/>
              </a:pPr>
              <a:t>2019-03-14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8DB9404-9FD9-45BC-90D9-0EE325C6119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86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4B5E326-0CC6-4F26-8B9E-F05FA1FEF17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DB9404-9FD9-45BC-90D9-0EE325C61197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449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1"/>
          <p:cNvSpPr>
            <a:spLocks noChangeArrowheads="1"/>
          </p:cNvSpPr>
          <p:nvPr/>
        </p:nvSpPr>
        <p:spPr bwMode="auto">
          <a:xfrm>
            <a:off x="1513805" y="4216400"/>
            <a:ext cx="7603067" cy="381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5" name="Rectangle 277"/>
          <p:cNvSpPr>
            <a:spLocks noChangeArrowheads="1"/>
          </p:cNvSpPr>
          <p:nvPr/>
        </p:nvSpPr>
        <p:spPr bwMode="auto">
          <a:xfrm>
            <a:off x="7995039" y="1676400"/>
            <a:ext cx="1117600" cy="914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7" name="Rectangle 91"/>
          <p:cNvSpPr>
            <a:spLocks noChangeArrowheads="1"/>
          </p:cNvSpPr>
          <p:nvPr/>
        </p:nvSpPr>
        <p:spPr bwMode="auto">
          <a:xfrm flipV="1">
            <a:off x="8940800" y="6553200"/>
            <a:ext cx="3251200" cy="304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8" name="Rectangle 95"/>
          <p:cNvSpPr>
            <a:spLocks noChangeArrowheads="1"/>
          </p:cNvSpPr>
          <p:nvPr/>
        </p:nvSpPr>
        <p:spPr bwMode="auto">
          <a:xfrm>
            <a:off x="1192072" y="2590800"/>
            <a:ext cx="9059333" cy="1371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 flipH="1" flipV="1">
            <a:off x="1192072" y="3886200"/>
            <a:ext cx="8534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0" name="Rectangle 253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gradFill rotWithShape="0">
            <a:gsLst>
              <a:gs pos="0">
                <a:schemeClr val="tx1">
                  <a:gamma/>
                  <a:tint val="23529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1" name="Rectangle 272"/>
          <p:cNvSpPr>
            <a:spLocks noChangeArrowheads="1"/>
          </p:cNvSpPr>
          <p:nvPr/>
        </p:nvSpPr>
        <p:spPr bwMode="auto">
          <a:xfrm>
            <a:off x="9121106" y="2590800"/>
            <a:ext cx="1121833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2" name="Oval 262"/>
          <p:cNvSpPr>
            <a:spLocks noChangeArrowheads="1"/>
          </p:cNvSpPr>
          <p:nvPr/>
        </p:nvSpPr>
        <p:spPr bwMode="auto">
          <a:xfrm flipH="1">
            <a:off x="9121105" y="3505200"/>
            <a:ext cx="1117600" cy="838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4" name="Line 259"/>
          <p:cNvSpPr>
            <a:spLocks noChangeShapeType="1"/>
          </p:cNvSpPr>
          <p:nvPr/>
        </p:nvSpPr>
        <p:spPr bwMode="ltGray">
          <a:xfrm>
            <a:off x="1582216" y="3505200"/>
            <a:ext cx="10058400" cy="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5" name="Line 261"/>
          <p:cNvSpPr>
            <a:spLocks noChangeShapeType="1"/>
          </p:cNvSpPr>
          <p:nvPr/>
        </p:nvSpPr>
        <p:spPr bwMode="ltGray">
          <a:xfrm>
            <a:off x="1582216" y="4343400"/>
            <a:ext cx="10058400" cy="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6" name="Line 260"/>
          <p:cNvSpPr>
            <a:spLocks noChangeShapeType="1"/>
          </p:cNvSpPr>
          <p:nvPr/>
        </p:nvSpPr>
        <p:spPr bwMode="ltGray">
          <a:xfrm>
            <a:off x="1582216" y="2590800"/>
            <a:ext cx="10058400" cy="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7" name="Line 268"/>
          <p:cNvSpPr>
            <a:spLocks noChangeShapeType="1"/>
          </p:cNvSpPr>
          <p:nvPr/>
        </p:nvSpPr>
        <p:spPr bwMode="ltGray">
          <a:xfrm>
            <a:off x="11437416" y="1447800"/>
            <a:ext cx="0" cy="358140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8" name="Line 256"/>
          <p:cNvSpPr>
            <a:spLocks noChangeShapeType="1"/>
          </p:cNvSpPr>
          <p:nvPr/>
        </p:nvSpPr>
        <p:spPr bwMode="ltGray">
          <a:xfrm>
            <a:off x="9202216" y="1447800"/>
            <a:ext cx="0" cy="358140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9" name="Line 257"/>
          <p:cNvSpPr>
            <a:spLocks noChangeShapeType="1"/>
          </p:cNvSpPr>
          <p:nvPr/>
        </p:nvSpPr>
        <p:spPr bwMode="ltGray">
          <a:xfrm>
            <a:off x="10332516" y="1447800"/>
            <a:ext cx="0" cy="358140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20" name="Line 264"/>
          <p:cNvSpPr>
            <a:spLocks noChangeShapeType="1"/>
          </p:cNvSpPr>
          <p:nvPr/>
        </p:nvSpPr>
        <p:spPr bwMode="ltGray">
          <a:xfrm>
            <a:off x="8076149" y="1447800"/>
            <a:ext cx="0" cy="358140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411272" y="4495800"/>
            <a:ext cx="7721600" cy="533400"/>
          </a:xfrm>
        </p:spPr>
        <p:txBody>
          <a:bodyPr anchor="b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821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1903272" y="2844800"/>
            <a:ext cx="7416800" cy="1295400"/>
          </a:xfrm>
        </p:spPr>
        <p:txBody>
          <a:bodyPr anchor="ctr"/>
          <a:lstStyle>
            <a:lvl1pPr>
              <a:defRPr sz="4400" b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22" name="Rectangle 14"/>
          <p:cNvSpPr>
            <a:spLocks noGrp="1" noChangeArrowheads="1"/>
          </p:cNvSpPr>
          <p:nvPr>
            <p:ph type="dt" sz="quarter" idx="10"/>
          </p:nvPr>
        </p:nvSpPr>
        <p:spPr>
          <a:xfrm>
            <a:off x="4775200" y="65532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" name="Rectangle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553200"/>
            <a:ext cx="914400" cy="304800"/>
          </a:xfrm>
        </p:spPr>
        <p:txBody>
          <a:bodyPr anchorCtr="0"/>
          <a:lstStyle>
            <a:lvl1pPr>
              <a:defRPr sz="1400"/>
            </a:lvl1pPr>
          </a:lstStyle>
          <a:p>
            <a:pPr>
              <a:defRPr/>
            </a:pPr>
            <a:fld id="{57CB5F90-83C6-4769-95C8-C2648901CA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7544" y="857250"/>
            <a:ext cx="9202952" cy="550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70400" y="655320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7328" y="6496050"/>
            <a:ext cx="1310216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kumimoji="0" sz="1600" b="1">
                <a:latin typeface="+mn-ea"/>
              </a:defRPr>
            </a:lvl1pPr>
          </a:lstStyle>
          <a:p>
            <a:pPr>
              <a:defRPr/>
            </a:pPr>
            <a:fld id="{7C3A4DB8-089F-4E3A-AFA6-DCD677DDEA3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66" name="Rectangle 142"/>
          <p:cNvSpPr>
            <a:spLocks noChangeArrowheads="1"/>
          </p:cNvSpPr>
          <p:nvPr/>
        </p:nvSpPr>
        <p:spPr bwMode="auto">
          <a:xfrm flipH="1">
            <a:off x="95251" y="142875"/>
            <a:ext cx="11811000" cy="520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171" name="Line 147"/>
          <p:cNvSpPr>
            <a:spLocks noChangeShapeType="1"/>
          </p:cNvSpPr>
          <p:nvPr/>
        </p:nvSpPr>
        <p:spPr bwMode="ltGray">
          <a:xfrm flipH="1">
            <a:off x="167217" y="714375"/>
            <a:ext cx="11709400" cy="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white">
          <a:xfrm>
            <a:off x="1357544" y="153988"/>
            <a:ext cx="920295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4351" y="6472239"/>
            <a:ext cx="45397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3114A4A7-2B45-41C2-95FB-D3B640B429C6}" type="slidenum">
              <a:rPr lang="ko-KR" altLang="en-US" sz="1800"/>
              <a:pPr>
                <a:defRPr/>
              </a:pPr>
              <a:t>‹#›</a:t>
            </a:fld>
            <a:endParaRPr lang="ko-KR" altLang="en-US" sz="1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</p:sldLayoutIdLst>
  <p:hf sldNum="0" hd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£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sz="3200" dirty="0" smtClean="0">
                <a:latin typeface="HY헤드라인M" pitchFamily="18" charset="-127"/>
                <a:ea typeface="HY헤드라인M" pitchFamily="18" charset="-127"/>
              </a:rPr>
              <a:t>탐색적 데이터분석 사례</a:t>
            </a:r>
            <a:endParaRPr lang="ko-KR" altLang="en-US" sz="3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9416" y="4495800"/>
            <a:ext cx="5791200" cy="1504950"/>
          </a:xfrm>
        </p:spPr>
        <p:txBody>
          <a:bodyPr/>
          <a:lstStyle/>
          <a:p>
            <a:pPr eaLnBrk="1" hangingPunct="1"/>
            <a:endParaRPr lang="en-US" altLang="ko-KR" sz="2400" dirty="0">
              <a:solidFill>
                <a:srgbClr val="0070C0"/>
              </a:solidFill>
            </a:endParaRPr>
          </a:p>
          <a:p>
            <a:pPr eaLnBrk="1" hangingPunct="1"/>
            <a:endParaRPr lang="en-US" altLang="ko-KR" sz="2400" dirty="0">
              <a:solidFill>
                <a:srgbClr val="0070C0"/>
              </a:solidFill>
            </a:endParaRPr>
          </a:p>
          <a:p>
            <a:pPr eaLnBrk="1" hangingPunct="1"/>
            <a:endParaRPr lang="en-US" altLang="ko-KR" sz="2400" dirty="0">
              <a:solidFill>
                <a:srgbClr val="0070C0"/>
              </a:solidFill>
            </a:endParaRPr>
          </a:p>
          <a:p>
            <a:pPr algn="ctr" eaLnBrk="1" hangingPunct="1"/>
            <a:r>
              <a:rPr lang="ko-KR" altLang="en-US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 세 종</a:t>
            </a:r>
            <a:endParaRPr lang="en-US" altLang="ko-KR" sz="24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hangingPunct="1"/>
            <a:endParaRPr lang="en-US" altLang="ko-KR" sz="2400" dirty="0">
              <a:solidFill>
                <a:srgbClr val="0070C0"/>
              </a:solidFill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10866" y="2143126"/>
            <a:ext cx="1428750" cy="4286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dirty="0">
                <a:latin typeface="Times New Roman" charset="0"/>
              </a:rPr>
              <a:t>Chapter </a:t>
            </a:r>
            <a:r>
              <a:rPr lang="en-US" altLang="ko-KR" dirty="0" smtClean="0">
                <a:latin typeface="Times New Roman" charset="0"/>
              </a:rPr>
              <a:t>6</a:t>
            </a:r>
            <a:endParaRPr lang="ko-KR" altLang="en-US" dirty="0">
              <a:latin typeface="Times New Roman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999593-F51F-41C1-8B77-24166C208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776" y="5589240"/>
            <a:ext cx="2762250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2. 4</a:t>
            </a:r>
            <a:r>
              <a:rPr lang="ko-KR" altLang="en-US" dirty="0"/>
              <a:t>개 변수에 대한 분포 확인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889818"/>
            <a:ext cx="8171428" cy="5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1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dirty="0"/>
              <a:t>4</a:t>
            </a:r>
            <a:r>
              <a:rPr lang="ko-KR" altLang="en-US" dirty="0"/>
              <a:t>개 변수에 대한 </a:t>
            </a:r>
            <a:r>
              <a:rPr lang="ko-KR" altLang="en-US" dirty="0" smtClean="0"/>
              <a:t>그룹별 분포 </a:t>
            </a:r>
            <a:r>
              <a:rPr lang="ko-KR" altLang="en-US" dirty="0"/>
              <a:t>확인 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Step 3. </a:t>
            </a:r>
            <a:r>
              <a:rPr lang="ko-KR" altLang="en-US" sz="2000" dirty="0"/>
              <a:t>각</a:t>
            </a:r>
            <a:r>
              <a:rPr lang="en-US" altLang="ko-KR" sz="2000" dirty="0"/>
              <a:t> </a:t>
            </a:r>
            <a:r>
              <a:rPr lang="ko-KR" altLang="en-US" sz="2000" dirty="0"/>
              <a:t>열 데이터에 대해 그룹별 분포를 확인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35560" y="1484784"/>
            <a:ext cx="7920880" cy="32403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mfrow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c(2, 2))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boxplot(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Sepal.Length~Species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data = iris,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main = "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Sepal.Length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boxplot(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Sepal.Width~Species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data = iris,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main = "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Sepal.Width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 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boxplot(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Petal.Length~Species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data = iris,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main = "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Petal.Length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 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boxplot(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Petal.Length~Species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data = iris,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main = "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Petal.Width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04413" y="5121845"/>
            <a:ext cx="5262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u="sng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Sepal.Length~Species</a:t>
            </a:r>
            <a:r>
              <a:rPr lang="en-US" altLang="ko-KR" sz="2000" b="1" u="sng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data = iris</a:t>
            </a:r>
            <a:endParaRPr lang="ko-KR" altLang="en-US" sz="2000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5560" y="5517232"/>
            <a:ext cx="6615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Iris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</a:rPr>
              <a:t>데이터셋의 </a:t>
            </a:r>
            <a:r>
              <a:rPr lang="en-US" altLang="ko-KR" sz="20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Sepal.Length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</a:rPr>
              <a:t>에 대해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boxplot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</a:rPr>
              <a:t>을 그리되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Species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</a:rPr>
              <a:t>에 따라 그룹을 구분하여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</a:rPr>
              <a:t>그리시오</a:t>
            </a:r>
            <a:endParaRPr lang="ko-KR" alt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254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3. 4</a:t>
            </a:r>
            <a:r>
              <a:rPr lang="ko-KR" altLang="en-US" dirty="0"/>
              <a:t>개 변수에 대한 그룹별 분포 확인 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779860"/>
            <a:ext cx="6115050" cy="6105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47529" y="98072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꽃받침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7529" y="4077072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70C0"/>
                </a:solidFill>
              </a:rPr>
              <a:t>꽃잎</a:t>
            </a:r>
          </a:p>
        </p:txBody>
      </p:sp>
    </p:spTree>
    <p:extLst>
      <p:ext uri="{BB962C8B-B14F-4D97-AF65-F5344CB8AC3E}">
        <p14:creationId xmlns:p14="http://schemas.microsoft.com/office/powerpoint/2010/main" val="3287603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3. 4</a:t>
            </a:r>
            <a:r>
              <a:rPr lang="ko-KR" altLang="en-US" dirty="0"/>
              <a:t>개 변수에 대한 그룹별 분포 확인 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해석</a:t>
            </a:r>
            <a:r>
              <a:rPr lang="en-US" altLang="ko-KR" dirty="0"/>
              <a:t>&gt;</a:t>
            </a:r>
          </a:p>
          <a:p>
            <a:r>
              <a:rPr lang="en-US" altLang="ko-KR" sz="2000" dirty="0"/>
              <a:t>4</a:t>
            </a:r>
            <a:r>
              <a:rPr lang="ko-KR" altLang="en-US" sz="2000" dirty="0"/>
              <a:t>개 변수에서 각 그룹간 데이터의 크기는 차이가 존재한다</a:t>
            </a:r>
            <a:endParaRPr lang="en-US" altLang="ko-KR" sz="2000" dirty="0"/>
          </a:p>
          <a:p>
            <a:r>
              <a:rPr lang="en-US" altLang="ko-KR" sz="2000" dirty="0" err="1"/>
              <a:t>Sepal.width</a:t>
            </a:r>
            <a:r>
              <a:rPr lang="en-US" altLang="ko-KR" sz="2000" dirty="0"/>
              <a:t> 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Sepal.length</a:t>
            </a:r>
            <a:r>
              <a:rPr lang="ko-KR" altLang="en-US" sz="2000" dirty="0"/>
              <a:t> 에서는 그룹간 데이터가 겹치는 부분이 넓다</a:t>
            </a:r>
            <a:endParaRPr lang="en-US" altLang="ko-KR" sz="2000" dirty="0"/>
          </a:p>
          <a:p>
            <a:r>
              <a:rPr lang="en-US" altLang="ko-KR" sz="2000" dirty="0" err="1"/>
              <a:t>Setosa</a:t>
            </a:r>
            <a:r>
              <a:rPr lang="en-US" altLang="ko-KR" sz="2000" dirty="0"/>
              <a:t> </a:t>
            </a:r>
            <a:r>
              <a:rPr lang="ko-KR" altLang="en-US" sz="2000" dirty="0"/>
              <a:t>품종의 경우는 </a:t>
            </a:r>
            <a:r>
              <a:rPr lang="en-US" altLang="ko-KR" sz="2000" dirty="0" err="1"/>
              <a:t>petal.width</a:t>
            </a:r>
            <a:r>
              <a:rPr lang="en-US" altLang="ko-KR" sz="2000" dirty="0"/>
              <a:t> 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petal.length</a:t>
            </a:r>
            <a:r>
              <a:rPr lang="ko-KR" altLang="en-US" sz="2000" dirty="0"/>
              <a:t> 에서 데이터의 편차가 매우 적다</a:t>
            </a:r>
            <a:endParaRPr lang="en-US" altLang="ko-KR" sz="2000" dirty="0"/>
          </a:p>
          <a:p>
            <a:r>
              <a:rPr lang="ko-KR" altLang="en-US" sz="2000" dirty="0"/>
              <a:t>이상치에 속하는 데이터가 일부 있다</a:t>
            </a:r>
          </a:p>
        </p:txBody>
      </p:sp>
    </p:spTree>
    <p:extLst>
      <p:ext uri="{BB962C8B-B14F-4D97-AF65-F5344CB8AC3E}">
        <p14:creationId xmlns:p14="http://schemas.microsoft.com/office/powerpoint/2010/main" val="1728193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</a:t>
            </a:r>
            <a:r>
              <a:rPr lang="en-US" altLang="ko-KR" dirty="0"/>
              <a:t>4</a:t>
            </a:r>
            <a:r>
              <a:rPr lang="ko-KR" altLang="en-US" dirty="0"/>
              <a:t>개 변수에 대한 그룹별 분포 확인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산점도</a:t>
            </a:r>
            <a:r>
              <a:rPr lang="en-US" altLang="ko-KR" dirty="0" smtClean="0"/>
              <a:t>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Step 4. </a:t>
            </a:r>
            <a:r>
              <a:rPr lang="ko-KR" altLang="en-US" sz="2000" dirty="0"/>
              <a:t>각</a:t>
            </a:r>
            <a:r>
              <a:rPr lang="en-US" altLang="ko-KR" sz="2000" dirty="0"/>
              <a:t> </a:t>
            </a:r>
            <a:r>
              <a:rPr lang="ko-KR" altLang="en-US" sz="2000" dirty="0"/>
              <a:t>열 데이터에 대해 그룹별 분포를 </a:t>
            </a:r>
            <a:r>
              <a:rPr lang="ko-KR" altLang="en-US" sz="2000" dirty="0" err="1"/>
              <a:t>산점도를</a:t>
            </a:r>
            <a:r>
              <a:rPr lang="ko-KR" altLang="en-US" sz="2000" dirty="0"/>
              <a:t> 통해 확인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35560" y="1484784"/>
            <a:ext cx="7920880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point &lt;-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iris$Species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포인트 모양</a:t>
            </a:r>
            <a:endParaRPr lang="en-US" altLang="ko-KR" sz="2000" dirty="0">
              <a:solidFill>
                <a:srgbClr val="0070C0"/>
              </a:solidFill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color &lt;- c("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red","green","blue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포인트 컬러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pairs(iris[,-5],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pch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=c(point),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col=color[iris[,5]] 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7618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4. 4</a:t>
            </a:r>
            <a:r>
              <a:rPr lang="ko-KR" altLang="en-US" dirty="0"/>
              <a:t>개 변수에 대한 그룹별 분포 확인 </a:t>
            </a:r>
            <a:r>
              <a:rPr lang="en-US" altLang="ko-KR" dirty="0"/>
              <a:t>(</a:t>
            </a:r>
            <a:r>
              <a:rPr lang="ko-KR" altLang="en-US" dirty="0" err="1"/>
              <a:t>산점도</a:t>
            </a:r>
            <a:r>
              <a:rPr lang="en-US" altLang="ko-KR" dirty="0"/>
              <a:t>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764704"/>
            <a:ext cx="6115050" cy="6105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96400" y="3356992"/>
            <a:ext cx="226857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빨강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setosa</a:t>
            </a:r>
            <a:endParaRPr lang="en-US" altLang="ko-KR" dirty="0" smtClean="0"/>
          </a:p>
          <a:p>
            <a:r>
              <a:rPr lang="ko-KR" altLang="en-US" dirty="0" smtClean="0"/>
              <a:t>초록 </a:t>
            </a:r>
            <a:r>
              <a:rPr lang="en-US" altLang="ko-KR" dirty="0" smtClean="0"/>
              <a:t>: versicolor</a:t>
            </a:r>
          </a:p>
          <a:p>
            <a:r>
              <a:rPr lang="ko-KR" altLang="en-US" dirty="0" smtClean="0"/>
              <a:t>파랑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virginica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423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4. 4</a:t>
            </a:r>
            <a:r>
              <a:rPr lang="ko-KR" altLang="en-US" dirty="0"/>
              <a:t>개 변수에 대한 그룹별 분포 확인 </a:t>
            </a:r>
            <a:r>
              <a:rPr lang="en-US" altLang="ko-KR" dirty="0"/>
              <a:t>(</a:t>
            </a:r>
            <a:r>
              <a:rPr lang="ko-KR" altLang="en-US" dirty="0" err="1"/>
              <a:t>산점도</a:t>
            </a:r>
            <a:r>
              <a:rPr lang="en-US" altLang="ko-KR" dirty="0"/>
              <a:t>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해석</a:t>
            </a:r>
            <a:r>
              <a:rPr lang="en-US" altLang="ko-KR" dirty="0"/>
              <a:t>&gt;</a:t>
            </a:r>
          </a:p>
          <a:p>
            <a:r>
              <a:rPr lang="en-US" altLang="ko-KR" sz="2000" dirty="0"/>
              <a:t>4</a:t>
            </a:r>
            <a:r>
              <a:rPr lang="ko-KR" altLang="en-US" sz="2000" dirty="0"/>
              <a:t>개 변수에서 각 그룹간 데이터의 크기는 차이가 존재한다</a:t>
            </a:r>
            <a:endParaRPr lang="en-US" altLang="ko-KR" sz="2000" dirty="0"/>
          </a:p>
          <a:p>
            <a:r>
              <a:rPr lang="en-US" altLang="ko-KR" sz="2000" dirty="0" err="1"/>
              <a:t>Sepal.length</a:t>
            </a:r>
            <a:r>
              <a:rPr lang="en-US" altLang="ko-KR" sz="2000" dirty="0"/>
              <a:t> 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petal.length</a:t>
            </a:r>
            <a:r>
              <a:rPr lang="en-US" altLang="ko-KR" sz="2000" dirty="0"/>
              <a:t>, </a:t>
            </a:r>
            <a:r>
              <a:rPr lang="ko-KR" altLang="en-US" sz="2000" dirty="0"/>
              <a:t>그리고</a:t>
            </a:r>
            <a:r>
              <a:rPr lang="en-US" altLang="ko-KR" sz="2000" dirty="0"/>
              <a:t> </a:t>
            </a:r>
            <a:r>
              <a:rPr lang="en-US" altLang="ko-KR" sz="2000" dirty="0" err="1"/>
              <a:t>petal.length</a:t>
            </a:r>
            <a:r>
              <a:rPr lang="en-US" altLang="ko-KR" sz="2000" dirty="0"/>
              <a:t>  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petal.width</a:t>
            </a:r>
            <a:r>
              <a:rPr lang="en-US" altLang="ko-KR" sz="2000" dirty="0"/>
              <a:t> </a:t>
            </a:r>
            <a:r>
              <a:rPr lang="ko-KR" altLang="en-US" sz="2000" dirty="0"/>
              <a:t>는 강한 양의 상관 관계를 보인다</a:t>
            </a:r>
            <a:r>
              <a:rPr lang="en-US" altLang="ko-KR" sz="2000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2492897"/>
            <a:ext cx="56197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50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4. 4</a:t>
            </a:r>
            <a:r>
              <a:rPr lang="ko-KR" altLang="en-US" dirty="0"/>
              <a:t>개 변수에 대한 그룹별 분포 확인 </a:t>
            </a:r>
            <a:r>
              <a:rPr lang="en-US" altLang="ko-KR" dirty="0"/>
              <a:t>(</a:t>
            </a:r>
            <a:r>
              <a:rPr lang="ko-KR" altLang="en-US" dirty="0" err="1"/>
              <a:t>산점도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변수간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상관도를 확인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35560" y="1484784"/>
            <a:ext cx="7920880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cor</a:t>
            </a:r>
            <a:r>
              <a:rPr lang="en-US" altLang="ko-K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(iris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[,-5</a:t>
            </a:r>
            <a:r>
              <a:rPr lang="en-US" altLang="ko-K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59" y="2271862"/>
            <a:ext cx="8120479" cy="144517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 bwMode="auto">
          <a:xfrm>
            <a:off x="8890024" y="3184400"/>
            <a:ext cx="1224136" cy="288032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298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데이터분석 </a:t>
            </a:r>
            <a:r>
              <a:rPr lang="ko-KR" altLang="en-US" dirty="0"/>
              <a:t>사례</a:t>
            </a:r>
            <a:r>
              <a:rPr lang="en-US" altLang="ko-KR" dirty="0"/>
              <a:t>: iris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720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AE52F-6AA5-47F4-9D29-70622123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1. </a:t>
            </a:r>
            <a:r>
              <a:rPr lang="ko-KR" altLang="en-US" b="1" dirty="0" err="1" smtClean="0"/>
              <a:t>데이터셋</a:t>
            </a:r>
            <a:r>
              <a:rPr lang="ko-KR" altLang="en-US" b="1" dirty="0" smtClean="0"/>
              <a:t> 일반정보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CD86EC-E42F-4E57-AF8B-409213588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Step.1 </a:t>
            </a:r>
            <a:r>
              <a:rPr lang="ko-KR" altLang="en-US" sz="2000" dirty="0"/>
              <a:t>데이터셋 일반 정보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3C5DF4A-6E6A-43C9-8FA3-B275ABEDDD35}"/>
              </a:ext>
            </a:extLst>
          </p:cNvPr>
          <p:cNvSpPr/>
          <p:nvPr/>
        </p:nvSpPr>
        <p:spPr>
          <a:xfrm>
            <a:off x="2135560" y="1484784"/>
            <a:ext cx="7920880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(iris)             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데이터셋의 전체 정보 확인</a:t>
            </a:r>
            <a:endParaRPr lang="en-US" altLang="ko-KR" sz="2000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CFD348-4E37-4998-8FD0-8AE6E9076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2190465"/>
            <a:ext cx="8172450" cy="1466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874758-1BDA-46E0-BBCB-662F9D09A2EB}"/>
              </a:ext>
            </a:extLst>
          </p:cNvPr>
          <p:cNvSpPr txBox="1"/>
          <p:nvPr/>
        </p:nvSpPr>
        <p:spPr>
          <a:xfrm>
            <a:off x="2207568" y="4149081"/>
            <a:ext cx="3339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데이터셋의 형태는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frame</a:t>
            </a: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150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행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(row)</a:t>
            </a: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컬럼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Species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factor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타입 </a:t>
            </a:r>
          </a:p>
        </p:txBody>
      </p:sp>
    </p:spTree>
    <p:extLst>
      <p:ext uri="{BB962C8B-B14F-4D97-AF65-F5344CB8AC3E}">
        <p14:creationId xmlns:p14="http://schemas.microsoft.com/office/powerpoint/2010/main" val="25833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데이터셋</a:t>
            </a:r>
            <a:r>
              <a:rPr lang="ko-KR" altLang="en-US" dirty="0"/>
              <a:t> 일반정보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다른 방법으로 확인 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135560" y="1484784"/>
            <a:ext cx="792088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class(iris)              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자료구조 확인</a:t>
            </a:r>
            <a:endParaRPr lang="en-US" altLang="ko-KR" sz="2000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head(iris)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dim(iris)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table(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iris$Species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74" y="3068960"/>
            <a:ext cx="77914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6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데이터셋</a:t>
            </a:r>
            <a:r>
              <a:rPr lang="ko-KR" altLang="en-US" dirty="0"/>
              <a:t> 일반정보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해석</a:t>
            </a:r>
            <a:r>
              <a:rPr lang="en-US" altLang="ko-KR" dirty="0"/>
              <a:t>&gt;</a:t>
            </a:r>
          </a:p>
          <a:p>
            <a:r>
              <a:rPr lang="ko-KR" altLang="en-US" sz="2000" dirty="0"/>
              <a:t>이 데이터셋의 자료구조는 </a:t>
            </a:r>
            <a:r>
              <a:rPr lang="en-US" altLang="ko-KR" sz="2000" dirty="0"/>
              <a:t>data frame (</a:t>
            </a:r>
            <a:r>
              <a:rPr lang="ko-KR" altLang="en-US" sz="2000" dirty="0"/>
              <a:t>열 </a:t>
            </a:r>
            <a:r>
              <a:rPr lang="ko-KR" altLang="en-US" sz="2000" dirty="0" err="1"/>
              <a:t>선택시</a:t>
            </a:r>
            <a:r>
              <a:rPr lang="ko-KR" altLang="en-US" sz="2000" dirty="0"/>
              <a:t> </a:t>
            </a:r>
            <a:r>
              <a:rPr lang="en-US" altLang="ko-KR" sz="2000" dirty="0"/>
              <a:t>$ </a:t>
            </a:r>
            <a:r>
              <a:rPr lang="ko-KR" altLang="en-US" sz="2000" dirty="0"/>
              <a:t>사용 가능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총 </a:t>
            </a:r>
            <a:r>
              <a:rPr lang="en-US" altLang="ko-KR" sz="2000" dirty="0"/>
              <a:t>5</a:t>
            </a:r>
            <a:r>
              <a:rPr lang="ko-KR" altLang="en-US" sz="2000" dirty="0"/>
              <a:t>개의 열</a:t>
            </a:r>
            <a:r>
              <a:rPr lang="en-US" altLang="ko-KR" sz="2000" dirty="0"/>
              <a:t>(</a:t>
            </a:r>
            <a:r>
              <a:rPr lang="ko-KR" altLang="en-US" sz="2000" dirty="0"/>
              <a:t>변수</a:t>
            </a:r>
            <a:r>
              <a:rPr lang="en-US" altLang="ko-KR" sz="2000" dirty="0"/>
              <a:t>) </a:t>
            </a:r>
            <a:r>
              <a:rPr lang="ko-KR" altLang="en-US" sz="2000" dirty="0"/>
              <a:t>을 포함</a:t>
            </a:r>
            <a:r>
              <a:rPr lang="en-US" altLang="ko-KR" sz="2000" dirty="0"/>
              <a:t>. </a:t>
            </a:r>
            <a:r>
              <a:rPr lang="ko-KR" altLang="en-US" sz="2000" dirty="0"/>
              <a:t>앞의 </a:t>
            </a:r>
            <a:r>
              <a:rPr lang="en-US" altLang="ko-KR" sz="2000" dirty="0"/>
              <a:t>4</a:t>
            </a:r>
            <a:r>
              <a:rPr lang="ko-KR" altLang="en-US" sz="2000" dirty="0"/>
              <a:t>개는 수치 데이터</a:t>
            </a:r>
            <a:r>
              <a:rPr lang="en-US" altLang="ko-KR" sz="2000" dirty="0"/>
              <a:t>. 5</a:t>
            </a:r>
            <a:r>
              <a:rPr lang="ko-KR" altLang="en-US" sz="2000" dirty="0"/>
              <a:t>번째는 각 행에 대한 그룹 정보 포함 </a:t>
            </a:r>
            <a:endParaRPr lang="en-US" altLang="ko-KR" sz="2000" dirty="0"/>
          </a:p>
          <a:p>
            <a:r>
              <a:rPr lang="ko-KR" altLang="en-US" sz="2000" dirty="0"/>
              <a:t>이 데이터셋은 총 </a:t>
            </a:r>
            <a:r>
              <a:rPr lang="en-US" altLang="ko-KR" sz="2000" dirty="0"/>
              <a:t>150 </a:t>
            </a:r>
            <a:r>
              <a:rPr lang="ko-KR" altLang="en-US" sz="2000" dirty="0"/>
              <a:t>개의 행과 </a:t>
            </a:r>
            <a:r>
              <a:rPr lang="en-US" altLang="ko-KR" sz="2000" dirty="0"/>
              <a:t>5</a:t>
            </a:r>
            <a:r>
              <a:rPr lang="ko-KR" altLang="en-US" sz="2000" dirty="0"/>
              <a:t>개의 열로 구성</a:t>
            </a:r>
            <a:endParaRPr lang="en-US" altLang="ko-KR" sz="2000" dirty="0"/>
          </a:p>
          <a:p>
            <a:r>
              <a:rPr lang="ko-KR" altLang="en-US" sz="2000" dirty="0"/>
              <a:t>각 행들은 </a:t>
            </a:r>
            <a:r>
              <a:rPr lang="en-US" altLang="ko-KR" sz="2000" dirty="0"/>
              <a:t>3</a:t>
            </a:r>
            <a:r>
              <a:rPr lang="ko-KR" altLang="en-US" sz="2000" dirty="0"/>
              <a:t>개의 </a:t>
            </a:r>
            <a:r>
              <a:rPr lang="ko-KR" altLang="en-US" sz="2000" dirty="0" err="1"/>
              <a:t>그룹중</a:t>
            </a:r>
            <a:r>
              <a:rPr lang="ko-KR" altLang="en-US" sz="2000" dirty="0"/>
              <a:t> 하나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setosa</a:t>
            </a:r>
            <a:r>
              <a:rPr lang="en-US" altLang="ko-KR" sz="2000" dirty="0"/>
              <a:t>, versicolor,  </a:t>
            </a:r>
            <a:r>
              <a:rPr lang="en-US" altLang="ko-KR" sz="2000" dirty="0" err="1"/>
              <a:t>virginica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각 그룹에 속한 행의 개수는 각각 </a:t>
            </a:r>
            <a:r>
              <a:rPr lang="en-US" altLang="ko-KR" sz="2000" dirty="0"/>
              <a:t>50</a:t>
            </a:r>
            <a:r>
              <a:rPr lang="ko-KR" altLang="en-US" sz="2000" dirty="0"/>
              <a:t>개씩 균등하다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063553" y="4005064"/>
            <a:ext cx="5684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Note 1.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</a:rPr>
              <a:t>단순히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</a:rPr>
              <a:t>어떤 그룹이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</a:rPr>
              <a:t>있는지만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</a:rPr>
              <a:t> 알아 보려면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930" y="4437112"/>
            <a:ext cx="4629150" cy="7048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135560" y="5222970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</a:rPr>
              <a:t>위와 같이 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Level 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</a:rPr>
              <a:t>정보가 표시되면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Specis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</a:rPr>
              <a:t>열은 타입이 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factor 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</a:rPr>
              <a:t>임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3552" y="6033482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Note 2.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</a:rPr>
              <a:t>자료구조가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data frame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</a:rPr>
              <a:t>이면 열 데이터를 </a:t>
            </a:r>
            <a:r>
              <a:rPr lang="ko-KR" altLang="en-US" sz="2000" dirty="0" smtClean="0">
                <a:solidFill>
                  <a:schemeClr val="accent2">
                    <a:lumMod val="50000"/>
                  </a:schemeClr>
                </a:solidFill>
              </a:rPr>
              <a:t>추출할 때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</a:rPr>
              <a:t>iris$Species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</a:rPr>
              <a:t>가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</a:rPr>
              <a:t>가능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</a:rPr>
              <a:t>만일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iris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</a:rPr>
              <a:t>가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matrix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</a:rPr>
              <a:t>이면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iris[,5], iris[,”Species”]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</a:rPr>
              <a:t>처럼 해야 한다 </a:t>
            </a:r>
          </a:p>
        </p:txBody>
      </p:sp>
    </p:spTree>
    <p:extLst>
      <p:ext uri="{BB962C8B-B14F-4D97-AF65-F5344CB8AC3E}">
        <p14:creationId xmlns:p14="http://schemas.microsoft.com/office/powerpoint/2010/main" val="255001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2. 4</a:t>
            </a:r>
            <a:r>
              <a:rPr lang="ko-KR" altLang="en-US" dirty="0" smtClean="0"/>
              <a:t>개 변수에 대한 분포 확인 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Step.2 4</a:t>
            </a:r>
            <a:r>
              <a:rPr lang="ko-KR" altLang="en-US" sz="2000" dirty="0"/>
              <a:t>개 열 데이터에 대한 데이터 분포 확인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35560" y="1484784"/>
            <a:ext cx="792088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summary(iris[,1])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summary(iris[,2])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summary(iris[,"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Petal.Length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"])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iris$Petal.Width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3166815"/>
            <a:ext cx="62388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62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2. 4</a:t>
            </a:r>
            <a:r>
              <a:rPr lang="ko-KR" altLang="en-US" dirty="0"/>
              <a:t>개 변수에 대한 분포 확인 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135560" y="1484784"/>
            <a:ext cx="792088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(iris[,1]) 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altLang="ko-KR" sz="20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Sepal.Length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(iris[,2]) 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altLang="ko-KR" sz="20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Sepal.Width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(iris[,3])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# </a:t>
            </a:r>
            <a:r>
              <a:rPr lang="en-US" altLang="ko-KR" sz="20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Petal.Length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(iris[,4])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# </a:t>
            </a:r>
            <a:r>
              <a:rPr lang="en-US" altLang="ko-KR" sz="20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Petal.Width</a:t>
            </a:r>
            <a:r>
              <a:rPr lang="en-US" altLang="ko-K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3166815"/>
            <a:ext cx="2028825" cy="1800225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049540" y="4869161"/>
            <a:ext cx="5222925" cy="153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400" kern="0" dirty="0"/>
              <a:t>&lt;</a:t>
            </a:r>
            <a:r>
              <a:rPr lang="ko-KR" altLang="en-US" sz="2400" kern="0" dirty="0"/>
              <a:t>해석</a:t>
            </a:r>
            <a:r>
              <a:rPr lang="en-US" altLang="ko-KR" sz="2400" kern="0" dirty="0"/>
              <a:t>&gt;</a:t>
            </a:r>
          </a:p>
          <a:p>
            <a:r>
              <a:rPr lang="en-US" altLang="ko-KR" sz="2000" dirty="0" err="1">
                <a:latin typeface="Courier New" pitchFamily="49" charset="0"/>
                <a:cs typeface="Courier New" pitchFamily="49" charset="0"/>
              </a:rPr>
              <a:t>Sepal.Width</a:t>
            </a: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ko-KR" altLang="en-US" sz="2000" dirty="0">
                <a:latin typeface="Courier New" pitchFamily="49" charset="0"/>
                <a:cs typeface="Courier New" pitchFamily="49" charset="0"/>
              </a:rPr>
              <a:t>는</a:t>
            </a: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ko-KR" altLang="en-US" sz="2000" dirty="0">
                <a:latin typeface="Courier New" pitchFamily="49" charset="0"/>
                <a:cs typeface="Courier New" pitchFamily="49" charset="0"/>
              </a:rPr>
              <a:t>데이터의 편차가 작고</a:t>
            </a: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2000" dirty="0" err="1">
                <a:latin typeface="Courier New" pitchFamily="49" charset="0"/>
                <a:cs typeface="Courier New" pitchFamily="49" charset="0"/>
              </a:rPr>
              <a:t>Petal.Length</a:t>
            </a: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ko-KR" altLang="en-US" sz="2000" dirty="0">
                <a:latin typeface="Courier New" pitchFamily="49" charset="0"/>
                <a:cs typeface="Courier New" pitchFamily="49" charset="0"/>
              </a:rPr>
              <a:t>는</a:t>
            </a: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ko-KR" altLang="en-US" sz="2000" dirty="0">
                <a:latin typeface="Courier New" pitchFamily="49" charset="0"/>
                <a:cs typeface="Courier New" pitchFamily="49" charset="0"/>
              </a:rPr>
              <a:t>편차가 크다 </a:t>
            </a: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 </a:t>
            </a:r>
            <a:endParaRPr lang="ko-KR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1590676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2. 4</a:t>
            </a:r>
            <a:r>
              <a:rPr lang="ko-KR" altLang="en-US" dirty="0"/>
              <a:t>개 변수에 대한 분포 확인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Histogram </a:t>
            </a:r>
            <a:r>
              <a:rPr lang="ko-KR" altLang="en-US" dirty="0" smtClean="0"/>
              <a:t>으로 분포 확인하기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47528" y="1412776"/>
            <a:ext cx="7920880" cy="53285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mfrow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=c(2,2))         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2x2 </a:t>
            </a:r>
            <a:r>
              <a:rPr lang="ko-KR" alt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윈도우 생성</a:t>
            </a:r>
          </a:p>
          <a:p>
            <a:endParaRPr lang="ko-KR" alt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(iris[,1],            </a:t>
            </a:r>
            <a:r>
              <a:rPr lang="en-US" altLang="ko-K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data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main=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(iris)[1],    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ko-KR" alt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제목</a:t>
            </a:r>
          </a:p>
          <a:p>
            <a:r>
              <a:rPr lang="ko-KR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="Length",    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x</a:t>
            </a:r>
            <a:r>
              <a:rPr lang="ko-KR" alt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축 레이블              </a:t>
            </a:r>
          </a:p>
          <a:p>
            <a:r>
              <a:rPr lang="ko-KR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="Count",      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y</a:t>
            </a:r>
            <a:r>
              <a:rPr lang="ko-KR" alt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축 레이블                     </a:t>
            </a:r>
          </a:p>
          <a:p>
            <a:r>
              <a:rPr lang="ko-KR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col="green",       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ko-KR" alt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막대 색</a:t>
            </a:r>
          </a:p>
          <a:p>
            <a:r>
              <a:rPr lang="ko-KR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las=2,             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x</a:t>
            </a:r>
            <a:r>
              <a:rPr lang="ko-KR" alt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축 </a:t>
            </a:r>
            <a:r>
              <a:rPr lang="ko-KR" alt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글씨방향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(0~3)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breaks=10)         </a:t>
            </a:r>
            <a:r>
              <a:rPr lang="en-US" altLang="ko-KR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ko-KR" alt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축 막대 개수 조절</a:t>
            </a:r>
            <a:r>
              <a:rPr lang="ko-KR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ko-KR" alt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(iris[,2],             </a:t>
            </a:r>
            <a:r>
              <a:rPr lang="en-US" altLang="ko-K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data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main=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(iris)[2],    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ko-KR" alt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제목</a:t>
            </a:r>
          </a:p>
          <a:p>
            <a:r>
              <a:rPr lang="ko-KR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="Length",    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x</a:t>
            </a:r>
            <a:r>
              <a:rPr lang="ko-KR" alt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축 레이블              </a:t>
            </a:r>
          </a:p>
          <a:p>
            <a:r>
              <a:rPr lang="ko-KR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="Count",      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y</a:t>
            </a:r>
            <a:r>
              <a:rPr lang="ko-KR" alt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축 레이블                     </a:t>
            </a:r>
          </a:p>
          <a:p>
            <a:r>
              <a:rPr lang="ko-KR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col="yellow",      </a:t>
            </a:r>
            <a:r>
              <a:rPr lang="en-US" altLang="ko-KR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ko-KR" alt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막대 색</a:t>
            </a:r>
          </a:p>
          <a:p>
            <a:r>
              <a:rPr lang="ko-KR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las=2,             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x</a:t>
            </a:r>
            <a:r>
              <a:rPr lang="ko-KR" alt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축 </a:t>
            </a:r>
            <a:r>
              <a:rPr lang="ko-KR" alt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글씨방향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(0~3)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breaks=10) </a:t>
            </a:r>
            <a:r>
              <a:rPr lang="en-US" altLang="ko-K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ko-KR" alt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축 막대 개수 조절</a:t>
            </a:r>
            <a:r>
              <a:rPr lang="ko-KR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ko-KR" alt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03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2. 4</a:t>
            </a:r>
            <a:r>
              <a:rPr lang="ko-KR" altLang="en-US" dirty="0"/>
              <a:t>개 변수에 대한 분포 확인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47528" y="1412776"/>
            <a:ext cx="7920880" cy="49451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altLang="ko-K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(iris[,3],                  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data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main=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(iris</a:t>
            </a:r>
            <a:r>
              <a:rPr lang="en-US" altLang="ko-K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)[3],    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ko-KR" alt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제목</a:t>
            </a:r>
          </a:p>
          <a:p>
            <a:r>
              <a:rPr lang="ko-KR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="Length",    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x</a:t>
            </a:r>
            <a:r>
              <a:rPr lang="ko-KR" alt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축 레이블              </a:t>
            </a:r>
          </a:p>
          <a:p>
            <a:r>
              <a:rPr lang="ko-KR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="Count",      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y</a:t>
            </a:r>
            <a:r>
              <a:rPr lang="ko-KR" alt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축 레이블                     </a:t>
            </a:r>
          </a:p>
          <a:p>
            <a:r>
              <a:rPr lang="ko-KR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col="blue",       </a:t>
            </a:r>
            <a:r>
              <a:rPr lang="en-US" altLang="ko-K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ko-KR" alt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막대 색</a:t>
            </a:r>
          </a:p>
          <a:p>
            <a:r>
              <a:rPr lang="ko-KR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las=2,             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x</a:t>
            </a:r>
            <a:r>
              <a:rPr lang="ko-KR" alt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축 </a:t>
            </a:r>
            <a:r>
              <a:rPr lang="ko-KR" alt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글씨방향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(0~3)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breaks=10)         </a:t>
            </a:r>
            <a:r>
              <a:rPr lang="en-US" altLang="ko-KR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ko-KR" alt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축 막대 개수 조절</a:t>
            </a:r>
            <a:r>
              <a:rPr lang="ko-KR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ko-KR" alt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(iris</a:t>
            </a:r>
            <a:r>
              <a:rPr lang="en-US" altLang="ko-K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[,4],                  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data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main=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(iris</a:t>
            </a:r>
            <a:r>
              <a:rPr lang="en-US" altLang="ko-K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)[4],    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ko-KR" alt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제목</a:t>
            </a:r>
          </a:p>
          <a:p>
            <a:r>
              <a:rPr lang="ko-KR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="Length",    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x</a:t>
            </a:r>
            <a:r>
              <a:rPr lang="ko-KR" alt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축 레이블              </a:t>
            </a:r>
          </a:p>
          <a:p>
            <a:r>
              <a:rPr lang="ko-KR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="Count",      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y</a:t>
            </a:r>
            <a:r>
              <a:rPr lang="ko-KR" alt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축 레이블                     </a:t>
            </a:r>
          </a:p>
          <a:p>
            <a:r>
              <a:rPr lang="ko-KR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col="red",     </a:t>
            </a:r>
            <a:r>
              <a:rPr lang="en-US" altLang="ko-K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ko-KR" alt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막대 색</a:t>
            </a:r>
          </a:p>
          <a:p>
            <a:r>
              <a:rPr lang="ko-KR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las=2,             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x</a:t>
            </a:r>
            <a:r>
              <a:rPr lang="ko-KR" alt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축 </a:t>
            </a:r>
            <a:r>
              <a:rPr lang="ko-KR" alt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글씨방향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(0~3)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breaks=10) </a:t>
            </a:r>
            <a:r>
              <a:rPr lang="en-US" altLang="ko-K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ko-KR" alt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축 막대 개수 조절</a:t>
            </a:r>
            <a:r>
              <a:rPr lang="ko-KR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ko-KR" alt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16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 3">
      <a:dk1>
        <a:srgbClr val="000000"/>
      </a:dk1>
      <a:lt1>
        <a:srgbClr val="FFFFFF"/>
      </a:lt1>
      <a:dk2>
        <a:srgbClr val="B7D5E5"/>
      </a:dk2>
      <a:lt2>
        <a:srgbClr val="B2B2B2"/>
      </a:lt2>
      <a:accent1>
        <a:srgbClr val="47B5C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1D7E4"/>
      </a:accent5>
      <a:accent6>
        <a:srgbClr val="8AB9E7"/>
      </a:accent6>
      <a:hlink>
        <a:srgbClr val="CCCCFF"/>
      </a:hlink>
      <a:folHlink>
        <a:srgbClr val="C68DFF"/>
      </a:folHlink>
    </a:clrScheme>
    <a:fontScheme name="Office 테마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굴림" pitchFamily="50" charset="-127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9FD589"/>
        </a:dk2>
        <a:lt2>
          <a:srgbClr val="B2B2B2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B7D5E5"/>
        </a:dk2>
        <a:lt2>
          <a:srgbClr val="B2B2B2"/>
        </a:lt2>
        <a:accent1>
          <a:srgbClr val="47B5C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1D7E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9CC5DC"/>
        </a:dk2>
        <a:lt2>
          <a:srgbClr val="4D4D4D"/>
        </a:lt2>
        <a:accent1>
          <a:srgbClr val="7B93D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FC8EC"/>
        </a:accent5>
        <a:accent6>
          <a:srgbClr val="8AB9E7"/>
        </a:accent6>
        <a:hlink>
          <a:srgbClr val="51DFCB"/>
        </a:hlink>
        <a:folHlink>
          <a:srgbClr val="ECAF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13257</TotalTime>
  <Words>818</Words>
  <Application>Microsoft Office PowerPoint</Application>
  <PresentationFormat>와이드스크린</PresentationFormat>
  <Paragraphs>125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HY견고딕</vt:lpstr>
      <vt:lpstr>HY헤드라인M</vt:lpstr>
      <vt:lpstr>굴림</vt:lpstr>
      <vt:lpstr>맑은 고딕</vt:lpstr>
      <vt:lpstr>Arial</vt:lpstr>
      <vt:lpstr>Arial Black</vt:lpstr>
      <vt:lpstr>Courier New</vt:lpstr>
      <vt:lpstr>Times New Roman</vt:lpstr>
      <vt:lpstr>Wingdings</vt:lpstr>
      <vt:lpstr>Office 테마</vt:lpstr>
      <vt:lpstr>탐색적 데이터분석 사례</vt:lpstr>
      <vt:lpstr>Contents</vt:lpstr>
      <vt:lpstr>1. 데이터셋 일반정보</vt:lpstr>
      <vt:lpstr>1. 데이터셋 일반정보</vt:lpstr>
      <vt:lpstr>1. 데이터셋 일반정보</vt:lpstr>
      <vt:lpstr>2. 4개 변수에 대한 분포 확인 </vt:lpstr>
      <vt:lpstr>2. 4개 변수에 대한 분포 확인 </vt:lpstr>
      <vt:lpstr>2. 4개 변수에 대한 분포 확인 </vt:lpstr>
      <vt:lpstr>2. 4개 변수에 대한 분포 확인 </vt:lpstr>
      <vt:lpstr>2. 4개 변수에 대한 분포 확인 </vt:lpstr>
      <vt:lpstr>3. 4개 변수에 대한 그룹별 분포 확인 </vt:lpstr>
      <vt:lpstr>3. 4개 변수에 대한 그룹별 분포 확인 </vt:lpstr>
      <vt:lpstr>3. 4개 변수에 대한 그룹별 분포 확인 </vt:lpstr>
      <vt:lpstr>4. 4개 변수에 대한 그룹별 분포 확인 (산점도)</vt:lpstr>
      <vt:lpstr>4. 4개 변수에 대한 그룹별 분포 확인 (산점도)</vt:lpstr>
      <vt:lpstr>4. 4개 변수에 대한 그룹별 분포 확인 (산점도)</vt:lpstr>
      <vt:lpstr>4. 4개 변수에 대한 그룹별 분포 확인 (산점도)</vt:lpstr>
    </vt:vector>
  </TitlesOfParts>
  <Company>SSS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DKU</cp:lastModifiedBy>
  <cp:revision>1067</cp:revision>
  <cp:lastPrinted>1601-01-01T00:00:00Z</cp:lastPrinted>
  <dcterms:created xsi:type="dcterms:W3CDTF">2001-04-24T07:20:06Z</dcterms:created>
  <dcterms:modified xsi:type="dcterms:W3CDTF">2019-03-14T06:11:42Z</dcterms:modified>
</cp:coreProperties>
</file>