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5657" autoAdjust="0"/>
  </p:normalViewPr>
  <p:slideViewPr>
    <p:cSldViewPr>
      <p:cViewPr varScale="1">
        <p:scale>
          <a:sx n="74" d="100"/>
          <a:sy n="74" d="100"/>
        </p:scale>
        <p:origin x="84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1513805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7995039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1192072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1192072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9121106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9121105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4" name="Line 259"/>
          <p:cNvSpPr>
            <a:spLocks noChangeShapeType="1"/>
          </p:cNvSpPr>
          <p:nvPr/>
        </p:nvSpPr>
        <p:spPr bwMode="ltGray">
          <a:xfrm>
            <a:off x="1582216" y="35052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5" name="Line 261"/>
          <p:cNvSpPr>
            <a:spLocks noChangeShapeType="1"/>
          </p:cNvSpPr>
          <p:nvPr/>
        </p:nvSpPr>
        <p:spPr bwMode="ltGray">
          <a:xfrm>
            <a:off x="1582216" y="43434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ltGray">
          <a:xfrm>
            <a:off x="1582216" y="25908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7" name="Line 268"/>
          <p:cNvSpPr>
            <a:spLocks noChangeShapeType="1"/>
          </p:cNvSpPr>
          <p:nvPr/>
        </p:nvSpPr>
        <p:spPr bwMode="ltGray">
          <a:xfrm>
            <a:off x="114374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8" name="Line 256"/>
          <p:cNvSpPr>
            <a:spLocks noChangeShapeType="1"/>
          </p:cNvSpPr>
          <p:nvPr/>
        </p:nvSpPr>
        <p:spPr bwMode="ltGray">
          <a:xfrm>
            <a:off x="92022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9" name="Line 257"/>
          <p:cNvSpPr>
            <a:spLocks noChangeShapeType="1"/>
          </p:cNvSpPr>
          <p:nvPr/>
        </p:nvSpPr>
        <p:spPr bwMode="ltGray">
          <a:xfrm>
            <a:off x="103325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ltGray">
          <a:xfrm>
            <a:off x="8076149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11272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903272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544" y="857250"/>
            <a:ext cx="920295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328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357544" y="153988"/>
            <a:ext cx="92029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9"/>
            <a:ext cx="453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프로그래밍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 세 종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10866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Chapter </a:t>
            </a:r>
            <a:r>
              <a:rPr lang="en-US" altLang="ko-KR" dirty="0" smtClean="0">
                <a:latin typeface="Times New Roman" charset="0"/>
              </a:rPr>
              <a:t>7</a:t>
            </a:r>
            <a:endParaRPr lang="ko-KR" altLang="en-US" dirty="0">
              <a:latin typeface="Times New Roman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99593-F51F-41C1-8B77-24166C2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76" y="5589240"/>
            <a:ext cx="276225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for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836713"/>
            <a:ext cx="820891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v1 &lt;- 101:200</a:t>
            </a:r>
          </a:p>
          <a:p>
            <a:r>
              <a:rPr lang="en-US" altLang="ko-KR" sz="2000" b="1" dirty="0">
                <a:latin typeface="Courier New" pitchFamily="49" charset="0"/>
              </a:rPr>
              <a:t>for(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in 1:length(v1))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if(v1[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]%%2==0)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   print(v1[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]*2)</a:t>
            </a:r>
          </a:p>
          <a:p>
            <a:r>
              <a:rPr lang="en-US" altLang="ko-KR" sz="2000" b="1" dirty="0">
                <a:latin typeface="Courier New" pitchFamily="49" charset="0"/>
              </a:rPr>
              <a:t>   } else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   print(v1[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]+2)</a:t>
            </a:r>
          </a:p>
          <a:p>
            <a:r>
              <a:rPr lang="en-US" altLang="ko-KR" sz="2000" b="1" dirty="0">
                <a:latin typeface="Courier New" pitchFamily="49" charset="0"/>
              </a:rPr>
              <a:t>   } 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717032"/>
            <a:ext cx="1333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9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1544" y="836713"/>
            <a:ext cx="8208912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sum &lt;- 0</a:t>
            </a:r>
          </a:p>
          <a:p>
            <a:r>
              <a:rPr lang="en-US" altLang="ko-KR" sz="2000" b="1" dirty="0">
                <a:latin typeface="Courier New" pitchFamily="49" charset="0"/>
              </a:rPr>
              <a:t>for(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in 1:100)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sum &lt;- sum + 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endParaRPr lang="en-US" altLang="ko-KR" sz="2000" b="1" dirty="0">
              <a:latin typeface="Courier New" pitchFamily="49" charset="0"/>
            </a:endParaRP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  <a:p>
            <a:r>
              <a:rPr lang="en-US" altLang="ko-KR" sz="2000" b="1" dirty="0">
                <a:latin typeface="Courier New" pitchFamily="49" charset="0"/>
              </a:rPr>
              <a:t>print(sum)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2780928"/>
            <a:ext cx="2600325" cy="13335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8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E50B8-0F87-4412-801A-EBF850ED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while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8E6C0-7E26-44B2-AE36-430903B3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D9F8A5-5FDA-408A-993A-C6425D52929B}"/>
              </a:ext>
            </a:extLst>
          </p:cNvPr>
          <p:cNvSpPr/>
          <p:nvPr/>
        </p:nvSpPr>
        <p:spPr>
          <a:xfrm>
            <a:off x="1991544" y="836712"/>
            <a:ext cx="82089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&lt;-1</a:t>
            </a:r>
          </a:p>
          <a:p>
            <a:r>
              <a:rPr lang="en-US" altLang="ko-KR" sz="2000" b="1" dirty="0">
                <a:latin typeface="Courier New" pitchFamily="49" charset="0"/>
              </a:rPr>
              <a:t>while(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&lt;= 10)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print(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)</a:t>
            </a:r>
          </a:p>
          <a:p>
            <a:r>
              <a:rPr lang="en-US" altLang="ko-KR" sz="2000" b="1" dirty="0">
                <a:latin typeface="Courier New" pitchFamily="49" charset="0"/>
              </a:rPr>
              <a:t>   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&lt;- i+1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511376-BAD1-4DBD-BE25-926C8D6A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2708921"/>
            <a:ext cx="2486025" cy="35718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30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895E8-10E1-4F62-8CD2-3D75A48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1895-4233-4FE2-BC11-E17D78E7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iris </a:t>
            </a:r>
            <a:r>
              <a:rPr lang="ko-KR" altLang="en-US" dirty="0"/>
              <a:t>데이터셋에서 </a:t>
            </a:r>
            <a:r>
              <a:rPr lang="en-US" altLang="ko-KR" dirty="0" err="1"/>
              <a:t>Sepal.Length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5.0~6.0 </a:t>
            </a:r>
            <a:r>
              <a:rPr lang="ko-KR" altLang="en-US" dirty="0"/>
              <a:t>사이인 행들만 골라서 </a:t>
            </a:r>
            <a:r>
              <a:rPr lang="en-US" altLang="ko-KR" dirty="0" err="1"/>
              <a:t>Sepal.Length</a:t>
            </a:r>
            <a:r>
              <a:rPr lang="en-US" altLang="ko-KR" dirty="0"/>
              <a:t>, </a:t>
            </a:r>
            <a:r>
              <a:rPr lang="en-US" altLang="ko-KR" dirty="0" err="1"/>
              <a:t>Sepal.Width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ko-KR" altLang="en-US" dirty="0" err="1"/>
              <a:t>보이시오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0958D8-3548-4BA6-946F-636330E9CBDD}"/>
              </a:ext>
            </a:extLst>
          </p:cNvPr>
          <p:cNvSpPr/>
          <p:nvPr/>
        </p:nvSpPr>
        <p:spPr>
          <a:xfrm>
            <a:off x="1991544" y="1844824"/>
            <a:ext cx="820891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subset(iris, </a:t>
            </a:r>
            <a:r>
              <a:rPr lang="en-US" altLang="ko-KR" sz="2000" b="1" dirty="0" err="1">
                <a:latin typeface="Courier New" pitchFamily="49" charset="0"/>
              </a:rPr>
              <a:t>Sepal.Length</a:t>
            </a:r>
            <a:r>
              <a:rPr lang="en-US" altLang="ko-KR" sz="2000" b="1" dirty="0">
                <a:latin typeface="Courier New" pitchFamily="49" charset="0"/>
              </a:rPr>
              <a:t> &gt;= 5.0 &amp; </a:t>
            </a:r>
          </a:p>
          <a:p>
            <a:r>
              <a:rPr lang="en-US" altLang="ko-KR" sz="2000" b="1" dirty="0">
                <a:latin typeface="Courier New" pitchFamily="49" charset="0"/>
              </a:rPr>
              <a:t>             </a:t>
            </a:r>
            <a:r>
              <a:rPr lang="en-US" altLang="ko-KR" sz="2000" b="1" dirty="0" err="1">
                <a:latin typeface="Courier New" pitchFamily="49" charset="0"/>
              </a:rPr>
              <a:t>Sepal.Length</a:t>
            </a:r>
            <a:r>
              <a:rPr lang="en-US" altLang="ko-KR" sz="2000" b="1" dirty="0">
                <a:latin typeface="Courier New" pitchFamily="49" charset="0"/>
              </a:rPr>
              <a:t> &lt;= 6.0)[,1:2]</a:t>
            </a: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EE56BE04-59CF-4996-A170-F82FC76B75DB}"/>
              </a:ext>
            </a:extLst>
          </p:cNvPr>
          <p:cNvSpPr/>
          <p:nvPr/>
        </p:nvSpPr>
        <p:spPr bwMode="auto">
          <a:xfrm rot="5400000">
            <a:off x="8592843" y="2685484"/>
            <a:ext cx="550931" cy="360039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1CF922-9D3F-4745-9B8C-187C474A7005}"/>
              </a:ext>
            </a:extLst>
          </p:cNvPr>
          <p:cNvSpPr/>
          <p:nvPr/>
        </p:nvSpPr>
        <p:spPr>
          <a:xfrm>
            <a:off x="1991544" y="3225170"/>
            <a:ext cx="820891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idx</a:t>
            </a:r>
            <a:r>
              <a:rPr lang="en-US" altLang="ko-KR" sz="2000" b="1" dirty="0">
                <a:latin typeface="Courier New" pitchFamily="49" charset="0"/>
              </a:rPr>
              <a:t> &lt;- c()</a:t>
            </a:r>
          </a:p>
          <a:p>
            <a:r>
              <a:rPr lang="en-US" altLang="ko-KR" sz="2000" b="1" dirty="0">
                <a:latin typeface="Courier New" pitchFamily="49" charset="0"/>
              </a:rPr>
              <a:t>for 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in 1:nrow(iris)){</a:t>
            </a:r>
          </a:p>
          <a:p>
            <a:r>
              <a:rPr lang="en-US" altLang="ko-KR" sz="2000" b="1" dirty="0">
                <a:latin typeface="Courier New" pitchFamily="49" charset="0"/>
              </a:rPr>
              <a:t>    if (iris[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, "</a:t>
            </a:r>
            <a:r>
              <a:rPr lang="en-US" altLang="ko-KR" sz="2000" b="1" dirty="0" err="1">
                <a:latin typeface="Courier New" pitchFamily="49" charset="0"/>
              </a:rPr>
              <a:t>Sepal.Length</a:t>
            </a:r>
            <a:r>
              <a:rPr lang="en-US" altLang="ko-KR" sz="2000" b="1" dirty="0">
                <a:latin typeface="Courier New" pitchFamily="49" charset="0"/>
              </a:rPr>
              <a:t>"] &gt;= 5.0 &amp; </a:t>
            </a:r>
          </a:p>
          <a:p>
            <a:r>
              <a:rPr lang="en-US" altLang="ko-KR" sz="2000" b="1" dirty="0">
                <a:latin typeface="Courier New" pitchFamily="49" charset="0"/>
              </a:rPr>
              <a:t>        iris[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, "</a:t>
            </a:r>
            <a:r>
              <a:rPr lang="en-US" altLang="ko-KR" sz="2000" b="1" dirty="0" err="1">
                <a:latin typeface="Courier New" pitchFamily="49" charset="0"/>
              </a:rPr>
              <a:t>Sepal.Length</a:t>
            </a:r>
            <a:r>
              <a:rPr lang="en-US" altLang="ko-KR" sz="2000" b="1" dirty="0">
                <a:latin typeface="Courier New" pitchFamily="49" charset="0"/>
              </a:rPr>
              <a:t>"] &lt;= 6.0)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     </a:t>
            </a:r>
            <a:r>
              <a:rPr lang="en-US" altLang="ko-KR" sz="2000" b="1" dirty="0" err="1">
                <a:latin typeface="Courier New" pitchFamily="49" charset="0"/>
              </a:rPr>
              <a:t>idx</a:t>
            </a:r>
            <a:r>
              <a:rPr lang="en-US" altLang="ko-KR" sz="2000" b="1" dirty="0">
                <a:latin typeface="Courier New" pitchFamily="49" charset="0"/>
              </a:rPr>
              <a:t> &lt;- c(</a:t>
            </a:r>
            <a:r>
              <a:rPr lang="en-US" altLang="ko-KR" sz="2000" b="1" dirty="0" err="1">
                <a:latin typeface="Courier New" pitchFamily="49" charset="0"/>
              </a:rPr>
              <a:t>idx</a:t>
            </a:r>
            <a:r>
              <a:rPr lang="en-US" altLang="ko-KR" sz="2000" b="1" dirty="0">
                <a:latin typeface="Courier New" pitchFamily="49" charset="0"/>
              </a:rPr>
              <a:t>, 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)</a:t>
            </a:r>
          </a:p>
          <a:p>
            <a:r>
              <a:rPr lang="en-US" altLang="ko-KR" sz="2000" b="1" dirty="0">
                <a:latin typeface="Courier New" pitchFamily="49" charset="0"/>
              </a:rPr>
              <a:t>    }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  <a:p>
            <a:r>
              <a:rPr lang="en-US" altLang="ko-KR" sz="2000" b="1" dirty="0">
                <a:latin typeface="Courier New" pitchFamily="49" charset="0"/>
              </a:rPr>
              <a:t>print(</a:t>
            </a:r>
            <a:r>
              <a:rPr lang="en-US" altLang="ko-KR" sz="2000" b="1" dirty="0" err="1">
                <a:latin typeface="Courier New" pitchFamily="49" charset="0"/>
              </a:rPr>
              <a:t>idx</a:t>
            </a:r>
            <a:r>
              <a:rPr lang="en-US" altLang="ko-KR" sz="2000" b="1" dirty="0">
                <a:latin typeface="Courier New" pitchFamily="49" charset="0"/>
              </a:rPr>
              <a:t>)</a:t>
            </a:r>
          </a:p>
          <a:p>
            <a:r>
              <a:rPr lang="en-US" altLang="ko-KR" sz="2000" b="1" dirty="0">
                <a:latin typeface="Courier New" pitchFamily="49" charset="0"/>
              </a:rPr>
              <a:t>iris[</a:t>
            </a:r>
            <a:r>
              <a:rPr lang="en-US" altLang="ko-KR" sz="2000" b="1" dirty="0" err="1">
                <a:latin typeface="Courier New" pitchFamily="49" charset="0"/>
              </a:rPr>
              <a:t>idx</a:t>
            </a:r>
            <a:r>
              <a:rPr lang="en-US" altLang="ko-KR" sz="2000" b="1" dirty="0">
                <a:latin typeface="Courier New" pitchFamily="49" charset="0"/>
              </a:rPr>
              <a:t>, c("</a:t>
            </a:r>
            <a:r>
              <a:rPr lang="en-US" altLang="ko-KR" sz="2000" b="1" dirty="0" err="1">
                <a:latin typeface="Courier New" pitchFamily="49" charset="0"/>
              </a:rPr>
              <a:t>Sepal.Length</a:t>
            </a:r>
            <a:r>
              <a:rPr lang="en-US" altLang="ko-KR" sz="2000" b="1" dirty="0">
                <a:latin typeface="Courier New" pitchFamily="49" charset="0"/>
              </a:rPr>
              <a:t>", "</a:t>
            </a:r>
            <a:r>
              <a:rPr lang="en-US" altLang="ko-KR" sz="2000" b="1" dirty="0" err="1">
                <a:latin typeface="Courier New" pitchFamily="49" charset="0"/>
              </a:rPr>
              <a:t>Sepal.Width</a:t>
            </a:r>
            <a:r>
              <a:rPr lang="en-US" altLang="ko-KR" sz="2000" b="1" dirty="0">
                <a:latin typeface="Courier New" pitchFamily="49" charset="0"/>
              </a:rPr>
              <a:t>")]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80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54867-2556-4781-837E-7F3C086D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78BF2-5905-408C-908A-8241F787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횟수가 정해진 반복문은 </a:t>
            </a:r>
            <a:r>
              <a:rPr lang="en-US" altLang="ko-KR" dirty="0"/>
              <a:t>for </a:t>
            </a:r>
            <a:r>
              <a:rPr lang="ko-KR" altLang="en-US" dirty="0"/>
              <a:t>를 이용하고</a:t>
            </a:r>
            <a:r>
              <a:rPr lang="en-US" altLang="ko-KR" dirty="0"/>
              <a:t>, </a:t>
            </a:r>
            <a:r>
              <a:rPr lang="ko-KR" altLang="en-US" dirty="0"/>
              <a:t>조건에 따라 반복 횟수가 달라질 수 있는 반복문에는 </a:t>
            </a:r>
            <a:r>
              <a:rPr lang="en-US" altLang="ko-KR" dirty="0"/>
              <a:t>while </a:t>
            </a:r>
            <a:r>
              <a:rPr lang="ko-KR" altLang="en-US" dirty="0"/>
              <a:t>을 사용한다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초기화의 필요성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52635-C4A1-442E-9B9A-1CA1A1BE0715}"/>
              </a:ext>
            </a:extLst>
          </p:cNvPr>
          <p:cNvSpPr/>
          <p:nvPr/>
        </p:nvSpPr>
        <p:spPr>
          <a:xfrm>
            <a:off x="2063552" y="2699629"/>
            <a:ext cx="820891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for(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in 1:100)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 err="1">
                <a:latin typeface="Courier New" pitchFamily="49" charset="0"/>
              </a:rPr>
              <a:t>ss</a:t>
            </a:r>
            <a:r>
              <a:rPr lang="en-US" altLang="ko-KR" sz="2000" b="1" dirty="0">
                <a:latin typeface="Courier New" pitchFamily="49" charset="0"/>
              </a:rPr>
              <a:t> &lt;- </a:t>
            </a:r>
            <a:r>
              <a:rPr lang="en-US" altLang="ko-KR" sz="2000" b="1" dirty="0" err="1">
                <a:latin typeface="Courier New" pitchFamily="49" charset="0"/>
              </a:rPr>
              <a:t>ss</a:t>
            </a:r>
            <a:r>
              <a:rPr lang="en-US" altLang="ko-KR" sz="2000" b="1" dirty="0">
                <a:latin typeface="Courier New" pitchFamily="49" charset="0"/>
              </a:rPr>
              <a:t> + 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error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발생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  <a:p>
            <a:r>
              <a:rPr lang="en-US" altLang="ko-KR" sz="2000" b="1" dirty="0">
                <a:latin typeface="Courier New" pitchFamily="49" charset="0"/>
              </a:rPr>
              <a:t>print(</a:t>
            </a:r>
            <a:r>
              <a:rPr lang="en-US" altLang="ko-KR" sz="2000" b="1" dirty="0" err="1">
                <a:latin typeface="Courier New" pitchFamily="49" charset="0"/>
              </a:rPr>
              <a:t>ss</a:t>
            </a:r>
            <a:r>
              <a:rPr lang="en-US" altLang="ko-KR" sz="2000" b="1" dirty="0">
                <a:latin typeface="Courier New" pitchFamily="49" charset="0"/>
              </a:rPr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C0F4FC-7D8A-4B24-9EE4-6358CF022D46}"/>
              </a:ext>
            </a:extLst>
          </p:cNvPr>
          <p:cNvCxnSpPr/>
          <p:nvPr/>
        </p:nvCxnSpPr>
        <p:spPr bwMode="auto">
          <a:xfrm>
            <a:off x="3359696" y="343625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4B052A-F135-4ED1-9935-2A2BE8F6C31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75720" y="3429000"/>
            <a:ext cx="648072" cy="782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46AF8D-4081-4959-AE36-781D4BAFCD05}"/>
              </a:ext>
            </a:extLst>
          </p:cNvPr>
          <p:cNvSpPr txBox="1"/>
          <p:nvPr/>
        </p:nvSpPr>
        <p:spPr>
          <a:xfrm>
            <a:off x="4079777" y="42117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이 값이 무엇인지 알 수 없음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EC50B9-9B4A-4EA8-96F7-9AFD04AA0565}"/>
              </a:ext>
            </a:extLst>
          </p:cNvPr>
          <p:cNvSpPr/>
          <p:nvPr/>
        </p:nvSpPr>
        <p:spPr>
          <a:xfrm>
            <a:off x="2063552" y="4769857"/>
            <a:ext cx="82089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ss</a:t>
            </a:r>
            <a:r>
              <a:rPr lang="en-US" altLang="ko-KR" sz="2000" b="1" dirty="0">
                <a:latin typeface="Courier New" pitchFamily="49" charset="0"/>
              </a:rPr>
              <a:t> &lt;- 0</a:t>
            </a:r>
          </a:p>
          <a:p>
            <a:r>
              <a:rPr lang="en-US" altLang="ko-KR" sz="2000" b="1" dirty="0">
                <a:latin typeface="Courier New" pitchFamily="49" charset="0"/>
              </a:rPr>
              <a:t>for(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in 1:100)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 err="1">
                <a:latin typeface="Courier New" pitchFamily="49" charset="0"/>
              </a:rPr>
              <a:t>ss</a:t>
            </a:r>
            <a:r>
              <a:rPr lang="en-US" altLang="ko-KR" sz="2000" b="1" dirty="0">
                <a:latin typeface="Courier New" pitchFamily="49" charset="0"/>
              </a:rPr>
              <a:t> &lt;- </a:t>
            </a:r>
            <a:r>
              <a:rPr lang="en-US" altLang="ko-KR" sz="2000" b="1" dirty="0" err="1">
                <a:latin typeface="Courier New" pitchFamily="49" charset="0"/>
              </a:rPr>
              <a:t>ss</a:t>
            </a:r>
            <a:r>
              <a:rPr lang="en-US" altLang="ko-KR" sz="2000" b="1" dirty="0">
                <a:latin typeface="Courier New" pitchFamily="49" charset="0"/>
              </a:rPr>
              <a:t> + 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정상실행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  <a:p>
            <a:r>
              <a:rPr lang="en-US" altLang="ko-KR" sz="2000" b="1" dirty="0">
                <a:latin typeface="Courier New" pitchFamily="49" charset="0"/>
              </a:rPr>
              <a:t>print(</a:t>
            </a:r>
            <a:r>
              <a:rPr lang="en-US" altLang="ko-KR" sz="2000" b="1" dirty="0" err="1">
                <a:latin typeface="Courier New" pitchFamily="49" charset="0"/>
              </a:rPr>
              <a:t>ss</a:t>
            </a:r>
            <a:r>
              <a:rPr lang="en-US" altLang="ko-KR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2" name="타원 11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02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81167-EC29-4F3F-8DAB-05F40B73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1]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A4B91-3569-4B14-BB67-D1774F3F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000" indent="-288000">
              <a:buNone/>
            </a:pPr>
            <a:r>
              <a:rPr lang="en-US" altLang="ko-KR" sz="2000" dirty="0"/>
              <a:t>1. 1~100 </a:t>
            </a:r>
            <a:r>
              <a:rPr lang="ko-KR" altLang="en-US" sz="2000" dirty="0"/>
              <a:t>사이의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정수중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의 배수들의 합과 개수를 </a:t>
            </a:r>
            <a:r>
              <a:rPr lang="ko-KR" altLang="en-US" sz="2000" dirty="0" err="1"/>
              <a:t>구하시오</a:t>
            </a:r>
            <a:endParaRPr lang="en-US" altLang="ko-KR" sz="2000" dirty="0"/>
          </a:p>
          <a:p>
            <a:pPr marL="288000" indent="-288000">
              <a:buNone/>
            </a:pPr>
            <a:r>
              <a:rPr lang="en-US" altLang="ko-KR" sz="2000" dirty="0"/>
              <a:t>2. 101~200 </a:t>
            </a:r>
            <a:r>
              <a:rPr lang="ko-KR" altLang="en-US" sz="2000" dirty="0"/>
              <a:t>사의의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숫자중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과 </a:t>
            </a:r>
            <a:r>
              <a:rPr lang="en-US" altLang="ko-KR" sz="2000" dirty="0"/>
              <a:t>4</a:t>
            </a:r>
            <a:r>
              <a:rPr lang="ko-KR" altLang="en-US" sz="2000" dirty="0"/>
              <a:t>의 공배수를 출력하는 프로그램을 </a:t>
            </a:r>
            <a:r>
              <a:rPr lang="ko-KR" altLang="en-US" sz="2000" dirty="0" err="1"/>
              <a:t>작성하시오</a:t>
            </a:r>
            <a:endParaRPr lang="en-US" altLang="ko-KR" sz="2000" dirty="0"/>
          </a:p>
          <a:p>
            <a:pPr marL="288000" indent="-288000">
              <a:buNone/>
            </a:pPr>
            <a:r>
              <a:rPr lang="en-US" altLang="ko-KR" sz="2000" dirty="0"/>
              <a:t>3. 24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약수를 출력하는 프로그램을 </a:t>
            </a:r>
            <a:r>
              <a:rPr lang="ko-KR" altLang="en-US" sz="2000" dirty="0" err="1"/>
              <a:t>작성하시오</a:t>
            </a:r>
            <a:endParaRPr lang="en-US" altLang="ko-KR" sz="2000" dirty="0"/>
          </a:p>
          <a:p>
            <a:pPr marL="288000" indent="-288000">
              <a:buNone/>
            </a:pPr>
            <a:r>
              <a:rPr lang="en-US" altLang="ko-KR" sz="2000" dirty="0"/>
              <a:t>4. 10! (</a:t>
            </a:r>
            <a:r>
              <a:rPr lang="ko-KR" altLang="en-US" sz="2000" dirty="0" err="1"/>
              <a:t>팩토리얼</a:t>
            </a:r>
            <a:r>
              <a:rPr lang="en-US" altLang="ko-KR" sz="2000" dirty="0"/>
              <a:t>) </a:t>
            </a:r>
            <a:r>
              <a:rPr lang="ko-KR" altLang="en-US" sz="2000" dirty="0"/>
              <a:t>을 출력하는 프로그램을 </a:t>
            </a:r>
            <a:r>
              <a:rPr lang="ko-KR" altLang="en-US" sz="2000" dirty="0" err="1"/>
              <a:t>작성하시오</a:t>
            </a:r>
            <a:endParaRPr lang="en-US" altLang="ko-KR" sz="2000" dirty="0"/>
          </a:p>
          <a:p>
            <a:pPr marL="288000" indent="-288000">
              <a:buNone/>
            </a:pPr>
            <a:r>
              <a:rPr lang="en-US" altLang="ko-KR" sz="2000" dirty="0"/>
              <a:t>5. 0, 1, 1, 2, 3, 5, 8, 13, 21......</a:t>
            </a:r>
            <a:r>
              <a:rPr lang="ko-KR" altLang="en-US" sz="2000" dirty="0"/>
              <a:t>의 형태의 </a:t>
            </a:r>
            <a:r>
              <a:rPr lang="ko-KR" altLang="en-US" sz="2000" b="1" dirty="0"/>
              <a:t>수열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첫 번째 항의 값은 </a:t>
            </a:r>
            <a:r>
              <a:rPr lang="en-US" altLang="ko-KR" sz="2000" dirty="0"/>
              <a:t>0</a:t>
            </a:r>
            <a:r>
              <a:rPr lang="ko-KR" altLang="en-US" sz="2000" dirty="0"/>
              <a:t>이고 두 번째 항의 값은 </a:t>
            </a:r>
            <a:r>
              <a:rPr lang="en-US" altLang="ko-KR" sz="2000" dirty="0"/>
              <a:t>1</a:t>
            </a:r>
            <a:r>
              <a:rPr lang="ko-KR" altLang="en-US" sz="2000" dirty="0"/>
              <a:t>일 때 이후의 항들은 이전의 두 항을 더한 값으로 만들어지는 </a:t>
            </a:r>
            <a:r>
              <a:rPr lang="ko-KR" altLang="en-US" sz="2000" b="1" dirty="0"/>
              <a:t>수열</a:t>
            </a:r>
            <a:r>
              <a:rPr lang="ko-KR" altLang="en-US" sz="2000" dirty="0"/>
              <a:t>을 피보나치 수열이라고 한다</a:t>
            </a:r>
            <a:r>
              <a:rPr lang="en-US" altLang="ko-KR" sz="2000" dirty="0"/>
              <a:t>. 0 </a:t>
            </a:r>
            <a:r>
              <a:rPr lang="ko-KR" altLang="en-US" sz="2000" dirty="0"/>
              <a:t>에서 부터 시작하여 </a:t>
            </a:r>
            <a:r>
              <a:rPr lang="en-US" altLang="ko-KR" sz="2000" dirty="0"/>
              <a:t>40</a:t>
            </a:r>
            <a:r>
              <a:rPr lang="ko-KR" altLang="en-US" sz="2000" dirty="0"/>
              <a:t>개의 피보나치 수열을 </a:t>
            </a:r>
            <a:r>
              <a:rPr lang="ko-KR" altLang="en-US" sz="2000" dirty="0" err="1"/>
              <a:t>출력하시오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8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A038B-443E-4C37-B839-80EFEF35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사용자정의 함수 만들기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1418B-4011-486A-AB7F-F3636CFB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자주 반복적으로 하는 작업은 함수로 정의해 놓고 불러서 사용하는 것이 편리하다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다양한 함수를 패키지 형태로 제공하는데</a:t>
            </a:r>
            <a:r>
              <a:rPr lang="en-US" altLang="ko-KR" dirty="0"/>
              <a:t>, </a:t>
            </a:r>
            <a:r>
              <a:rPr lang="ko-KR" altLang="en-US" dirty="0"/>
              <a:t>사용자도 함수를 정의하여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sum(), max(), min(), </a:t>
            </a:r>
            <a:r>
              <a:rPr lang="en-US" altLang="ko-KR" dirty="0" err="1"/>
              <a:t>barplot</a:t>
            </a:r>
            <a:r>
              <a:rPr lang="en-US" altLang="ko-KR" dirty="0"/>
              <a:t>(), </a:t>
            </a:r>
            <a:r>
              <a:rPr lang="en-US" altLang="ko-KR" dirty="0" err="1"/>
              <a:t>sd</a:t>
            </a:r>
            <a:r>
              <a:rPr lang="en-US" altLang="ko-KR" dirty="0"/>
              <a:t>(),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52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사용자정의 함수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91544" y="836712"/>
            <a:ext cx="820891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mymax</a:t>
            </a:r>
            <a:r>
              <a:rPr lang="en-US" altLang="ko-KR" sz="2000" b="1" dirty="0">
                <a:latin typeface="Courier New" pitchFamily="49" charset="0"/>
              </a:rPr>
              <a:t> &lt;-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function</a:t>
            </a:r>
            <a:r>
              <a:rPr lang="en-US" altLang="ko-KR" sz="2000" b="1" dirty="0">
                <a:latin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</a:rPr>
              <a:t>x,y</a:t>
            </a:r>
            <a:r>
              <a:rPr lang="en-US" altLang="ko-KR" sz="2000" b="1" dirty="0">
                <a:latin typeface="Courier New" pitchFamily="49" charset="0"/>
              </a:rPr>
              <a:t>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 err="1">
                <a:latin typeface="Courier New" pitchFamily="49" charset="0"/>
              </a:rPr>
              <a:t>num.max</a:t>
            </a:r>
            <a:r>
              <a:rPr lang="en-US" altLang="ko-KR" sz="2000" b="1" dirty="0">
                <a:latin typeface="Courier New" pitchFamily="49" charset="0"/>
              </a:rPr>
              <a:t> &lt;- x</a:t>
            </a:r>
          </a:p>
          <a:p>
            <a:r>
              <a:rPr lang="en-US" altLang="ko-KR" sz="2000" b="1" dirty="0">
                <a:latin typeface="Courier New" pitchFamily="49" charset="0"/>
              </a:rPr>
              <a:t>  if (y &gt; x)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 </a:t>
            </a:r>
            <a:r>
              <a:rPr lang="en-US" altLang="ko-KR" sz="2000" b="1" dirty="0" err="1">
                <a:latin typeface="Courier New" pitchFamily="49" charset="0"/>
              </a:rPr>
              <a:t>num.max</a:t>
            </a:r>
            <a:r>
              <a:rPr lang="en-US" altLang="ko-KR" sz="2000" b="1" dirty="0">
                <a:latin typeface="Courier New" pitchFamily="49" charset="0"/>
              </a:rPr>
              <a:t> &lt;- y</a:t>
            </a:r>
          </a:p>
          <a:p>
            <a:r>
              <a:rPr lang="en-US" altLang="ko-KR" sz="2000" b="1" dirty="0">
                <a:latin typeface="Courier New" pitchFamily="49" charset="0"/>
              </a:rPr>
              <a:t>  }</a:t>
            </a: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en-US" altLang="ko-KR" sz="2000" b="1" dirty="0">
                <a:latin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</a:rPr>
              <a:t>num.max</a:t>
            </a:r>
            <a:r>
              <a:rPr lang="en-US" altLang="ko-KR" sz="2000" b="1" dirty="0">
                <a:latin typeface="Courier New" pitchFamily="49" charset="0"/>
              </a:rPr>
              <a:t>) 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  <a:p>
            <a:endParaRPr lang="en-US" altLang="ko-KR" sz="2000" b="1" dirty="0">
              <a:latin typeface="Courier New" pitchFamily="49" charset="0"/>
            </a:endParaRPr>
          </a:p>
          <a:p>
            <a:r>
              <a:rPr lang="en-US" altLang="ko-KR" sz="2000" b="1" dirty="0" err="1">
                <a:latin typeface="Courier New" pitchFamily="49" charset="0"/>
              </a:rPr>
              <a:t>mymax</a:t>
            </a:r>
            <a:r>
              <a:rPr lang="en-US" altLang="ko-KR" sz="2000" b="1" dirty="0">
                <a:latin typeface="Courier New" pitchFamily="49" charset="0"/>
              </a:rPr>
              <a:t>(10,15)</a:t>
            </a:r>
          </a:p>
          <a:p>
            <a:r>
              <a:rPr lang="en-US" altLang="ko-KR" sz="2000" b="1" dirty="0" err="1">
                <a:latin typeface="Courier New" pitchFamily="49" charset="0"/>
              </a:rPr>
              <a:t>mymax</a:t>
            </a:r>
            <a:r>
              <a:rPr lang="en-US" altLang="ko-KR" sz="2000" b="1" dirty="0">
                <a:latin typeface="Courier New" pitchFamily="49" charset="0"/>
              </a:rPr>
              <a:t>(20,15)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4509120"/>
            <a:ext cx="2076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8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519B-9261-47FF-BFA9-C4462D13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사용자정의 함수 만들기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C3EB-9E98-4CA4-8476-6EAFA7FB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8EFA85-8E29-4D9E-B13A-9490CE5906F9}"/>
              </a:ext>
            </a:extLst>
          </p:cNvPr>
          <p:cNvSpPr/>
          <p:nvPr/>
        </p:nvSpPr>
        <p:spPr>
          <a:xfrm>
            <a:off x="1991544" y="2551544"/>
            <a:ext cx="82089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mymax</a:t>
            </a:r>
            <a:r>
              <a:rPr lang="en-US" altLang="ko-KR" sz="2000" b="1" dirty="0">
                <a:latin typeface="Courier New" pitchFamily="49" charset="0"/>
              </a:rPr>
              <a:t> &lt;-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function</a:t>
            </a:r>
            <a:r>
              <a:rPr lang="en-US" altLang="ko-KR" sz="2000" b="1" dirty="0">
                <a:latin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</a:rPr>
              <a:t>x,y</a:t>
            </a:r>
            <a:r>
              <a:rPr lang="en-US" altLang="ko-KR" sz="2000" b="1" dirty="0">
                <a:latin typeface="Courier New" pitchFamily="49" charset="0"/>
              </a:rPr>
              <a:t>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 err="1">
                <a:latin typeface="Courier New" pitchFamily="49" charset="0"/>
              </a:rPr>
              <a:t>num.max</a:t>
            </a:r>
            <a:r>
              <a:rPr lang="en-US" altLang="ko-KR" sz="2000" b="1" dirty="0">
                <a:latin typeface="Courier New" pitchFamily="49" charset="0"/>
              </a:rPr>
              <a:t> &lt;- x</a:t>
            </a:r>
          </a:p>
          <a:p>
            <a:r>
              <a:rPr lang="en-US" altLang="ko-KR" sz="2000" b="1" dirty="0">
                <a:latin typeface="Courier New" pitchFamily="49" charset="0"/>
              </a:rPr>
              <a:t>  if (y &gt; x)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 </a:t>
            </a:r>
            <a:r>
              <a:rPr lang="en-US" altLang="ko-KR" sz="2000" b="1" dirty="0" err="1">
                <a:latin typeface="Courier New" pitchFamily="49" charset="0"/>
              </a:rPr>
              <a:t>num.max</a:t>
            </a:r>
            <a:r>
              <a:rPr lang="en-US" altLang="ko-KR" sz="2000" b="1" dirty="0">
                <a:latin typeface="Courier New" pitchFamily="49" charset="0"/>
              </a:rPr>
              <a:t> &lt;- y</a:t>
            </a:r>
          </a:p>
          <a:p>
            <a:r>
              <a:rPr lang="en-US" altLang="ko-KR" sz="2000" b="1" dirty="0">
                <a:latin typeface="Courier New" pitchFamily="49" charset="0"/>
              </a:rPr>
              <a:t>  }</a:t>
            </a: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en-US" altLang="ko-KR" sz="2000" b="1" dirty="0">
                <a:latin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</a:rPr>
              <a:t>num.max</a:t>
            </a:r>
            <a:r>
              <a:rPr lang="en-US" altLang="ko-KR" sz="2000" b="1" dirty="0">
                <a:latin typeface="Courier New" pitchFamily="49" charset="0"/>
              </a:rPr>
              <a:t>) 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A5535F-0055-41B2-ABA1-228329A4AF31}"/>
              </a:ext>
            </a:extLst>
          </p:cNvPr>
          <p:cNvCxnSpPr>
            <a:cxnSpLocks/>
          </p:cNvCxnSpPr>
          <p:nvPr/>
        </p:nvCxnSpPr>
        <p:spPr bwMode="auto">
          <a:xfrm>
            <a:off x="2279576" y="2132856"/>
            <a:ext cx="144016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F4BD9F-D2C9-48B2-8123-F5C891B7C04C}"/>
              </a:ext>
            </a:extLst>
          </p:cNvPr>
          <p:cNvSpPr txBox="1"/>
          <p:nvPr/>
        </p:nvSpPr>
        <p:spPr>
          <a:xfrm>
            <a:off x="1775520" y="1804754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2">
                    <a:lumMod val="50000"/>
                  </a:schemeClr>
                </a:solidFill>
              </a:rPr>
              <a:t>함수의 이름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63385E-151E-4E95-9F05-008E6D627536}"/>
              </a:ext>
            </a:extLst>
          </p:cNvPr>
          <p:cNvCxnSpPr>
            <a:cxnSpLocks/>
          </p:cNvCxnSpPr>
          <p:nvPr/>
        </p:nvCxnSpPr>
        <p:spPr bwMode="auto">
          <a:xfrm>
            <a:off x="4871864" y="2100918"/>
            <a:ext cx="163036" cy="5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EE5858-A1EA-46E9-99AD-C980C0F21C93}"/>
              </a:ext>
            </a:extLst>
          </p:cNvPr>
          <p:cNvSpPr txBox="1"/>
          <p:nvPr/>
        </p:nvSpPr>
        <p:spPr>
          <a:xfrm>
            <a:off x="4367808" y="1772816"/>
            <a:ext cx="4505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함수의 매개변수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(parameter, argument)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02CFC8E-2D59-4F79-9BB9-322ECDED42E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95800" y="4509120"/>
            <a:ext cx="28803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3D1A6D-408E-4FC0-8B23-EEF5B20CBEA9}"/>
              </a:ext>
            </a:extLst>
          </p:cNvPr>
          <p:cNvSpPr txBox="1"/>
          <p:nvPr/>
        </p:nvSpPr>
        <p:spPr>
          <a:xfrm>
            <a:off x="3791744" y="5157192"/>
            <a:ext cx="385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함수의 실행결과 값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(return value)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21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6A691-BA71-47DA-B2E1-24F0203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사용자정의 함수 만들기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B01F-D480-4045-AF3E-47DE50B0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value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00054-99B7-4F77-9181-8CEA1A518697}"/>
              </a:ext>
            </a:extLst>
          </p:cNvPr>
          <p:cNvSpPr/>
          <p:nvPr/>
        </p:nvSpPr>
        <p:spPr>
          <a:xfrm>
            <a:off x="1991544" y="1484785"/>
            <a:ext cx="820891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mydiv</a:t>
            </a:r>
            <a:r>
              <a:rPr lang="en-US" altLang="ko-KR" sz="2000" b="1" dirty="0">
                <a:latin typeface="Courier New" pitchFamily="49" charset="0"/>
              </a:rPr>
              <a:t> &lt;-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function</a:t>
            </a:r>
            <a:r>
              <a:rPr lang="en-US" altLang="ko-KR" sz="2000" b="1" dirty="0">
                <a:latin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</a:rPr>
              <a:t>x,y</a:t>
            </a:r>
            <a:r>
              <a:rPr lang="en-US" altLang="ko-KR" sz="2000" b="1" dirty="0">
                <a:latin typeface="Courier New" pitchFamily="49" charset="0"/>
              </a:rPr>
              <a:t>=2) {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ko-KR" sz="2000" b="1" dirty="0">
                <a:latin typeface="Courier New" pitchFamily="49" charset="0"/>
              </a:rPr>
              <a:t>result &lt;- x/y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  return</a:t>
            </a:r>
            <a:r>
              <a:rPr lang="en-US" altLang="ko-KR" sz="2000" b="1" dirty="0">
                <a:latin typeface="Courier New" pitchFamily="49" charset="0"/>
              </a:rPr>
              <a:t>(result) 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  <a:p>
            <a:endParaRPr lang="en-US" altLang="ko-KR" sz="2000" b="1" dirty="0">
              <a:latin typeface="Courier New" pitchFamily="49" charset="0"/>
            </a:endParaRPr>
          </a:p>
          <a:p>
            <a:r>
              <a:rPr lang="en-US" altLang="ko-KR" sz="2000" b="1" dirty="0" err="1">
                <a:latin typeface="Courier New" pitchFamily="49" charset="0"/>
              </a:rPr>
              <a:t>mydiv</a:t>
            </a:r>
            <a:r>
              <a:rPr lang="en-US" altLang="ko-KR" sz="2000" b="1" dirty="0">
                <a:latin typeface="Courier New" pitchFamily="49" charset="0"/>
              </a:rPr>
              <a:t>(x=10,y=3) </a:t>
            </a:r>
          </a:p>
          <a:p>
            <a:r>
              <a:rPr lang="en-US" altLang="ko-KR" sz="2000" b="1" dirty="0" err="1">
                <a:latin typeface="Courier New" pitchFamily="49" charset="0"/>
              </a:rPr>
              <a:t>mydiv</a:t>
            </a:r>
            <a:r>
              <a:rPr lang="en-US" altLang="ko-KR" sz="2000" b="1" dirty="0">
                <a:latin typeface="Courier New" pitchFamily="49" charset="0"/>
              </a:rPr>
              <a:t>(10,3)</a:t>
            </a:r>
          </a:p>
          <a:p>
            <a:r>
              <a:rPr lang="en-US" altLang="ko-KR" sz="2000" b="1" dirty="0" err="1">
                <a:latin typeface="Courier New" pitchFamily="49" charset="0"/>
              </a:rPr>
              <a:t>mydiv</a:t>
            </a:r>
            <a:r>
              <a:rPr lang="en-US" altLang="ko-KR" sz="2000" b="1" dirty="0">
                <a:latin typeface="Courier New" pitchFamily="49" charset="0"/>
              </a:rPr>
              <a:t>(10)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AA06DB-66E6-4BF8-8CEB-192E75B7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78" y="4701635"/>
            <a:ext cx="2454116" cy="128740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C9E071-5DC5-4331-9137-5FA84A49FD9E}"/>
              </a:ext>
            </a:extLst>
          </p:cNvPr>
          <p:cNvCxnSpPr/>
          <p:nvPr/>
        </p:nvCxnSpPr>
        <p:spPr bwMode="auto">
          <a:xfrm>
            <a:off x="5123801" y="1832792"/>
            <a:ext cx="4660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8C11C7-45F6-4966-9031-60F04BB7B08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73831" y="1832792"/>
            <a:ext cx="21602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FAE41-8D82-49D5-B296-315519E192E8}"/>
              </a:ext>
            </a:extLst>
          </p:cNvPr>
          <p:cNvSpPr txBox="1"/>
          <p:nvPr/>
        </p:nvSpPr>
        <p:spPr>
          <a:xfrm>
            <a:off x="5373832" y="2120824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default value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9293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3916-056D-412A-B5A3-97C61C14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54E2A-5E75-47F9-9CF5-0DAC7ADF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if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(for, while)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사용자정의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apply </a:t>
            </a:r>
            <a:r>
              <a:rPr lang="ko-KR" altLang="en-US" dirty="0"/>
              <a:t>계열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프로그래밍 예제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[R tip]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내용보기</a:t>
            </a:r>
            <a:r>
              <a:rPr lang="en-US" altLang="ko-KR" dirty="0"/>
              <a:t>, </a:t>
            </a:r>
            <a:r>
              <a:rPr lang="ko-KR" altLang="en-US" dirty="0"/>
              <a:t>파일에 출력하기</a:t>
            </a:r>
          </a:p>
        </p:txBody>
      </p:sp>
    </p:spTree>
    <p:extLst>
      <p:ext uri="{BB962C8B-B14F-4D97-AF65-F5344CB8AC3E}">
        <p14:creationId xmlns:p14="http://schemas.microsoft.com/office/powerpoint/2010/main" val="167118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FA7E-D19F-487B-953B-97329CC8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사용자정의 함수 만들기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6FA-0365-4501-BD25-D24B27CE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8EDD7-D482-4B30-9414-FC551656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556792"/>
            <a:ext cx="7195014" cy="410445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5E83C14-33A0-4117-8DB6-E95561CEDE03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4428527" y="3701064"/>
            <a:ext cx="435996" cy="2319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CC0D64-B6BF-4BA7-9DB1-6959AE212D21}"/>
              </a:ext>
            </a:extLst>
          </p:cNvPr>
          <p:cNvSpPr txBox="1"/>
          <p:nvPr/>
        </p:nvSpPr>
        <p:spPr>
          <a:xfrm>
            <a:off x="4864524" y="3501008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default value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선언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55CA9D4-4659-4568-9FBC-B990134A1674}"/>
              </a:ext>
            </a:extLst>
          </p:cNvPr>
          <p:cNvSpPr/>
          <p:nvPr/>
        </p:nvSpPr>
        <p:spPr bwMode="auto">
          <a:xfrm>
            <a:off x="3060375" y="3933056"/>
            <a:ext cx="1523457" cy="36004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53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3D77-5476-4656-9EBA-E5B4E302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사용자정의 함수 만들기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C94F6-25C0-47D7-9FCE-29136906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 해야 할 값이 하나가 아니고 여러 개 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45FE6A-951A-4BD4-AAEC-CD3DBAA50822}"/>
              </a:ext>
            </a:extLst>
          </p:cNvPr>
          <p:cNvSpPr/>
          <p:nvPr/>
        </p:nvSpPr>
        <p:spPr>
          <a:xfrm>
            <a:off x="1991544" y="1484784"/>
            <a:ext cx="820891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myfunc</a:t>
            </a:r>
            <a:r>
              <a:rPr lang="en-US" altLang="ko-KR" sz="2000" b="1" dirty="0">
                <a:latin typeface="Courier New" pitchFamily="49" charset="0"/>
              </a:rPr>
              <a:t> &lt;- function(</a:t>
            </a:r>
            <a:r>
              <a:rPr lang="en-US" altLang="ko-KR" sz="2000" b="1" dirty="0" err="1">
                <a:latin typeface="Courier New" pitchFamily="49" charset="0"/>
              </a:rPr>
              <a:t>x,y</a:t>
            </a:r>
            <a:r>
              <a:rPr lang="en-US" altLang="ko-KR" sz="2000" b="1" dirty="0">
                <a:latin typeface="Courier New" pitchFamily="49" charset="0"/>
              </a:rPr>
              <a:t>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 err="1">
                <a:latin typeface="Courier New" pitchFamily="49" charset="0"/>
              </a:rPr>
              <a:t>val.sum</a:t>
            </a:r>
            <a:r>
              <a:rPr lang="en-US" altLang="ko-KR" sz="2000" b="1" dirty="0">
                <a:latin typeface="Courier New" pitchFamily="49" charset="0"/>
              </a:rPr>
              <a:t> &lt;- </a:t>
            </a:r>
            <a:r>
              <a:rPr lang="en-US" altLang="ko-KR" sz="2000" b="1" dirty="0" err="1">
                <a:latin typeface="Courier New" pitchFamily="49" charset="0"/>
              </a:rPr>
              <a:t>x+y</a:t>
            </a:r>
            <a:endParaRPr lang="en-US" altLang="ko-KR" sz="2000" b="1" dirty="0">
              <a:latin typeface="Courier New" pitchFamily="49" charset="0"/>
            </a:endParaRP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 err="1">
                <a:latin typeface="Courier New" pitchFamily="49" charset="0"/>
              </a:rPr>
              <a:t>val.mul</a:t>
            </a:r>
            <a:r>
              <a:rPr lang="en-US" altLang="ko-KR" sz="2000" b="1" dirty="0">
                <a:latin typeface="Courier New" pitchFamily="49" charset="0"/>
              </a:rPr>
              <a:t> &lt;- x*y </a:t>
            </a:r>
          </a:p>
          <a:p>
            <a:r>
              <a:rPr lang="en-US" altLang="ko-KR" sz="2000" b="1" dirty="0">
                <a:latin typeface="Courier New" pitchFamily="49" charset="0"/>
              </a:rPr>
              <a:t>  return(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list(sum=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</a:rPr>
              <a:t>val.sum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</a:rPr>
              <a:t>mul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</a:rPr>
              <a:t>val.mul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ko-KR" sz="2000" b="1" dirty="0">
                <a:latin typeface="Courier New" pitchFamily="49" charset="0"/>
              </a:rPr>
              <a:t>) 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  <a:p>
            <a:endParaRPr lang="en-US" altLang="ko-KR" sz="2000" b="1" dirty="0">
              <a:latin typeface="Courier New" pitchFamily="49" charset="0"/>
            </a:endParaRPr>
          </a:p>
          <a:p>
            <a:r>
              <a:rPr lang="en-US" altLang="ko-KR" sz="2000" b="1" dirty="0">
                <a:latin typeface="Courier New" pitchFamily="49" charset="0"/>
              </a:rPr>
              <a:t>result &lt;- </a:t>
            </a:r>
            <a:r>
              <a:rPr lang="en-US" altLang="ko-KR" sz="2000" b="1" dirty="0" err="1">
                <a:latin typeface="Courier New" pitchFamily="49" charset="0"/>
              </a:rPr>
              <a:t>myfunc</a:t>
            </a:r>
            <a:r>
              <a:rPr lang="en-US" altLang="ko-KR" sz="2000" b="1" dirty="0">
                <a:latin typeface="Courier New" pitchFamily="49" charset="0"/>
              </a:rPr>
              <a:t>(5,8) </a:t>
            </a:r>
          </a:p>
          <a:p>
            <a:r>
              <a:rPr lang="en-US" altLang="ko-KR" sz="2000" b="1" dirty="0" err="1">
                <a:latin typeface="Courier New" pitchFamily="49" charset="0"/>
              </a:rPr>
              <a:t>result$sum</a:t>
            </a:r>
            <a:endParaRPr lang="en-US" altLang="ko-KR" sz="2000" b="1" dirty="0">
              <a:latin typeface="Courier New" pitchFamily="49" charset="0"/>
            </a:endParaRPr>
          </a:p>
          <a:p>
            <a:r>
              <a:rPr lang="en-US" altLang="ko-KR" sz="2000" b="1" dirty="0" err="1">
                <a:latin typeface="Courier New" pitchFamily="49" charset="0"/>
              </a:rPr>
              <a:t>result$mul</a:t>
            </a:r>
            <a:endParaRPr lang="en-US" altLang="ko-KR" sz="2000" b="1" dirty="0">
              <a:latin typeface="Courier New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61218-B644-466F-B584-CDB5325C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4669840"/>
            <a:ext cx="1747746" cy="84739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58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881F8-1DA6-4302-B3C6-3FD18D7D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사용자정의 함수 만들기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CBCD-6605-49A8-B01B-C9B713F5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정의한 함수가 저장된 파일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7E2D5-E89C-4121-B990-ED0FCE18F024}"/>
              </a:ext>
            </a:extLst>
          </p:cNvPr>
          <p:cNvSpPr/>
          <p:nvPr/>
        </p:nvSpPr>
        <p:spPr>
          <a:xfrm>
            <a:off x="2135560" y="1628801"/>
            <a:ext cx="446449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mydiv</a:t>
            </a:r>
            <a:r>
              <a:rPr lang="en-US" altLang="ko-KR" sz="2000" b="1" dirty="0">
                <a:latin typeface="Courier New" pitchFamily="49" charset="0"/>
              </a:rPr>
              <a:t> &lt;- function(</a:t>
            </a:r>
            <a:r>
              <a:rPr lang="en-US" altLang="ko-KR" sz="2000" b="1" dirty="0" err="1">
                <a:latin typeface="Courier New" pitchFamily="49" charset="0"/>
              </a:rPr>
              <a:t>x,y</a:t>
            </a:r>
            <a:r>
              <a:rPr lang="en-US" altLang="ko-KR" sz="2000" b="1" dirty="0">
                <a:latin typeface="Courier New" pitchFamily="49" charset="0"/>
              </a:rPr>
              <a:t>=2)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result &lt;- x/y</a:t>
            </a:r>
          </a:p>
          <a:p>
            <a:r>
              <a:rPr lang="en-US" altLang="ko-KR" sz="2000" b="1" dirty="0">
                <a:latin typeface="Courier New" pitchFamily="49" charset="0"/>
              </a:rPr>
              <a:t>  return(result) 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C9330BF-D322-4FE9-B637-66C6F61F7450}"/>
              </a:ext>
            </a:extLst>
          </p:cNvPr>
          <p:cNvSpPr/>
          <p:nvPr/>
        </p:nvSpPr>
        <p:spPr bwMode="auto">
          <a:xfrm>
            <a:off x="6672064" y="2132856"/>
            <a:ext cx="36004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68501-247F-49B6-B0A9-3F8A9A03E07D}"/>
              </a:ext>
            </a:extLst>
          </p:cNvPr>
          <p:cNvSpPr txBox="1"/>
          <p:nvPr/>
        </p:nvSpPr>
        <p:spPr>
          <a:xfrm>
            <a:off x="7248128" y="203123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myfunc.R</a:t>
            </a:r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3CFEE-75D6-4016-99D3-49C08C3AD977}"/>
              </a:ext>
            </a:extLst>
          </p:cNvPr>
          <p:cNvSpPr/>
          <p:nvPr/>
        </p:nvSpPr>
        <p:spPr>
          <a:xfrm>
            <a:off x="2063552" y="3573017"/>
            <a:ext cx="756084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setwd</a:t>
            </a:r>
            <a:r>
              <a:rPr lang="en-US" altLang="ko-KR" sz="2000" b="1" dirty="0">
                <a:latin typeface="Courier New" pitchFamily="49" charset="0"/>
              </a:rPr>
              <a:t>("c:/Rworks")  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ko-KR" sz="1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myfunc.R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이 저장된 폴더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altLang="ko-KR" sz="2000" b="1" dirty="0">
                <a:latin typeface="Courier New" pitchFamily="49" charset="0"/>
              </a:rPr>
              <a:t>source("</a:t>
            </a:r>
            <a:r>
              <a:rPr lang="en-US" altLang="ko-KR" sz="2000" b="1" dirty="0" err="1">
                <a:latin typeface="Courier New" pitchFamily="49" charset="0"/>
              </a:rPr>
              <a:t>myfunc.R</a:t>
            </a:r>
            <a:r>
              <a:rPr lang="en-US" altLang="ko-KR" sz="2000" b="1" dirty="0">
                <a:latin typeface="Courier New" pitchFamily="49" charset="0"/>
              </a:rPr>
              <a:t>")  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ko-KR" sz="1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myfunc.R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의 명령어 실행</a:t>
            </a:r>
            <a:endParaRPr lang="en-US" altLang="ko-KR" sz="2000" b="1" dirty="0">
              <a:latin typeface="Courier New" pitchFamily="49" charset="0"/>
            </a:endParaRPr>
          </a:p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함수 사용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altLang="ko-KR" sz="1800" b="1" dirty="0">
                <a:latin typeface="Courier New" pitchFamily="49" charset="0"/>
              </a:rPr>
              <a:t>a &lt;- </a:t>
            </a:r>
            <a:r>
              <a:rPr lang="en-US" altLang="ko-KR" sz="1800" b="1" dirty="0" err="1">
                <a:latin typeface="Courier New" pitchFamily="49" charset="0"/>
              </a:rPr>
              <a:t>mydiv</a:t>
            </a:r>
            <a:r>
              <a:rPr lang="en-US" altLang="ko-KR" sz="1800" b="1" dirty="0">
                <a:latin typeface="Courier New" pitchFamily="49" charset="0"/>
              </a:rPr>
              <a:t>(20,4)</a:t>
            </a:r>
          </a:p>
          <a:p>
            <a:r>
              <a:rPr lang="en-US" altLang="ko-KR" sz="1800" b="1" dirty="0">
                <a:latin typeface="Courier New" pitchFamily="49" charset="0"/>
              </a:rPr>
              <a:t>b &lt;- </a:t>
            </a:r>
            <a:r>
              <a:rPr lang="en-US" altLang="ko-KR" sz="1800" b="1" dirty="0" err="1">
                <a:latin typeface="Courier New" pitchFamily="49" charset="0"/>
              </a:rPr>
              <a:t>mydiv</a:t>
            </a:r>
            <a:r>
              <a:rPr lang="en-US" altLang="ko-KR" sz="1800" b="1" dirty="0">
                <a:latin typeface="Courier New" pitchFamily="49" charset="0"/>
              </a:rPr>
              <a:t>(30,4)</a:t>
            </a:r>
          </a:p>
          <a:p>
            <a:r>
              <a:rPr lang="en-US" altLang="ko-KR" sz="1800" b="1" dirty="0" err="1">
                <a:latin typeface="Courier New" pitchFamily="49" charset="0"/>
              </a:rPr>
              <a:t>a+b</a:t>
            </a:r>
            <a:endParaRPr lang="en-US" altLang="ko-KR" sz="1800" b="1" dirty="0">
              <a:latin typeface="Courier New" pitchFamily="49" charset="0"/>
            </a:endParaRPr>
          </a:p>
          <a:p>
            <a:r>
              <a:rPr lang="en-US" altLang="ko-KR" sz="1800" b="1" dirty="0" err="1">
                <a:latin typeface="Courier New" pitchFamily="49" charset="0"/>
              </a:rPr>
              <a:t>mydiv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mydiv</a:t>
            </a:r>
            <a:r>
              <a:rPr lang="en-US" altLang="ko-KR" sz="1800" b="1" dirty="0">
                <a:latin typeface="Courier New" pitchFamily="49" charset="0"/>
              </a:rPr>
              <a:t>(20,2),5)</a:t>
            </a:r>
          </a:p>
        </p:txBody>
      </p:sp>
      <p:sp>
        <p:nvSpPr>
          <p:cNvPr id="10" name="타원 9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53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D95F-9A95-4D08-BBC4-3D602518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9997-B8DC-487C-AA74-EF787988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000" indent="-28800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다음과 같이 두 정수를 입력하면 두 수의 최대 공약수를 찾아서 </a:t>
            </a:r>
            <a:r>
              <a:rPr lang="en-US" altLang="ko-KR" sz="2000" dirty="0"/>
              <a:t>return </a:t>
            </a:r>
            <a:r>
              <a:rPr lang="ko-KR" altLang="en-US" sz="2000" dirty="0"/>
              <a:t>해주는 함수 </a:t>
            </a:r>
            <a:r>
              <a:rPr lang="en-US" altLang="ko-KR" sz="2000" dirty="0" err="1"/>
              <a:t>lgm</a:t>
            </a:r>
            <a:r>
              <a:rPr lang="en-US" altLang="ko-KR" sz="2000" dirty="0"/>
              <a:t>() </a:t>
            </a:r>
            <a:r>
              <a:rPr lang="ko-KR" altLang="en-US" sz="2000" dirty="0"/>
              <a:t>를 작성하고 테스트 </a:t>
            </a:r>
            <a:r>
              <a:rPr lang="ko-KR" altLang="en-US" sz="2000" dirty="0" err="1"/>
              <a:t>하시오</a:t>
            </a:r>
            <a:endParaRPr lang="en-US" altLang="ko-KR" sz="2000" dirty="0"/>
          </a:p>
          <a:p>
            <a:pPr marL="288000" indent="-288000">
              <a:buNone/>
            </a:pPr>
            <a:endParaRPr lang="en-US" altLang="ko-KR" sz="2000" dirty="0"/>
          </a:p>
          <a:p>
            <a:pPr marL="288000" indent="-288000">
              <a:buNone/>
            </a:pPr>
            <a:endParaRPr lang="en-US" altLang="ko-KR" sz="2000" dirty="0"/>
          </a:p>
          <a:p>
            <a:pPr marL="288000" indent="-288000">
              <a:buNone/>
            </a:pPr>
            <a:endParaRPr lang="en-US" altLang="ko-KR" sz="2000" dirty="0"/>
          </a:p>
          <a:p>
            <a:pPr marL="288000" indent="-288000">
              <a:buNone/>
            </a:pPr>
            <a:endParaRPr lang="en-US" altLang="ko-KR" sz="2000" dirty="0"/>
          </a:p>
          <a:p>
            <a:pPr marL="288000" indent="-288000">
              <a:buNone/>
            </a:pPr>
            <a:endParaRPr lang="en-US" altLang="ko-KR" sz="2000" dirty="0"/>
          </a:p>
          <a:p>
            <a:pPr marL="288000" indent="-28800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다음과</a:t>
            </a:r>
            <a:r>
              <a:rPr lang="en-US" altLang="ko-KR" sz="2000" dirty="0"/>
              <a:t> </a:t>
            </a:r>
            <a:r>
              <a:rPr lang="ko-KR" altLang="en-US" sz="2000" dirty="0"/>
              <a:t>같이 벡터를 입력하면 벡터의 최대값과 최소값을 </a:t>
            </a:r>
            <a:r>
              <a:rPr lang="en-US" altLang="ko-KR" sz="2000" dirty="0"/>
              <a:t>return </a:t>
            </a:r>
            <a:r>
              <a:rPr lang="ko-KR" altLang="en-US" sz="2000" dirty="0"/>
              <a:t>하는 함수 </a:t>
            </a:r>
            <a:r>
              <a:rPr lang="en-US" altLang="ko-KR" sz="2000" dirty="0" err="1"/>
              <a:t>maxmin</a:t>
            </a:r>
            <a:r>
              <a:rPr lang="en-US" altLang="ko-KR" sz="2000" dirty="0"/>
              <a:t>() </a:t>
            </a:r>
            <a:r>
              <a:rPr lang="ko-KR" altLang="en-US" sz="2000" dirty="0"/>
              <a:t>을 작성하고 테스트 </a:t>
            </a:r>
            <a:r>
              <a:rPr lang="ko-KR" altLang="en-US" sz="2000" dirty="0" err="1"/>
              <a:t>하시오</a:t>
            </a:r>
            <a:r>
              <a:rPr lang="ko-KR" altLang="en-US" sz="2000" dirty="0"/>
              <a:t> </a:t>
            </a:r>
            <a:r>
              <a:rPr lang="en-US" altLang="ko-KR" sz="2000" dirty="0"/>
              <a:t>(return </a:t>
            </a:r>
            <a:r>
              <a:rPr lang="ko-KR" altLang="en-US" sz="2000" dirty="0"/>
              <a:t>값이 </a:t>
            </a:r>
            <a:r>
              <a:rPr lang="en-US" altLang="ko-KR" sz="2000" dirty="0"/>
              <a:t>list </a:t>
            </a:r>
            <a:r>
              <a:rPr lang="ko-KR" altLang="en-US" sz="2000" dirty="0"/>
              <a:t>임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635915-8A95-44C8-9DE1-1388B74E69A8}"/>
              </a:ext>
            </a:extLst>
          </p:cNvPr>
          <p:cNvSpPr/>
          <p:nvPr/>
        </p:nvSpPr>
        <p:spPr>
          <a:xfrm>
            <a:off x="2207568" y="1796624"/>
            <a:ext cx="756084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Courier New" pitchFamily="49" charset="0"/>
              </a:rPr>
              <a:t>result &lt;- </a:t>
            </a:r>
            <a:r>
              <a:rPr lang="en-US" altLang="ko-KR" sz="1800" b="1" dirty="0" err="1">
                <a:latin typeface="Courier New" pitchFamily="49" charset="0"/>
              </a:rPr>
              <a:t>lgm</a:t>
            </a:r>
            <a:r>
              <a:rPr lang="en-US" altLang="ko-KR" sz="1800" b="1" dirty="0">
                <a:latin typeface="Courier New" pitchFamily="49" charset="0"/>
              </a:rPr>
              <a:t>(10,8)</a:t>
            </a:r>
          </a:p>
          <a:p>
            <a:r>
              <a:rPr lang="en-US" altLang="ko-KR" sz="1800" b="1" dirty="0">
                <a:latin typeface="Courier New" pitchFamily="49" charset="0"/>
              </a:rPr>
              <a:t>result</a:t>
            </a:r>
          </a:p>
          <a:p>
            <a:r>
              <a:rPr lang="en-US" altLang="ko-KR" sz="1800" b="1" dirty="0">
                <a:latin typeface="Courier New" pitchFamily="49" charset="0"/>
              </a:rPr>
              <a:t>result &lt;- </a:t>
            </a:r>
            <a:r>
              <a:rPr lang="en-US" altLang="ko-KR" sz="1800" b="1" dirty="0" err="1">
                <a:latin typeface="Courier New" pitchFamily="49" charset="0"/>
              </a:rPr>
              <a:t>lgm</a:t>
            </a:r>
            <a:r>
              <a:rPr lang="en-US" altLang="ko-KR" sz="1800" b="1" dirty="0">
                <a:latin typeface="Courier New" pitchFamily="49" charset="0"/>
              </a:rPr>
              <a:t>(10,20)</a:t>
            </a:r>
          </a:p>
          <a:p>
            <a:r>
              <a:rPr lang="en-US" altLang="ko-KR" sz="1800" b="1" dirty="0">
                <a:latin typeface="Courier New" pitchFamily="49" charset="0"/>
              </a:rPr>
              <a:t>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88C1C-9AFD-4F54-B580-2EDE69123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14" y="1872867"/>
            <a:ext cx="2296330" cy="1047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0C78-44CD-4C8B-92FB-A1381A681006}"/>
              </a:ext>
            </a:extLst>
          </p:cNvPr>
          <p:cNvSpPr/>
          <p:nvPr/>
        </p:nvSpPr>
        <p:spPr>
          <a:xfrm>
            <a:off x="2207568" y="4221088"/>
            <a:ext cx="756084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Courier New" pitchFamily="49" charset="0"/>
              </a:rPr>
              <a:t>v1 &lt;- c(7,1,2,8,9) </a:t>
            </a:r>
          </a:p>
          <a:p>
            <a:r>
              <a:rPr lang="en-US" altLang="ko-KR" sz="1800" b="1" dirty="0">
                <a:latin typeface="Courier New" pitchFamily="49" charset="0"/>
              </a:rPr>
              <a:t>result &lt;- </a:t>
            </a:r>
            <a:r>
              <a:rPr lang="en-US" altLang="ko-KR" sz="1800" b="1" dirty="0" err="1">
                <a:latin typeface="Courier New" pitchFamily="49" charset="0"/>
              </a:rPr>
              <a:t>maxmin</a:t>
            </a:r>
            <a:r>
              <a:rPr lang="en-US" altLang="ko-KR" sz="1800" b="1" dirty="0">
                <a:latin typeface="Courier New" pitchFamily="49" charset="0"/>
              </a:rPr>
              <a:t>(v1)</a:t>
            </a:r>
          </a:p>
          <a:p>
            <a:r>
              <a:rPr lang="en-US" altLang="ko-KR" sz="1800" b="1" dirty="0" err="1">
                <a:latin typeface="Courier New" pitchFamily="49" charset="0"/>
              </a:rPr>
              <a:t>result$max</a:t>
            </a:r>
            <a:r>
              <a:rPr lang="en-US" altLang="ko-KR" sz="1800" b="1" dirty="0">
                <a:latin typeface="Courier New" pitchFamily="49" charset="0"/>
              </a:rPr>
              <a:t> ; </a:t>
            </a:r>
            <a:r>
              <a:rPr lang="en-US" altLang="ko-KR" sz="1800" b="1" dirty="0" err="1">
                <a:latin typeface="Courier New" pitchFamily="49" charset="0"/>
              </a:rPr>
              <a:t>result$min</a:t>
            </a:r>
            <a:endParaRPr lang="en-US" altLang="ko-KR" sz="1800" b="1" dirty="0">
              <a:latin typeface="Courier New" pitchFamily="49" charset="0"/>
            </a:endParaRPr>
          </a:p>
          <a:p>
            <a:r>
              <a:rPr lang="en-US" altLang="ko-KR" sz="1800" b="1" dirty="0">
                <a:latin typeface="Courier New" pitchFamily="49" charset="0"/>
              </a:rPr>
              <a:t>result &lt;- </a:t>
            </a:r>
            <a:r>
              <a:rPr lang="en-US" altLang="ko-KR" sz="1800" b="1" dirty="0" err="1">
                <a:latin typeface="Courier New" pitchFamily="49" charset="0"/>
              </a:rPr>
              <a:t>maxmin</a:t>
            </a:r>
            <a:r>
              <a:rPr lang="en-US" altLang="ko-KR" sz="1800" b="1" dirty="0">
                <a:latin typeface="Courier New" pitchFamily="49" charset="0"/>
              </a:rPr>
              <a:t>(iris[,1])</a:t>
            </a:r>
          </a:p>
          <a:p>
            <a:r>
              <a:rPr lang="en-US" altLang="ko-KR" sz="1800" b="1" dirty="0" err="1">
                <a:latin typeface="Courier New" pitchFamily="49" charset="0"/>
              </a:rPr>
              <a:t>result$max</a:t>
            </a:r>
            <a:r>
              <a:rPr lang="en-US" altLang="ko-KR" sz="1800" b="1" dirty="0">
                <a:latin typeface="Courier New" pitchFamily="49" charset="0"/>
              </a:rPr>
              <a:t> ; </a:t>
            </a:r>
            <a:r>
              <a:rPr lang="en-US" altLang="ko-KR" sz="1800" b="1" dirty="0" err="1">
                <a:latin typeface="Courier New" pitchFamily="49" charset="0"/>
              </a:rPr>
              <a:t>result$min</a:t>
            </a:r>
            <a:endParaRPr lang="en-US" altLang="ko-KR" sz="1800" b="1" dirty="0">
              <a:latin typeface="Courier New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F639D6-244B-4720-AFC2-F5159B350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4383966"/>
            <a:ext cx="2581412" cy="14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44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21061-4194-4354-9C4D-9F6B2F45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apply </a:t>
            </a:r>
            <a:r>
              <a:rPr lang="ko-KR" altLang="en-US" b="1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C40F5-6574-43F2-9E14-33CCB2E3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프로그래밍에서는 </a:t>
            </a:r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while </a:t>
            </a:r>
            <a:r>
              <a:rPr lang="ko-KR" altLang="en-US" dirty="0"/>
              <a:t>을 사용하지 않는 것이 바람직하다</a:t>
            </a:r>
            <a:r>
              <a:rPr lang="en-US" altLang="ko-KR" dirty="0"/>
              <a:t>. (</a:t>
            </a:r>
            <a:r>
              <a:rPr lang="ko-KR" altLang="en-US" dirty="0"/>
              <a:t>처리속도 향상을 위하여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대신 </a:t>
            </a:r>
            <a:r>
              <a:rPr lang="en-US" altLang="ko-KR" dirty="0"/>
              <a:t>R </a:t>
            </a:r>
            <a:r>
              <a:rPr lang="ko-KR" altLang="en-US" dirty="0"/>
              <a:t>에서 제공하는 </a:t>
            </a:r>
            <a:r>
              <a:rPr lang="en-US" altLang="ko-KR" dirty="0"/>
              <a:t>apply </a:t>
            </a:r>
            <a:r>
              <a:rPr lang="ko-KR" altLang="en-US" dirty="0"/>
              <a:t>계열 함수를 이용하면 다양한 반복문을 작성할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matrix, data frame, list </a:t>
            </a:r>
            <a:r>
              <a:rPr lang="ko-KR" altLang="en-US" dirty="0">
                <a:solidFill>
                  <a:srgbClr val="FF0000"/>
                </a:solidFill>
              </a:rPr>
              <a:t>등에 있는 데이터에 대해 반복문을 적용해야 하는 경우는 대부분 </a:t>
            </a:r>
            <a:r>
              <a:rPr lang="en-US" altLang="ko-KR" dirty="0">
                <a:solidFill>
                  <a:srgbClr val="FF0000"/>
                </a:solidFill>
              </a:rPr>
              <a:t>apply </a:t>
            </a:r>
            <a:r>
              <a:rPr lang="ko-KR" altLang="en-US" dirty="0">
                <a:solidFill>
                  <a:srgbClr val="FF0000"/>
                </a:solidFill>
              </a:rPr>
              <a:t>함수로 대체 가능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98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6B6A-90F6-4B19-8086-266A6E4F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apply </a:t>
            </a:r>
            <a:r>
              <a:rPr lang="ko-KR" altLang="en-US" b="1" dirty="0"/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5D418-40F0-4C61-93E2-E3006E80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apply() </a:t>
            </a:r>
          </a:p>
          <a:p>
            <a:pPr lvl="1"/>
            <a:r>
              <a:rPr lang="en-US" altLang="ko-KR" dirty="0"/>
              <a:t>matrix,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r>
              <a:rPr lang="ko-KR" altLang="en-US" dirty="0"/>
              <a:t> 에서 </a:t>
            </a:r>
            <a:r>
              <a:rPr lang="ko-KR" altLang="en-US" dirty="0" err="1"/>
              <a:t>행단위</a:t>
            </a:r>
            <a:r>
              <a:rPr lang="en-US" altLang="ko-KR" dirty="0"/>
              <a:t>, </a:t>
            </a:r>
            <a:r>
              <a:rPr lang="ko-KR" altLang="en-US" dirty="0"/>
              <a:t>열단위의 작업을 쉽게 할 수 있게 한다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0E6D69-ACD2-40A7-83FD-F9C5B1B6A800}"/>
              </a:ext>
            </a:extLst>
          </p:cNvPr>
          <p:cNvSpPr/>
          <p:nvPr/>
        </p:nvSpPr>
        <p:spPr>
          <a:xfrm>
            <a:off x="1955825" y="2276873"/>
            <a:ext cx="820891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for 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in 1:4)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mean(iris[,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])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C89B11F-1752-4D5B-A0D4-3F3DEF40D621}"/>
              </a:ext>
            </a:extLst>
          </p:cNvPr>
          <p:cNvSpPr/>
          <p:nvPr/>
        </p:nvSpPr>
        <p:spPr bwMode="auto">
          <a:xfrm>
            <a:off x="5663953" y="3429001"/>
            <a:ext cx="326033" cy="31505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B2D48B-7863-4176-9BDD-EF046963E8F7}"/>
              </a:ext>
            </a:extLst>
          </p:cNvPr>
          <p:cNvSpPr/>
          <p:nvPr/>
        </p:nvSpPr>
        <p:spPr>
          <a:xfrm>
            <a:off x="1968964" y="3925505"/>
            <a:ext cx="82089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apply(iris[,1:4],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altLang="ko-KR" sz="2000" b="1" dirty="0">
                <a:latin typeface="Courier New" pitchFamily="49" charset="0"/>
              </a:rPr>
              <a:t>, mean)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col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방향으로 함수적용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F1E7A7-ADF4-49D5-849E-CAF20637D83D}"/>
              </a:ext>
            </a:extLst>
          </p:cNvPr>
          <p:cNvSpPr/>
          <p:nvPr/>
        </p:nvSpPr>
        <p:spPr>
          <a:xfrm>
            <a:off x="1966830" y="5045114"/>
            <a:ext cx="82089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apply(iris[,1:4],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ko-KR" sz="2000" b="1" dirty="0">
                <a:latin typeface="Courier New" pitchFamily="49" charset="0"/>
              </a:rPr>
              <a:t>, mean)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row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방향으로 함수적용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D4DEE-FCEB-4CA2-85D8-530A61E62EF3}"/>
              </a:ext>
            </a:extLst>
          </p:cNvPr>
          <p:cNvSpPr txBox="1"/>
          <p:nvPr/>
        </p:nvSpPr>
        <p:spPr>
          <a:xfrm>
            <a:off x="1991545" y="591966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사용자 정의 함수도 적용할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75567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3ACEE-18E7-48E4-AB4F-D9812286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apply </a:t>
            </a:r>
            <a:r>
              <a:rPr lang="ko-KR" altLang="en-US" b="1" dirty="0"/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CA327-301C-4A54-A897-AF94ADE5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E7A03-33AE-4400-8B19-FC80FEDE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58" y="1329479"/>
            <a:ext cx="4019550" cy="2324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82B061-44CC-451C-B337-DADFACB98065}"/>
              </a:ext>
            </a:extLst>
          </p:cNvPr>
          <p:cNvSpPr/>
          <p:nvPr/>
        </p:nvSpPr>
        <p:spPr>
          <a:xfrm>
            <a:off x="1847528" y="868650"/>
            <a:ext cx="82089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apply(iris[,1:4],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altLang="ko-KR" sz="2000" b="1" dirty="0">
                <a:latin typeface="Courier New" pitchFamily="49" charset="0"/>
              </a:rPr>
              <a:t>, mean)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col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방향으로 함수적용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474E8B-31D8-4EE6-A924-932F72FD633A}"/>
              </a:ext>
            </a:extLst>
          </p:cNvPr>
          <p:cNvSpPr/>
          <p:nvPr/>
        </p:nvSpPr>
        <p:spPr bwMode="auto">
          <a:xfrm>
            <a:off x="2545030" y="1473495"/>
            <a:ext cx="504056" cy="223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04C0F0-B19E-43BF-B59F-A4D9C8FABF30}"/>
              </a:ext>
            </a:extLst>
          </p:cNvPr>
          <p:cNvSpPr/>
          <p:nvPr/>
        </p:nvSpPr>
        <p:spPr bwMode="auto">
          <a:xfrm>
            <a:off x="3431704" y="1473495"/>
            <a:ext cx="504056" cy="223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6AFC97-21AD-46EA-AC48-80B512814BFF}"/>
              </a:ext>
            </a:extLst>
          </p:cNvPr>
          <p:cNvSpPr/>
          <p:nvPr/>
        </p:nvSpPr>
        <p:spPr bwMode="auto">
          <a:xfrm>
            <a:off x="4367808" y="1473495"/>
            <a:ext cx="504056" cy="223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064D58-D31E-4731-81E0-DC1F6D38A7A3}"/>
              </a:ext>
            </a:extLst>
          </p:cNvPr>
          <p:cNvSpPr/>
          <p:nvPr/>
        </p:nvSpPr>
        <p:spPr bwMode="auto">
          <a:xfrm>
            <a:off x="5292623" y="1473495"/>
            <a:ext cx="504056" cy="223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25C45-902D-491B-B08A-9712682A5939}"/>
              </a:ext>
            </a:extLst>
          </p:cNvPr>
          <p:cNvSpPr/>
          <p:nvPr/>
        </p:nvSpPr>
        <p:spPr>
          <a:xfrm>
            <a:off x="1966830" y="3820978"/>
            <a:ext cx="82089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apply(iris[,1:4],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ko-KR" sz="2000" b="1" dirty="0">
                <a:latin typeface="Courier New" pitchFamily="49" charset="0"/>
              </a:rPr>
              <a:t>, mean)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row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방향으로 함수적용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7C0EF3-4FF0-4363-9689-971A6E28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14" y="4318408"/>
            <a:ext cx="4019550" cy="2324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2D0BC4-5029-4C48-86AD-F9526FA3F667}"/>
              </a:ext>
            </a:extLst>
          </p:cNvPr>
          <p:cNvSpPr/>
          <p:nvPr/>
        </p:nvSpPr>
        <p:spPr bwMode="auto">
          <a:xfrm>
            <a:off x="2351585" y="4459690"/>
            <a:ext cx="3597495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DD8618-945F-479D-A053-935132E5283F}"/>
              </a:ext>
            </a:extLst>
          </p:cNvPr>
          <p:cNvSpPr/>
          <p:nvPr/>
        </p:nvSpPr>
        <p:spPr bwMode="auto">
          <a:xfrm>
            <a:off x="2351585" y="4603706"/>
            <a:ext cx="3597495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401EC7-0F39-408D-BFC5-90976F0BFD60}"/>
              </a:ext>
            </a:extLst>
          </p:cNvPr>
          <p:cNvSpPr/>
          <p:nvPr/>
        </p:nvSpPr>
        <p:spPr bwMode="auto">
          <a:xfrm>
            <a:off x="2351585" y="6464625"/>
            <a:ext cx="3597495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39AA8-D4FC-440F-8D4E-2CB523913BD9}"/>
              </a:ext>
            </a:extLst>
          </p:cNvPr>
          <p:cNvSpPr txBox="1"/>
          <p:nvPr/>
        </p:nvSpPr>
        <p:spPr>
          <a:xfrm>
            <a:off x="2279576" y="4671441"/>
            <a:ext cx="261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C64AB-B79D-4E49-A3AA-ACAF7339C7F1}"/>
              </a:ext>
            </a:extLst>
          </p:cNvPr>
          <p:cNvSpPr txBox="1"/>
          <p:nvPr/>
        </p:nvSpPr>
        <p:spPr>
          <a:xfrm>
            <a:off x="2279576" y="5550332"/>
            <a:ext cx="261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7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35617-6AA4-446A-A4D2-2DBA7B6E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apply </a:t>
            </a:r>
            <a:r>
              <a:rPr lang="ko-KR" altLang="en-US" b="1" dirty="0"/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CC3F8-33C1-417C-9065-EAD75E39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85A047-5E31-480D-AE1C-DD5D1917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412776"/>
            <a:ext cx="8965468" cy="259228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437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889A1-348C-4F36-B86C-BC77DF27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apply </a:t>
            </a:r>
            <a:r>
              <a:rPr lang="ko-KR" altLang="en-US" b="1" dirty="0"/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3BC95-C4A4-4529-8629-086CE8B3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apply() </a:t>
            </a:r>
            <a:r>
              <a:rPr lang="ko-KR" altLang="en-US" dirty="0"/>
              <a:t>와 유사하나 결과가 </a:t>
            </a:r>
            <a:r>
              <a:rPr lang="en-US" altLang="ko-KR" dirty="0"/>
              <a:t>list format </a:t>
            </a:r>
            <a:r>
              <a:rPr lang="ko-KR" altLang="en-US" dirty="0"/>
              <a:t>이다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0C6CB2-70C3-425F-B0D0-4E8F44C93DFC}"/>
              </a:ext>
            </a:extLst>
          </p:cNvPr>
          <p:cNvSpPr/>
          <p:nvPr/>
        </p:nvSpPr>
        <p:spPr>
          <a:xfrm>
            <a:off x="1968964" y="1988840"/>
            <a:ext cx="82089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lapply</a:t>
            </a:r>
            <a:r>
              <a:rPr lang="en-US" altLang="ko-KR" sz="2000" b="1" dirty="0">
                <a:latin typeface="Courier New" pitchFamily="49" charset="0"/>
              </a:rPr>
              <a:t>(iris[,1:4], mean)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col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방향으로 함수적용됨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AF6508-8739-4370-B976-F2C0E4D3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65" y="2852936"/>
            <a:ext cx="5713213" cy="316835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5DE9365-8C31-4CF9-BA59-2DBAFF76B438}"/>
              </a:ext>
            </a:extLst>
          </p:cNvPr>
          <p:cNvSpPr/>
          <p:nvPr/>
        </p:nvSpPr>
        <p:spPr bwMode="auto">
          <a:xfrm>
            <a:off x="8112224" y="3140968"/>
            <a:ext cx="28803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15390-DFBB-4C37-A50E-95FBAFB5C9CD}"/>
              </a:ext>
            </a:extLst>
          </p:cNvPr>
          <p:cNvSpPr txBox="1"/>
          <p:nvPr/>
        </p:nvSpPr>
        <p:spPr>
          <a:xfrm>
            <a:off x="8391694" y="3021667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결과가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vector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6D7BC23-5790-43B1-AB56-E2C963011F78}"/>
              </a:ext>
            </a:extLst>
          </p:cNvPr>
          <p:cNvSpPr/>
          <p:nvPr/>
        </p:nvSpPr>
        <p:spPr bwMode="auto">
          <a:xfrm>
            <a:off x="8112224" y="4814829"/>
            <a:ext cx="28803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453D7-D403-41E3-8C35-196593D3D312}"/>
              </a:ext>
            </a:extLst>
          </p:cNvPr>
          <p:cNvSpPr txBox="1"/>
          <p:nvPr/>
        </p:nvSpPr>
        <p:spPr>
          <a:xfrm>
            <a:off x="8391693" y="4695528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결과가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list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69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DB779-0080-4947-A9A6-2BE6988B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프로그래밍</a:t>
            </a:r>
            <a:r>
              <a:rPr lang="en-US" altLang="ko-KR" b="1" dirty="0"/>
              <a:t> </a:t>
            </a:r>
            <a:r>
              <a:rPr lang="ko-KR" altLang="en-US" b="1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44094-A2A5-4DAD-97FD-F2253EF6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 사용자 </a:t>
            </a:r>
            <a:r>
              <a:rPr lang="ko-KR" altLang="en-US" dirty="0" err="1"/>
              <a:t>입력값</a:t>
            </a:r>
            <a:r>
              <a:rPr lang="ko-KR" altLang="en-US" dirty="0"/>
              <a:t> 받기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EB5690-7762-448D-B95D-A1946F50A908}"/>
              </a:ext>
            </a:extLst>
          </p:cNvPr>
          <p:cNvSpPr/>
          <p:nvPr/>
        </p:nvSpPr>
        <p:spPr>
          <a:xfrm>
            <a:off x="1991544" y="1628800"/>
            <a:ext cx="820891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n &lt;- </a:t>
            </a:r>
            <a:r>
              <a:rPr lang="en-US" altLang="ko-KR" sz="2000" b="1" dirty="0" err="1">
                <a:latin typeface="Courier New" pitchFamily="49" charset="0"/>
              </a:rPr>
              <a:t>readline</a:t>
            </a:r>
            <a:r>
              <a:rPr lang="en-US" altLang="ko-KR" sz="2000" b="1" dirty="0">
                <a:latin typeface="Courier New" pitchFamily="49" charset="0"/>
              </a:rPr>
              <a:t>(prompt="</a:t>
            </a:r>
            <a:r>
              <a:rPr lang="ko-KR" altLang="en-US" sz="2000" b="1" dirty="0">
                <a:latin typeface="Courier New" pitchFamily="49" charset="0"/>
              </a:rPr>
              <a:t>숫자를 입력하세요</a:t>
            </a:r>
            <a:r>
              <a:rPr lang="en-US" altLang="ko-KR" sz="2000" b="1" dirty="0">
                <a:latin typeface="Courier New" pitchFamily="49" charset="0"/>
              </a:rPr>
              <a:t>: ")</a:t>
            </a:r>
          </a:p>
          <a:p>
            <a:r>
              <a:rPr lang="en-US" altLang="ko-KR" sz="2000" b="1" dirty="0">
                <a:latin typeface="Courier New" pitchFamily="49" charset="0"/>
              </a:rPr>
              <a:t>cat("</a:t>
            </a:r>
            <a:r>
              <a:rPr lang="ko-KR" altLang="en-US" sz="2000" b="1" dirty="0">
                <a:latin typeface="Courier New" pitchFamily="49" charset="0"/>
              </a:rPr>
              <a:t>입력한 숫자는</a:t>
            </a:r>
            <a:r>
              <a:rPr lang="en-US" altLang="ko-KR" sz="2000" b="1" dirty="0">
                <a:latin typeface="Courier New" pitchFamily="49" charset="0"/>
              </a:rPr>
              <a:t>",</a:t>
            </a:r>
            <a:r>
              <a:rPr lang="ko-KR" altLang="en-US" sz="2000" b="1" dirty="0">
                <a:latin typeface="Courier New" pitchFamily="49" charset="0"/>
              </a:rPr>
              <a:t> </a:t>
            </a:r>
            <a:r>
              <a:rPr lang="en-US" altLang="ko-KR" sz="2000" b="1" dirty="0">
                <a:latin typeface="Courier New" pitchFamily="49" charset="0"/>
              </a:rPr>
              <a:t>n,</a:t>
            </a:r>
            <a:r>
              <a:rPr lang="ko-KR" altLang="en-US" sz="2000" b="1" dirty="0">
                <a:latin typeface="Courier New" pitchFamily="49" charset="0"/>
              </a:rPr>
              <a:t> </a:t>
            </a:r>
            <a:r>
              <a:rPr lang="en-US" altLang="ko-KR" sz="2000" b="1" dirty="0">
                <a:latin typeface="Courier New" pitchFamily="49" charset="0"/>
              </a:rPr>
              <a:t>"</a:t>
            </a:r>
            <a:r>
              <a:rPr lang="ko-KR" altLang="en-US" sz="2000" b="1" dirty="0">
                <a:latin typeface="Courier New" pitchFamily="49" charset="0"/>
              </a:rPr>
              <a:t>입니다</a:t>
            </a:r>
            <a:r>
              <a:rPr lang="en-US" altLang="ko-KR" sz="2000" b="1" dirty="0">
                <a:latin typeface="Courier New" pitchFamily="49" charset="0"/>
              </a:rPr>
              <a:t>. \n")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06157-8E38-4EF1-97BE-CD1B6AA4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863504"/>
            <a:ext cx="5362238" cy="9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은 데이터 분석 도구인 동시에 프로그래밍 언어의 성격도 가지고 있다</a:t>
            </a:r>
            <a:endParaRPr lang="en-US" altLang="ko-KR" dirty="0"/>
          </a:p>
          <a:p>
            <a:r>
              <a:rPr lang="en-US" altLang="ko-KR" dirty="0"/>
              <a:t>R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기본 문법과 활용에 대해 학습 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프로그래밍 </a:t>
            </a:r>
            <a:r>
              <a:rPr lang="en-US" altLang="ko-KR" dirty="0"/>
              <a:t>: </a:t>
            </a:r>
            <a:r>
              <a:rPr lang="ko-KR" altLang="en-US" dirty="0"/>
              <a:t>주어진 문제</a:t>
            </a:r>
            <a:r>
              <a:rPr lang="en-US" altLang="ko-KR" dirty="0"/>
              <a:t>(problem)</a:t>
            </a:r>
            <a:r>
              <a:rPr lang="ko-KR" altLang="en-US" dirty="0"/>
              <a:t>를 컴퓨터가 해결</a:t>
            </a:r>
            <a:r>
              <a:rPr lang="en-US" altLang="ko-KR" dirty="0"/>
              <a:t>(solution)</a:t>
            </a:r>
            <a:r>
              <a:rPr lang="ko-KR" altLang="en-US" dirty="0"/>
              <a:t>하도록 하기 위한 절차</a:t>
            </a:r>
            <a:r>
              <a:rPr lang="en-US" altLang="ko-KR" dirty="0"/>
              <a:t>(procedure)</a:t>
            </a:r>
            <a:r>
              <a:rPr lang="ko-KR" altLang="en-US" dirty="0"/>
              <a:t>를 문법에 맞추어 서술하는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 </a:t>
            </a:r>
            <a:r>
              <a:rPr lang="ko-KR" altLang="en-US" dirty="0"/>
              <a:t>에서 제공하는 함수만으로는 문제를 해결할 수 없는 경우도 있는데</a:t>
            </a:r>
            <a:r>
              <a:rPr lang="en-US" altLang="ko-KR" dirty="0"/>
              <a:t>, </a:t>
            </a:r>
            <a:r>
              <a:rPr lang="ko-KR" altLang="en-US" dirty="0"/>
              <a:t>이때 프로그래밍으로 문제를 해결한다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57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0601F-51EE-4FA8-8121-A26C35F9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프로그래밍</a:t>
            </a:r>
            <a:r>
              <a:rPr lang="en-US" altLang="ko-KR" b="1" dirty="0"/>
              <a:t> </a:t>
            </a:r>
            <a:r>
              <a:rPr lang="ko-KR" altLang="en-US" b="1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ECB5B-737F-4178-877E-BE8DEE75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r>
              <a:rPr lang="ko-KR" altLang="en-US" dirty="0" err="1"/>
              <a:t>맟추기</a:t>
            </a:r>
            <a:r>
              <a:rPr lang="ko-KR" altLang="en-US" dirty="0"/>
              <a:t> 게임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E7CEAD-31CD-470B-8575-B72CA3D469A0}"/>
              </a:ext>
            </a:extLst>
          </p:cNvPr>
          <p:cNvSpPr/>
          <p:nvPr/>
        </p:nvSpPr>
        <p:spPr>
          <a:xfrm>
            <a:off x="1991544" y="1600340"/>
            <a:ext cx="820891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num</a:t>
            </a:r>
            <a:r>
              <a:rPr lang="en-US" altLang="ko-KR" sz="2000" b="1" dirty="0">
                <a:latin typeface="Courier New" pitchFamily="49" charset="0"/>
              </a:rPr>
              <a:t> &lt;- round(</a:t>
            </a:r>
            <a:r>
              <a:rPr lang="en-US" altLang="ko-KR" sz="2000" b="1" dirty="0" err="1">
                <a:latin typeface="Courier New" pitchFamily="49" charset="0"/>
              </a:rPr>
              <a:t>runif</a:t>
            </a:r>
            <a:r>
              <a:rPr lang="en-US" altLang="ko-KR" sz="2000" b="1" dirty="0">
                <a:latin typeface="Courier New" pitchFamily="49" charset="0"/>
              </a:rPr>
              <a:t>(1) * 100, digits = 0)</a:t>
            </a:r>
          </a:p>
          <a:p>
            <a:r>
              <a:rPr lang="en-US" altLang="ko-KR" sz="2000" b="1" dirty="0">
                <a:latin typeface="Courier New" pitchFamily="49" charset="0"/>
              </a:rPr>
              <a:t>guess &lt;- -1</a:t>
            </a:r>
          </a:p>
          <a:p>
            <a:r>
              <a:rPr lang="en-US" altLang="ko-KR" sz="2000" b="1" dirty="0">
                <a:latin typeface="Courier New" pitchFamily="49" charset="0"/>
              </a:rPr>
              <a:t>cat("Guess a number between 0 and 100.\n")</a:t>
            </a:r>
          </a:p>
          <a:p>
            <a:endParaRPr lang="en-US" altLang="ko-KR" sz="2000" b="1" dirty="0">
              <a:latin typeface="Courier New" pitchFamily="49" charset="0"/>
            </a:endParaRPr>
          </a:p>
          <a:p>
            <a:r>
              <a:rPr lang="en-US" altLang="ko-KR" sz="2000" b="1" dirty="0">
                <a:latin typeface="Courier New" pitchFamily="49" charset="0"/>
              </a:rPr>
              <a:t>while(guess != </a:t>
            </a:r>
            <a:r>
              <a:rPr lang="en-US" altLang="ko-KR" sz="2000" b="1" dirty="0" err="1">
                <a:latin typeface="Courier New" pitchFamily="49" charset="0"/>
              </a:rPr>
              <a:t>num</a:t>
            </a:r>
            <a:r>
              <a:rPr lang="en-US" altLang="ko-KR" sz="2000" b="1" dirty="0">
                <a:latin typeface="Courier New" pitchFamily="49" charset="0"/>
              </a:rPr>
              <a:t>){ </a:t>
            </a:r>
          </a:p>
          <a:p>
            <a:r>
              <a:rPr lang="en-US" altLang="ko-KR" sz="2000" b="1" dirty="0">
                <a:latin typeface="Courier New" pitchFamily="49" charset="0"/>
              </a:rPr>
              <a:t>  guess &lt;- </a:t>
            </a:r>
            <a:r>
              <a:rPr lang="en-US" altLang="ko-KR" sz="2000" b="1" dirty="0" err="1">
                <a:latin typeface="Courier New" pitchFamily="49" charset="0"/>
              </a:rPr>
              <a:t>readline</a:t>
            </a:r>
            <a:r>
              <a:rPr lang="en-US" altLang="ko-KR" sz="2000" b="1" dirty="0">
                <a:latin typeface="Courier New" pitchFamily="49" charset="0"/>
              </a:rPr>
              <a:t>(prompt="Guess number :")</a:t>
            </a:r>
          </a:p>
          <a:p>
            <a:r>
              <a:rPr lang="en-US" altLang="ko-KR" sz="2000" b="1" dirty="0">
                <a:latin typeface="Courier New" pitchFamily="49" charset="0"/>
              </a:rPr>
              <a:t>  guess &lt;- </a:t>
            </a:r>
            <a:r>
              <a:rPr lang="en-US" altLang="ko-KR" sz="2000" b="1" dirty="0" err="1">
                <a:latin typeface="Courier New" pitchFamily="49" charset="0"/>
              </a:rPr>
              <a:t>as.integer</a:t>
            </a:r>
            <a:r>
              <a:rPr lang="en-US" altLang="ko-KR" sz="2000" b="1" dirty="0">
                <a:latin typeface="Courier New" pitchFamily="49" charset="0"/>
              </a:rPr>
              <a:t>(guess) </a:t>
            </a:r>
          </a:p>
          <a:p>
            <a:r>
              <a:rPr lang="en-US" altLang="ko-KR" sz="2000" b="1" dirty="0">
                <a:latin typeface="Courier New" pitchFamily="49" charset="0"/>
              </a:rPr>
              <a:t>  if (guess == </a:t>
            </a:r>
            <a:r>
              <a:rPr lang="en-US" altLang="ko-KR" sz="2000" b="1" dirty="0" err="1">
                <a:latin typeface="Courier New" pitchFamily="49" charset="0"/>
              </a:rPr>
              <a:t>num</a:t>
            </a:r>
            <a:r>
              <a:rPr lang="en-US" altLang="ko-KR" sz="2000" b="1" dirty="0">
                <a:latin typeface="Courier New" pitchFamily="49" charset="0"/>
              </a:rPr>
              <a:t>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 cat("Congratulations,", </a:t>
            </a:r>
            <a:r>
              <a:rPr lang="en-US" altLang="ko-KR" sz="2000" b="1" dirty="0" err="1">
                <a:latin typeface="Courier New" pitchFamily="49" charset="0"/>
              </a:rPr>
              <a:t>num</a:t>
            </a:r>
            <a:r>
              <a:rPr lang="en-US" altLang="ko-KR" sz="2000" b="1" dirty="0">
                <a:latin typeface="Courier New" pitchFamily="49" charset="0"/>
              </a:rPr>
              <a:t>, "is right.\n")</a:t>
            </a:r>
          </a:p>
          <a:p>
            <a:r>
              <a:rPr lang="en-US" altLang="ko-KR" sz="2000" b="1" dirty="0">
                <a:latin typeface="Courier New" pitchFamily="49" charset="0"/>
              </a:rPr>
              <a:t>  } else if (guess &lt; </a:t>
            </a:r>
            <a:r>
              <a:rPr lang="en-US" altLang="ko-KR" sz="2000" b="1" dirty="0" err="1">
                <a:latin typeface="Courier New" pitchFamily="49" charset="0"/>
              </a:rPr>
              <a:t>num</a:t>
            </a:r>
            <a:r>
              <a:rPr lang="en-US" altLang="ko-KR" sz="2000" b="1" dirty="0">
                <a:latin typeface="Courier New" pitchFamily="49" charset="0"/>
              </a:rPr>
              <a:t>){</a:t>
            </a:r>
          </a:p>
          <a:p>
            <a:r>
              <a:rPr lang="en-US" altLang="ko-KR" sz="2000" b="1" dirty="0">
                <a:latin typeface="Courier New" pitchFamily="49" charset="0"/>
              </a:rPr>
              <a:t>    cat("It’s smaller!\n")</a:t>
            </a:r>
          </a:p>
          <a:p>
            <a:r>
              <a:rPr lang="en-US" altLang="ko-KR" sz="2000" b="1" dirty="0">
                <a:latin typeface="Courier New" pitchFamily="49" charset="0"/>
              </a:rPr>
              <a:t>  } else if(guess &gt; </a:t>
            </a:r>
            <a:r>
              <a:rPr lang="en-US" altLang="ko-KR" sz="2000" b="1" dirty="0" err="1">
                <a:latin typeface="Courier New" pitchFamily="49" charset="0"/>
              </a:rPr>
              <a:t>num</a:t>
            </a:r>
            <a:r>
              <a:rPr lang="en-US" altLang="ko-KR" sz="2000" b="1" dirty="0">
                <a:latin typeface="Courier New" pitchFamily="49" charset="0"/>
              </a:rPr>
              <a:t>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 cat("It’s bigger!\n")</a:t>
            </a:r>
          </a:p>
          <a:p>
            <a:r>
              <a:rPr lang="en-US" altLang="ko-KR" sz="2000" b="1" dirty="0">
                <a:latin typeface="Courier New" pitchFamily="49" charset="0"/>
              </a:rPr>
              <a:t>  }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55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 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000" indent="-28800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세개의 숫자를 매개변수로 입력하면 </a:t>
            </a:r>
            <a:r>
              <a:rPr lang="ko-KR" altLang="en-US" sz="2000" dirty="0" err="1"/>
              <a:t>그중에</a:t>
            </a:r>
            <a:r>
              <a:rPr lang="ko-KR" altLang="en-US" sz="2000" dirty="0"/>
              <a:t> 가장 큰 수를 돌려주는 함수를 작성하고 테스트 </a:t>
            </a:r>
            <a:r>
              <a:rPr lang="ko-KR" altLang="en-US" sz="2000" dirty="0" err="1"/>
              <a:t>하시오</a:t>
            </a:r>
            <a:endParaRPr lang="en-US" altLang="ko-KR" sz="2000" dirty="0"/>
          </a:p>
          <a:p>
            <a:pPr marL="288000" indent="-288000">
              <a:buNone/>
            </a:pPr>
            <a:endParaRPr lang="en-US" altLang="ko-KR" sz="2000" dirty="0"/>
          </a:p>
          <a:p>
            <a:pPr marL="288000" indent="-28800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화면에서</a:t>
            </a:r>
            <a:r>
              <a:rPr lang="en-US" altLang="ko-KR" sz="2000" dirty="0"/>
              <a:t> </a:t>
            </a:r>
            <a:r>
              <a:rPr lang="ko-KR" altLang="en-US" sz="2000" dirty="0"/>
              <a:t>숫자 </a:t>
            </a:r>
            <a:r>
              <a:rPr lang="en-US" altLang="ko-KR" sz="2000" dirty="0"/>
              <a:t>2</a:t>
            </a:r>
            <a:r>
              <a:rPr lang="ko-KR" altLang="en-US" sz="2000" dirty="0"/>
              <a:t>개를 입력 받아 두숫자의 합과 곱을 출력하는 프로그램을 </a:t>
            </a:r>
            <a:r>
              <a:rPr lang="ko-KR" altLang="en-US" sz="2000" dirty="0" err="1"/>
              <a:t>작성하시오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이작업을 계속 반복하되 두 숫자가 모두 </a:t>
            </a:r>
            <a:r>
              <a:rPr lang="en-US" altLang="ko-KR" sz="2000" dirty="0"/>
              <a:t>0 </a:t>
            </a:r>
            <a:r>
              <a:rPr lang="ko-KR" altLang="en-US" sz="2000" dirty="0"/>
              <a:t>이면 프로그램을 중지한다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874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If </a:t>
            </a:r>
            <a:r>
              <a:rPr lang="ko-KR" altLang="en-US" b="1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5560" y="980728"/>
            <a:ext cx="734481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if (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</a:rPr>
              <a:t>logical expression</a:t>
            </a:r>
            <a:r>
              <a:rPr lang="en-US" altLang="ko-KR" sz="2000" b="1" dirty="0">
                <a:latin typeface="Courier New" pitchFamily="49" charset="0"/>
              </a:rPr>
              <a:t>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</a:rPr>
              <a:t>statements</a:t>
            </a:r>
          </a:p>
          <a:p>
            <a:r>
              <a:rPr lang="en-US" altLang="ko-KR" sz="2000" b="1" dirty="0">
                <a:latin typeface="Courier New" pitchFamily="49" charset="0"/>
              </a:rPr>
              <a:t>} else {</a:t>
            </a:r>
          </a:p>
          <a:p>
            <a:r>
              <a:rPr lang="en-US" altLang="ko-KR" sz="2000" b="1" dirty="0">
                <a:latin typeface="Courier New" pitchFamily="49" charset="0"/>
              </a:rPr>
              <a:t>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</a:rPr>
              <a:t>alternative statements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35560" y="3212976"/>
            <a:ext cx="7344816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(a&gt;5){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 (a)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 (a*10)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 (a/10)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1073" y="5733256"/>
            <a:ext cx="415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else </a:t>
            </a:r>
            <a:r>
              <a:rPr lang="ko-KR" altLang="en-US" sz="2000" b="1" dirty="0">
                <a:solidFill>
                  <a:srgbClr val="FF0000"/>
                </a:solidFill>
              </a:rPr>
              <a:t>는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앞의</a:t>
            </a:r>
            <a:r>
              <a:rPr lang="en-US" altLang="ko-KR" sz="2000" b="1" dirty="0">
                <a:solidFill>
                  <a:srgbClr val="FF0000"/>
                </a:solidFill>
              </a:rPr>
              <a:t> } </a:t>
            </a:r>
            <a:r>
              <a:rPr lang="ko-KR" altLang="en-US" sz="2000" b="1" dirty="0">
                <a:solidFill>
                  <a:srgbClr val="FF0000"/>
                </a:solidFill>
              </a:rPr>
              <a:t>와 같은 줄에 있어야함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3501009"/>
            <a:ext cx="2209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If 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5560" y="1124744"/>
            <a:ext cx="7344816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&lt;- 20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(a&gt;5 &amp; b&gt;5){  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and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 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(a&gt;5 | b&gt;30){         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or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 (a*b)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005065"/>
            <a:ext cx="4591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C2279-65B9-4C32-9EEA-BD0A6961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Ifelse</a:t>
            </a:r>
            <a:r>
              <a:rPr lang="en-US" altLang="ko-KR" b="1" dirty="0"/>
              <a:t> 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D9B2C-368C-4D8D-87D3-4DB32BC6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584857-E35E-48FF-89C9-0D5AB25AEBDF}"/>
              </a:ext>
            </a:extLst>
          </p:cNvPr>
          <p:cNvSpPr/>
          <p:nvPr/>
        </p:nvSpPr>
        <p:spPr>
          <a:xfrm>
            <a:off x="2063552" y="980728"/>
            <a:ext cx="7344816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&lt;- 20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(a&gt;b, c&lt;-a, c&lt;-b)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494A549-2100-4C67-8C51-ED9E85C5F87A}"/>
              </a:ext>
            </a:extLst>
          </p:cNvPr>
          <p:cNvCxnSpPr/>
          <p:nvPr/>
        </p:nvCxnSpPr>
        <p:spPr bwMode="auto">
          <a:xfrm>
            <a:off x="4194977" y="2060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2A98E7-971C-4D30-9B07-A86ED68FDE48}"/>
              </a:ext>
            </a:extLst>
          </p:cNvPr>
          <p:cNvCxnSpPr/>
          <p:nvPr/>
        </p:nvCxnSpPr>
        <p:spPr bwMode="auto">
          <a:xfrm>
            <a:off x="5087888" y="2060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38358B-E76A-4632-9F98-56294B1FF5DC}"/>
              </a:ext>
            </a:extLst>
          </p:cNvPr>
          <p:cNvCxnSpPr/>
          <p:nvPr/>
        </p:nvCxnSpPr>
        <p:spPr bwMode="auto">
          <a:xfrm flipH="1" flipV="1">
            <a:off x="4627025" y="2060848"/>
            <a:ext cx="36004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4BED0-BB74-4BE9-A5A3-D4A7027D2FC9}"/>
              </a:ext>
            </a:extLst>
          </p:cNvPr>
          <p:cNvCxnSpPr/>
          <p:nvPr/>
        </p:nvCxnSpPr>
        <p:spPr bwMode="auto">
          <a:xfrm flipH="1" flipV="1">
            <a:off x="5447928" y="2060848"/>
            <a:ext cx="36004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658573-5762-4ACA-ABEF-41C26DF89688}"/>
              </a:ext>
            </a:extLst>
          </p:cNvPr>
          <p:cNvSpPr txBox="1"/>
          <p:nvPr/>
        </p:nvSpPr>
        <p:spPr>
          <a:xfrm>
            <a:off x="3647729" y="2708921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조건이 </a:t>
            </a:r>
            <a:r>
              <a:rPr lang="ko-KR" altLang="en-US" sz="1800" b="1" dirty="0" err="1">
                <a:solidFill>
                  <a:schemeClr val="accent2">
                    <a:lumMod val="50000"/>
                  </a:schemeClr>
                </a:solidFill>
              </a:rPr>
              <a:t>참일때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463A3-5F77-4653-BA83-8107CE55D39E}"/>
              </a:ext>
            </a:extLst>
          </p:cNvPr>
          <p:cNvSpPr txBox="1"/>
          <p:nvPr/>
        </p:nvSpPr>
        <p:spPr>
          <a:xfrm>
            <a:off x="5188711" y="2708921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조건이 거짓일때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실행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887104-12CA-4051-AC5E-FF65B8C57059}"/>
              </a:ext>
            </a:extLst>
          </p:cNvPr>
          <p:cNvSpPr/>
          <p:nvPr/>
        </p:nvSpPr>
        <p:spPr>
          <a:xfrm>
            <a:off x="2063552" y="3645024"/>
            <a:ext cx="7344816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&lt;- 20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(a &gt; b) {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 &lt;- 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 &lt;- b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7F7A84-DDD0-46C4-AE7A-E2412AC1F5EE}"/>
              </a:ext>
            </a:extLst>
          </p:cNvPr>
          <p:cNvCxnSpPr>
            <a:cxnSpLocks/>
          </p:cNvCxnSpPr>
          <p:nvPr/>
        </p:nvCxnSpPr>
        <p:spPr bwMode="auto">
          <a:xfrm>
            <a:off x="3359696" y="20608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A61A41-4A79-44FE-BEF0-4C97E22EB0C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3672" y="2060848"/>
            <a:ext cx="432048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10F032-7EC4-4938-8429-B86DC5BCC1D5}"/>
              </a:ext>
            </a:extLst>
          </p:cNvPr>
          <p:cNvSpPr txBox="1"/>
          <p:nvPr/>
        </p:nvSpPr>
        <p:spPr>
          <a:xfrm>
            <a:off x="2783633" y="271066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조건</a:t>
            </a:r>
          </a:p>
        </p:txBody>
      </p:sp>
      <p:sp>
        <p:nvSpPr>
          <p:cNvPr id="17" name="같음 기호 16">
            <a:extLst>
              <a:ext uri="{FF2B5EF4-FFF2-40B4-BE49-F238E27FC236}">
                <a16:creationId xmlns:a16="http://schemas.microsoft.com/office/drawing/2014/main" id="{68B90EA9-BCFC-4642-B431-0281F3741B61}"/>
              </a:ext>
            </a:extLst>
          </p:cNvPr>
          <p:cNvSpPr/>
          <p:nvPr/>
        </p:nvSpPr>
        <p:spPr bwMode="auto">
          <a:xfrm rot="5400000">
            <a:off x="8333765" y="2847420"/>
            <a:ext cx="1080120" cy="371073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99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for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991544" y="836713"/>
            <a:ext cx="820891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for(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in 1:10)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print(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)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32" y="2132857"/>
            <a:ext cx="2466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for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836713"/>
            <a:ext cx="820891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for(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in 1:10)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cat("2*",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,"=",2*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,"\n") 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91" y="2204865"/>
            <a:ext cx="3857625" cy="28479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E50EFA-D98E-42AF-B8E0-C3EC78600E7C}"/>
              </a:ext>
            </a:extLst>
          </p:cNvPr>
          <p:cNvSpPr/>
          <p:nvPr/>
        </p:nvSpPr>
        <p:spPr>
          <a:xfrm>
            <a:off x="7464152" y="222308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Courier New" pitchFamily="49" charset="0"/>
              </a:rPr>
              <a:t>\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2FE89A-CB2A-4646-B59F-2ACD362C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7" y="2204865"/>
            <a:ext cx="1171575" cy="9429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AB59497-DB41-4172-AC8E-EED642037A99}"/>
              </a:ext>
            </a:extLst>
          </p:cNvPr>
          <p:cNvSpPr/>
          <p:nvPr/>
        </p:nvSpPr>
        <p:spPr bwMode="auto">
          <a:xfrm>
            <a:off x="7896200" y="2348880"/>
            <a:ext cx="28803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66429F-D8D1-427D-819C-C0811CB16187}"/>
              </a:ext>
            </a:extLst>
          </p:cNvPr>
          <p:cNvSpPr/>
          <p:nvPr/>
        </p:nvSpPr>
        <p:spPr bwMode="auto">
          <a:xfrm>
            <a:off x="8915601" y="2315014"/>
            <a:ext cx="360040" cy="327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for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884212"/>
            <a:ext cx="82089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</a:rPr>
              <a:t>for(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 in 1:20) {</a:t>
            </a:r>
          </a:p>
          <a:p>
            <a:r>
              <a:rPr lang="en-US" altLang="ko-KR" sz="2000" b="1" dirty="0">
                <a:latin typeface="Courier New" pitchFamily="49" charset="0"/>
              </a:rPr>
              <a:t>   if(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%%2==0) {         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짝수인지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확인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altLang="ko-KR" sz="2000" b="1" dirty="0">
                <a:latin typeface="Courier New" pitchFamily="49" charset="0"/>
              </a:rPr>
              <a:t>      print(</a:t>
            </a:r>
            <a:r>
              <a:rPr lang="en-US" altLang="ko-KR" sz="2000" b="1" dirty="0" err="1">
                <a:latin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</a:rPr>
              <a:t>)</a:t>
            </a:r>
          </a:p>
          <a:p>
            <a:r>
              <a:rPr lang="en-US" altLang="ko-KR" sz="2000" b="1" dirty="0">
                <a:latin typeface="Courier New" pitchFamily="49" charset="0"/>
              </a:rPr>
              <a:t>   } </a:t>
            </a:r>
          </a:p>
          <a:p>
            <a:r>
              <a:rPr lang="en-US" altLang="ko-KR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852937"/>
            <a:ext cx="2609850" cy="33051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4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13333</TotalTime>
  <Words>1323</Words>
  <Application>Microsoft Office PowerPoint</Application>
  <PresentationFormat>와이드스크린</PresentationFormat>
  <Paragraphs>268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HY견고딕</vt:lpstr>
      <vt:lpstr>HY헤드라인M</vt:lpstr>
      <vt:lpstr>굴림</vt:lpstr>
      <vt:lpstr>맑은 고딕</vt:lpstr>
      <vt:lpstr>Arial</vt:lpstr>
      <vt:lpstr>Arial Black</vt:lpstr>
      <vt:lpstr>Courier New</vt:lpstr>
      <vt:lpstr>Times New Roman</vt:lpstr>
      <vt:lpstr>Wingdings</vt:lpstr>
      <vt:lpstr>Office 테마</vt:lpstr>
      <vt:lpstr>R 프로그래밍</vt:lpstr>
      <vt:lpstr>Contents</vt:lpstr>
      <vt:lpstr>요약</vt:lpstr>
      <vt:lpstr>1. If 문</vt:lpstr>
      <vt:lpstr>1. If 문</vt:lpstr>
      <vt:lpstr>1. Ifelse 문</vt:lpstr>
      <vt:lpstr>2. 반복문: for</vt:lpstr>
      <vt:lpstr>2. 반복문: for</vt:lpstr>
      <vt:lpstr>2. 반복문: for</vt:lpstr>
      <vt:lpstr>2. 반복문: for</vt:lpstr>
      <vt:lpstr>2. 반복문: for</vt:lpstr>
      <vt:lpstr>2. 반복문: while</vt:lpstr>
      <vt:lpstr>2. 반복문 : 예제</vt:lpstr>
      <vt:lpstr>Note</vt:lpstr>
      <vt:lpstr>[연습문제 1]</vt:lpstr>
      <vt:lpstr>3. 사용자정의 함수 만들기</vt:lpstr>
      <vt:lpstr>3. 사용자정의 함수 만들기</vt:lpstr>
      <vt:lpstr>3. 사용자정의 함수 만들기</vt:lpstr>
      <vt:lpstr>3. 사용자정의 함수 만들기</vt:lpstr>
      <vt:lpstr>3. 사용자정의 함수 만들기</vt:lpstr>
      <vt:lpstr>3. 사용자정의 함수 만들기</vt:lpstr>
      <vt:lpstr>3. 사용자정의 함수 만들기</vt:lpstr>
      <vt:lpstr>[연습문제 2]</vt:lpstr>
      <vt:lpstr>4. apply 함수</vt:lpstr>
      <vt:lpstr>4. apply 함수</vt:lpstr>
      <vt:lpstr>4. apply 함수</vt:lpstr>
      <vt:lpstr>4. apply 함수</vt:lpstr>
      <vt:lpstr>4. apply 함수</vt:lpstr>
      <vt:lpstr>5. 프로그래밍 예제</vt:lpstr>
      <vt:lpstr>5. 프로그래밍 예제</vt:lpstr>
      <vt:lpstr>[연습 3]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DKU</cp:lastModifiedBy>
  <cp:revision>1074</cp:revision>
  <cp:lastPrinted>1601-01-01T00:00:00Z</cp:lastPrinted>
  <dcterms:created xsi:type="dcterms:W3CDTF">2001-04-24T07:20:06Z</dcterms:created>
  <dcterms:modified xsi:type="dcterms:W3CDTF">2019-03-20T06:15:38Z</dcterms:modified>
</cp:coreProperties>
</file>