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8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1" r:id="rId33"/>
    <p:sldId id="292" r:id="rId34"/>
    <p:sldId id="293" r:id="rId35"/>
    <p:sldId id="294" r:id="rId36"/>
    <p:sldId id="295" r:id="rId37"/>
  </p:sldIdLst>
  <p:sldSz cx="12192000" cy="6858000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75" autoAdjust="0"/>
    <p:restoredTop sz="85657" autoAdjust="0"/>
  </p:normalViewPr>
  <p:slideViewPr>
    <p:cSldViewPr>
      <p:cViewPr varScale="1">
        <p:scale>
          <a:sx n="74" d="100"/>
          <a:sy n="74" d="100"/>
        </p:scale>
        <p:origin x="84" y="15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635"/>
    </p:cViewPr>
  </p:sorterViewPr>
  <p:notesViewPr>
    <p:cSldViewPr>
      <p:cViewPr varScale="1">
        <p:scale>
          <a:sx n="82" d="100"/>
          <a:sy n="82" d="100"/>
        </p:scale>
        <p:origin x="-151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C63B01F-9D80-4AB7-8501-E2785682E95B}" type="datetimeFigureOut">
              <a:rPr lang="ko-KR" altLang="en-US"/>
              <a:pPr>
                <a:defRPr/>
              </a:pPr>
              <a:t>2019-03-20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8DB9404-9FD9-45BC-90D9-0EE325C6119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86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4B5E326-0CC6-4F26-8B9E-F05FA1FEF17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DB9404-9FD9-45BC-90D9-0EE325C61197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010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treemap</a:t>
            </a:r>
            <a:r>
              <a:rPr lang="en-US" altLang="ko-KR" dirty="0"/>
              <a:t>(ds,</a:t>
            </a:r>
          </a:p>
          <a:p>
            <a:r>
              <a:rPr lang="en-US" altLang="ko-KR" dirty="0"/>
              <a:t>        index=c("</a:t>
            </a:r>
            <a:r>
              <a:rPr lang="ko-KR" altLang="en-US" dirty="0"/>
              <a:t>시도</a:t>
            </a:r>
            <a:r>
              <a:rPr lang="en-US" altLang="ko-KR" dirty="0"/>
              <a:t>","</a:t>
            </a:r>
            <a:r>
              <a:rPr lang="ko-KR" altLang="en-US" dirty="0"/>
              <a:t>선거구명</a:t>
            </a:r>
            <a:r>
              <a:rPr lang="en-US" altLang="ko-KR" dirty="0"/>
              <a:t>"),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vSize</a:t>
            </a:r>
            <a:r>
              <a:rPr lang="en-US" altLang="ko-KR" dirty="0"/>
              <a:t>="</a:t>
            </a:r>
            <a:r>
              <a:rPr lang="ko-KR" altLang="en-US" dirty="0"/>
              <a:t>선거인</a:t>
            </a:r>
            <a:r>
              <a:rPr lang="en-US" altLang="ko-KR" dirty="0"/>
              <a:t>.</a:t>
            </a:r>
            <a:r>
              <a:rPr lang="ko-KR" altLang="en-US" dirty="0"/>
              <a:t>수</a:t>
            </a:r>
            <a:r>
              <a:rPr lang="en-US" altLang="ko-KR" dirty="0"/>
              <a:t>",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vColor</a:t>
            </a:r>
            <a:r>
              <a:rPr lang="en-US" altLang="ko-KR" dirty="0"/>
              <a:t>="</a:t>
            </a:r>
            <a:r>
              <a:rPr lang="ko-KR" altLang="en-US" dirty="0"/>
              <a:t>선거인</a:t>
            </a:r>
            <a:r>
              <a:rPr lang="en-US" altLang="ko-KR" dirty="0"/>
              <a:t>.</a:t>
            </a:r>
            <a:r>
              <a:rPr lang="ko-KR" altLang="en-US" dirty="0"/>
              <a:t>수</a:t>
            </a:r>
            <a:r>
              <a:rPr lang="en-US" altLang="ko-KR" dirty="0"/>
              <a:t>",</a:t>
            </a:r>
          </a:p>
          <a:p>
            <a:r>
              <a:rPr lang="en-US" altLang="ko-KR" dirty="0"/>
              <a:t>        type="value",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bg.labels</a:t>
            </a:r>
            <a:r>
              <a:rPr lang="en-US" altLang="ko-KR" dirty="0"/>
              <a:t>="yellow")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DB9404-9FD9-45BC-90D9-0EE325C61197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291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ds.2 = aggregate(ds[,5],</a:t>
            </a:r>
          </a:p>
          <a:p>
            <a:r>
              <a:rPr lang="en-US" altLang="ko-KR" dirty="0"/>
              <a:t>              by=list(ds$</a:t>
            </a:r>
            <a:r>
              <a:rPr lang="ko-KR" altLang="en-US" dirty="0"/>
              <a:t>시도</a:t>
            </a:r>
            <a:r>
              <a:rPr lang="en-US" altLang="ko-KR" dirty="0"/>
              <a:t>),sum)</a:t>
            </a:r>
          </a:p>
          <a:p>
            <a:r>
              <a:rPr lang="en-US" altLang="ko-KR" dirty="0" err="1"/>
              <a:t>treemap</a:t>
            </a:r>
            <a:r>
              <a:rPr lang="en-US" altLang="ko-KR" dirty="0"/>
              <a:t>(ds.2,</a:t>
            </a:r>
          </a:p>
          <a:p>
            <a:r>
              <a:rPr lang="en-US" altLang="ko-KR" dirty="0"/>
              <a:t>        index=c("Group.1"),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vSize</a:t>
            </a:r>
            <a:r>
              <a:rPr lang="en-US" altLang="ko-KR" dirty="0"/>
              <a:t>="x",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vColor</a:t>
            </a:r>
            <a:r>
              <a:rPr lang="en-US" altLang="ko-KR" dirty="0"/>
              <a:t>="x",</a:t>
            </a:r>
          </a:p>
          <a:p>
            <a:r>
              <a:rPr lang="en-US" altLang="ko-KR" dirty="0"/>
              <a:t>        type="value",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bg.labels</a:t>
            </a:r>
            <a:r>
              <a:rPr lang="en-US" altLang="ko-KR" dirty="0"/>
              <a:t>="yellow")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DB9404-9FD9-45BC-90D9-0EE325C61197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840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DB9404-9FD9-45BC-90D9-0EE325C61197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888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st</a:t>
            </a:r>
            <a:r>
              <a:rPr lang="en-US" altLang="ko-KR" dirty="0"/>
              <a:t> &lt;-</a:t>
            </a:r>
            <a:r>
              <a:rPr lang="en-US" altLang="ko-KR" dirty="0" err="1"/>
              <a:t>data.frame</a:t>
            </a:r>
            <a:r>
              <a:rPr lang="en-US" altLang="ko-KR" dirty="0"/>
              <a:t>(state.x77) </a:t>
            </a:r>
          </a:p>
          <a:p>
            <a:r>
              <a:rPr lang="en-US" altLang="ko-KR" dirty="0"/>
              <a:t>symbols(</a:t>
            </a:r>
            <a:r>
              <a:rPr lang="en-US" altLang="ko-KR" dirty="0" err="1"/>
              <a:t>st$Income</a:t>
            </a:r>
            <a:r>
              <a:rPr lang="en-US" altLang="ko-KR" dirty="0"/>
              <a:t>, </a:t>
            </a:r>
            <a:r>
              <a:rPr lang="en-US" altLang="ko-KR" dirty="0" err="1"/>
              <a:t>st$Illiteracy</a:t>
            </a:r>
            <a:r>
              <a:rPr lang="en-US" altLang="ko-KR" dirty="0"/>
              <a:t>, # </a:t>
            </a:r>
            <a:r>
              <a:rPr lang="en-US" altLang="ko-KR" dirty="0" err="1"/>
              <a:t>x,y</a:t>
            </a:r>
            <a:r>
              <a:rPr lang="en-US" altLang="ko-KR" dirty="0"/>
              <a:t> </a:t>
            </a:r>
            <a:r>
              <a:rPr lang="ko-KR" altLang="en-US" dirty="0" err="1"/>
              <a:t>좌표값</a:t>
            </a:r>
            <a:r>
              <a:rPr lang="ko-KR" altLang="en-US" dirty="0"/>
              <a:t> 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circles=</a:t>
            </a:r>
            <a:r>
              <a:rPr lang="en-US" altLang="ko-KR" dirty="0" err="1"/>
              <a:t>st$Population</a:t>
            </a:r>
            <a:r>
              <a:rPr lang="en-US" altLang="ko-KR" dirty="0"/>
              <a:t>,        # </a:t>
            </a:r>
            <a:r>
              <a:rPr lang="ko-KR" altLang="en-US" dirty="0"/>
              <a:t>원의 </a:t>
            </a:r>
            <a:r>
              <a:rPr lang="ko-KR" altLang="en-US" dirty="0" err="1"/>
              <a:t>반지름값</a:t>
            </a:r>
            <a:r>
              <a:rPr lang="ko-KR" altLang="en-US" dirty="0"/>
              <a:t> 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inches=0.6,             # </a:t>
            </a:r>
            <a:r>
              <a:rPr lang="ko-KR" altLang="en-US" dirty="0"/>
              <a:t>원의 크기 </a:t>
            </a:r>
            <a:r>
              <a:rPr lang="ko-KR" altLang="en-US" dirty="0" err="1"/>
              <a:t>조절값</a:t>
            </a:r>
            <a:endParaRPr lang="ko-KR" altLang="en-US" dirty="0"/>
          </a:p>
          <a:p>
            <a:r>
              <a:rPr lang="ko-KR" altLang="en-US" dirty="0"/>
              <a:t>    </a:t>
            </a:r>
            <a:r>
              <a:rPr lang="en-US" altLang="ko-KR" dirty="0" err="1"/>
              <a:t>fg</a:t>
            </a:r>
            <a:r>
              <a:rPr lang="en-US" altLang="ko-KR" dirty="0"/>
              <a:t>="white",             # </a:t>
            </a:r>
            <a:r>
              <a:rPr lang="ko-KR" altLang="en-US" dirty="0"/>
              <a:t>원의 테두리 색 </a:t>
            </a:r>
          </a:p>
          <a:p>
            <a:r>
              <a:rPr lang="ko-KR" altLang="en-US" dirty="0"/>
              <a:t>    </a:t>
            </a:r>
            <a:r>
              <a:rPr lang="en-US" altLang="ko-KR" dirty="0" err="1"/>
              <a:t>bg</a:t>
            </a:r>
            <a:r>
              <a:rPr lang="en-US" altLang="ko-KR" dirty="0"/>
              <a:t>="green",             # </a:t>
            </a:r>
            <a:r>
              <a:rPr lang="ko-KR" altLang="en-US" dirty="0"/>
              <a:t>원의 바탕색</a:t>
            </a:r>
          </a:p>
          <a:p>
            <a:r>
              <a:rPr lang="ko-KR" altLang="en-US" dirty="0"/>
              <a:t>    </a:t>
            </a:r>
            <a:r>
              <a:rPr lang="en-US" altLang="ko-KR" dirty="0" err="1"/>
              <a:t>lwd</a:t>
            </a:r>
            <a:r>
              <a:rPr lang="en-US" altLang="ko-KR" dirty="0"/>
              <a:t>=1.5,                # </a:t>
            </a:r>
            <a:r>
              <a:rPr lang="ko-KR" altLang="en-US" dirty="0"/>
              <a:t>원의 테두리선 두께</a:t>
            </a:r>
          </a:p>
          <a:p>
            <a:r>
              <a:rPr lang="ko-KR" altLang="en-US" dirty="0"/>
              <a:t>    </a:t>
            </a:r>
            <a:r>
              <a:rPr lang="en-US" altLang="ko-KR" dirty="0" err="1"/>
              <a:t>xlab</a:t>
            </a:r>
            <a:r>
              <a:rPr lang="en-US" altLang="ko-KR" dirty="0"/>
              <a:t>="Income", 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ylab</a:t>
            </a:r>
            <a:r>
              <a:rPr lang="en-US" altLang="ko-KR" dirty="0"/>
              <a:t>="Illiteracy",</a:t>
            </a:r>
          </a:p>
          <a:p>
            <a:r>
              <a:rPr lang="en-US" altLang="ko-KR" dirty="0"/>
              <a:t>    main="US State data")</a:t>
            </a:r>
          </a:p>
          <a:p>
            <a:r>
              <a:rPr lang="en-US" altLang="ko-KR" dirty="0"/>
              <a:t>text(</a:t>
            </a:r>
            <a:r>
              <a:rPr lang="en-US" altLang="ko-KR" dirty="0" err="1"/>
              <a:t>st$Income</a:t>
            </a:r>
            <a:r>
              <a:rPr lang="en-US" altLang="ko-KR" dirty="0"/>
              <a:t>, </a:t>
            </a:r>
            <a:r>
              <a:rPr lang="en-US" altLang="ko-KR" dirty="0" err="1"/>
              <a:t>st$Illiteracy</a:t>
            </a:r>
            <a:r>
              <a:rPr lang="en-US" altLang="ko-KR" dirty="0"/>
              <a:t>,  # </a:t>
            </a:r>
            <a:r>
              <a:rPr lang="ko-KR" altLang="en-US" dirty="0"/>
              <a:t>텍스트가 출력될 </a:t>
            </a:r>
            <a:r>
              <a:rPr lang="en-US" altLang="ko-KR" dirty="0" err="1"/>
              <a:t>x,y</a:t>
            </a:r>
            <a:r>
              <a:rPr lang="ko-KR" altLang="en-US" dirty="0"/>
              <a:t>좌표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c(</a:t>
            </a:r>
            <a:r>
              <a:rPr lang="en-US" altLang="ko-KR" dirty="0" err="1"/>
              <a:t>rownames</a:t>
            </a:r>
            <a:r>
              <a:rPr lang="en-US" altLang="ko-KR" dirty="0"/>
              <a:t>(</a:t>
            </a:r>
            <a:r>
              <a:rPr lang="en-US" altLang="ko-KR" dirty="0" err="1"/>
              <a:t>st</a:t>
            </a:r>
            <a:r>
              <a:rPr lang="en-US" altLang="ko-KR" dirty="0"/>
              <a:t>)),         # </a:t>
            </a:r>
            <a:r>
              <a:rPr lang="ko-KR" altLang="en-US" dirty="0"/>
              <a:t>출력할 텍스트</a:t>
            </a:r>
          </a:p>
          <a:p>
            <a:r>
              <a:rPr lang="ko-KR" altLang="en-US" dirty="0"/>
              <a:t>    </a:t>
            </a:r>
            <a:r>
              <a:rPr lang="en-US" altLang="ko-KR" dirty="0" err="1"/>
              <a:t>cex</a:t>
            </a:r>
            <a:r>
              <a:rPr lang="en-US" altLang="ko-KR" dirty="0"/>
              <a:t>=0.8,                 # </a:t>
            </a:r>
            <a:r>
              <a:rPr lang="ko-KR" altLang="en-US" dirty="0"/>
              <a:t>폰트 크기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col="black")             # </a:t>
            </a:r>
            <a:r>
              <a:rPr lang="ko-KR" altLang="en-US" dirty="0"/>
              <a:t>폰트 </a:t>
            </a:r>
            <a:r>
              <a:rPr lang="en-US" altLang="ko-KR" dirty="0"/>
              <a:t>color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DB9404-9FD9-45BC-90D9-0EE325C61197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253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1</a:t>
            </a:r>
          </a:p>
          <a:p>
            <a:r>
              <a:rPr lang="en-US" altLang="ko-KR" dirty="0"/>
              <a:t>boxplot(</a:t>
            </a:r>
            <a:r>
              <a:rPr lang="en-US" altLang="ko-KR" dirty="0" err="1"/>
              <a:t>Temp~Month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data=</a:t>
            </a:r>
            <a:r>
              <a:rPr lang="en-US" altLang="ko-KR" dirty="0" err="1"/>
              <a:t>airquality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main="Different boxplots for each month",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xlab</a:t>
            </a:r>
            <a:r>
              <a:rPr lang="en-US" altLang="ko-KR" dirty="0"/>
              <a:t>="Month Number",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ylab</a:t>
            </a:r>
            <a:r>
              <a:rPr lang="en-US" altLang="ko-KR" dirty="0"/>
              <a:t>="Temp",</a:t>
            </a:r>
          </a:p>
          <a:p>
            <a:r>
              <a:rPr lang="en-US" altLang="ko-KR" dirty="0"/>
              <a:t>  col="orange",</a:t>
            </a:r>
          </a:p>
          <a:p>
            <a:r>
              <a:rPr lang="en-US" altLang="ko-KR" dirty="0"/>
              <a:t>  border="brown"</a:t>
            </a:r>
          </a:p>
          <a:p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2.</a:t>
            </a:r>
          </a:p>
          <a:p>
            <a:r>
              <a:rPr lang="en-US" altLang="ko-KR" dirty="0"/>
              <a:t>boxplot(</a:t>
            </a:r>
            <a:r>
              <a:rPr lang="en-US" altLang="ko-KR" dirty="0" err="1"/>
              <a:t>Wind~Month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data=</a:t>
            </a:r>
            <a:r>
              <a:rPr lang="en-US" altLang="ko-KR" dirty="0" err="1"/>
              <a:t>airquality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main="Different boxplots for each month",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xlab</a:t>
            </a:r>
            <a:r>
              <a:rPr lang="en-US" altLang="ko-KR" dirty="0"/>
              <a:t>="Month Number",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ylab</a:t>
            </a:r>
            <a:r>
              <a:rPr lang="en-US" altLang="ko-KR" dirty="0"/>
              <a:t>="Wind",</a:t>
            </a:r>
          </a:p>
          <a:p>
            <a:r>
              <a:rPr lang="en-US" altLang="ko-KR" dirty="0"/>
              <a:t>  col="yellow",</a:t>
            </a:r>
          </a:p>
          <a:p>
            <a:r>
              <a:rPr lang="en-US" altLang="ko-KR" dirty="0"/>
              <a:t>  border="brown"</a:t>
            </a:r>
          </a:p>
          <a:p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DB9404-9FD9-45BC-90D9-0EE325C61197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75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</a:p>
          <a:p>
            <a:endParaRPr lang="en-US" altLang="ko-KR" dirty="0"/>
          </a:p>
          <a:p>
            <a:r>
              <a:rPr lang="en-US" altLang="ko-KR" dirty="0"/>
              <a:t>boxplot(</a:t>
            </a:r>
            <a:r>
              <a:rPr lang="en-US" altLang="ko-KR" dirty="0" err="1"/>
              <a:t>Ozone~Month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data=</a:t>
            </a:r>
            <a:r>
              <a:rPr lang="en-US" altLang="ko-KR" dirty="0" err="1"/>
              <a:t>airquality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main="Different boxplots for each month",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xlab</a:t>
            </a:r>
            <a:r>
              <a:rPr lang="en-US" altLang="ko-KR" dirty="0"/>
              <a:t>="Month Number",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ylab</a:t>
            </a:r>
            <a:r>
              <a:rPr lang="en-US" altLang="ko-KR" dirty="0"/>
              <a:t>="Ozone",</a:t>
            </a:r>
          </a:p>
          <a:p>
            <a:r>
              <a:rPr lang="en-US" altLang="ko-KR" dirty="0"/>
              <a:t>  col="gray",</a:t>
            </a:r>
          </a:p>
          <a:p>
            <a:r>
              <a:rPr lang="en-US" altLang="ko-KR" dirty="0"/>
              <a:t>  border="black"</a:t>
            </a:r>
          </a:p>
          <a:p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DB9404-9FD9-45BC-90D9-0EE325C61197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88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1"/>
          <p:cNvSpPr>
            <a:spLocks noChangeArrowheads="1"/>
          </p:cNvSpPr>
          <p:nvPr/>
        </p:nvSpPr>
        <p:spPr bwMode="auto">
          <a:xfrm>
            <a:off x="1513805" y="4216400"/>
            <a:ext cx="7603067" cy="381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5" name="Rectangle 277"/>
          <p:cNvSpPr>
            <a:spLocks noChangeArrowheads="1"/>
          </p:cNvSpPr>
          <p:nvPr/>
        </p:nvSpPr>
        <p:spPr bwMode="auto">
          <a:xfrm>
            <a:off x="7995039" y="1676400"/>
            <a:ext cx="1117600" cy="9144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7" name="Rectangle 91"/>
          <p:cNvSpPr>
            <a:spLocks noChangeArrowheads="1"/>
          </p:cNvSpPr>
          <p:nvPr/>
        </p:nvSpPr>
        <p:spPr bwMode="auto">
          <a:xfrm flipV="1">
            <a:off x="8940800" y="6553200"/>
            <a:ext cx="3251200" cy="3048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8" name="Rectangle 95"/>
          <p:cNvSpPr>
            <a:spLocks noChangeArrowheads="1"/>
          </p:cNvSpPr>
          <p:nvPr/>
        </p:nvSpPr>
        <p:spPr bwMode="auto">
          <a:xfrm>
            <a:off x="1192072" y="2590800"/>
            <a:ext cx="9059333" cy="1371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9" name="Rectangle 98"/>
          <p:cNvSpPr>
            <a:spLocks noChangeArrowheads="1"/>
          </p:cNvSpPr>
          <p:nvPr/>
        </p:nvSpPr>
        <p:spPr bwMode="auto">
          <a:xfrm flipH="1" flipV="1">
            <a:off x="1192072" y="3886200"/>
            <a:ext cx="8534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0" name="Rectangle 253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gradFill rotWithShape="0">
            <a:gsLst>
              <a:gs pos="0">
                <a:schemeClr val="tx1">
                  <a:gamma/>
                  <a:tint val="23529"/>
                  <a:invGamma/>
                </a:schemeClr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1" name="Rectangle 272"/>
          <p:cNvSpPr>
            <a:spLocks noChangeArrowheads="1"/>
          </p:cNvSpPr>
          <p:nvPr/>
        </p:nvSpPr>
        <p:spPr bwMode="auto">
          <a:xfrm>
            <a:off x="9121106" y="2590800"/>
            <a:ext cx="1121833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2" name="Oval 262"/>
          <p:cNvSpPr>
            <a:spLocks noChangeArrowheads="1"/>
          </p:cNvSpPr>
          <p:nvPr/>
        </p:nvSpPr>
        <p:spPr bwMode="auto">
          <a:xfrm flipH="1">
            <a:off x="9121105" y="3505200"/>
            <a:ext cx="1117600" cy="838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4" name="Line 259"/>
          <p:cNvSpPr>
            <a:spLocks noChangeShapeType="1"/>
          </p:cNvSpPr>
          <p:nvPr/>
        </p:nvSpPr>
        <p:spPr bwMode="ltGray">
          <a:xfrm>
            <a:off x="1582216" y="3505200"/>
            <a:ext cx="10058400" cy="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5" name="Line 261"/>
          <p:cNvSpPr>
            <a:spLocks noChangeShapeType="1"/>
          </p:cNvSpPr>
          <p:nvPr/>
        </p:nvSpPr>
        <p:spPr bwMode="ltGray">
          <a:xfrm>
            <a:off x="1582216" y="4343400"/>
            <a:ext cx="10058400" cy="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6" name="Line 260"/>
          <p:cNvSpPr>
            <a:spLocks noChangeShapeType="1"/>
          </p:cNvSpPr>
          <p:nvPr/>
        </p:nvSpPr>
        <p:spPr bwMode="ltGray">
          <a:xfrm>
            <a:off x="1582216" y="2590800"/>
            <a:ext cx="10058400" cy="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7" name="Line 268"/>
          <p:cNvSpPr>
            <a:spLocks noChangeShapeType="1"/>
          </p:cNvSpPr>
          <p:nvPr/>
        </p:nvSpPr>
        <p:spPr bwMode="ltGray">
          <a:xfrm>
            <a:off x="11437416" y="1447800"/>
            <a:ext cx="0" cy="358140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8" name="Line 256"/>
          <p:cNvSpPr>
            <a:spLocks noChangeShapeType="1"/>
          </p:cNvSpPr>
          <p:nvPr/>
        </p:nvSpPr>
        <p:spPr bwMode="ltGray">
          <a:xfrm>
            <a:off x="9202216" y="1447800"/>
            <a:ext cx="0" cy="358140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9" name="Line 257"/>
          <p:cNvSpPr>
            <a:spLocks noChangeShapeType="1"/>
          </p:cNvSpPr>
          <p:nvPr/>
        </p:nvSpPr>
        <p:spPr bwMode="ltGray">
          <a:xfrm>
            <a:off x="10332516" y="1447800"/>
            <a:ext cx="0" cy="358140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20" name="Line 264"/>
          <p:cNvSpPr>
            <a:spLocks noChangeShapeType="1"/>
          </p:cNvSpPr>
          <p:nvPr/>
        </p:nvSpPr>
        <p:spPr bwMode="ltGray">
          <a:xfrm>
            <a:off x="8076149" y="1447800"/>
            <a:ext cx="0" cy="358140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411272" y="4495800"/>
            <a:ext cx="7721600" cy="533400"/>
          </a:xfrm>
        </p:spPr>
        <p:txBody>
          <a:bodyPr anchor="b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821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1903272" y="2844800"/>
            <a:ext cx="7416800" cy="1295400"/>
          </a:xfrm>
        </p:spPr>
        <p:txBody>
          <a:bodyPr anchor="ctr"/>
          <a:lstStyle>
            <a:lvl1pPr>
              <a:defRPr sz="4400" b="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22" name="Rectangle 14"/>
          <p:cNvSpPr>
            <a:spLocks noGrp="1" noChangeArrowheads="1"/>
          </p:cNvSpPr>
          <p:nvPr>
            <p:ph type="dt" sz="quarter" idx="10"/>
          </p:nvPr>
        </p:nvSpPr>
        <p:spPr>
          <a:xfrm>
            <a:off x="4775200" y="6553200"/>
            <a:ext cx="2540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" name="Rectangle 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04800" y="6553200"/>
            <a:ext cx="914400" cy="304800"/>
          </a:xfrm>
        </p:spPr>
        <p:txBody>
          <a:bodyPr anchorCtr="0"/>
          <a:lstStyle>
            <a:lvl1pPr>
              <a:defRPr sz="1400"/>
            </a:lvl1pPr>
          </a:lstStyle>
          <a:p>
            <a:pPr>
              <a:defRPr/>
            </a:pPr>
            <a:fld id="{57CB5F90-83C6-4769-95C8-C2648901CA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7544" y="857250"/>
            <a:ext cx="9202952" cy="550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70400" y="6553200"/>
            <a:ext cx="254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kumimoji="0" sz="1400"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7328" y="6496050"/>
            <a:ext cx="1310216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kumimoji="0" sz="1600" b="1">
                <a:latin typeface="+mn-ea"/>
              </a:defRPr>
            </a:lvl1pPr>
          </a:lstStyle>
          <a:p>
            <a:pPr>
              <a:defRPr/>
            </a:pPr>
            <a:fld id="{7C3A4DB8-089F-4E3A-AFA6-DCD677DDEA3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166" name="Rectangle 142"/>
          <p:cNvSpPr>
            <a:spLocks noChangeArrowheads="1"/>
          </p:cNvSpPr>
          <p:nvPr/>
        </p:nvSpPr>
        <p:spPr bwMode="auto">
          <a:xfrm flipH="1">
            <a:off x="95251" y="142875"/>
            <a:ext cx="11811000" cy="520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171" name="Line 147"/>
          <p:cNvSpPr>
            <a:spLocks noChangeShapeType="1"/>
          </p:cNvSpPr>
          <p:nvPr/>
        </p:nvSpPr>
        <p:spPr bwMode="ltGray">
          <a:xfrm flipH="1">
            <a:off x="167217" y="714375"/>
            <a:ext cx="11709400" cy="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white">
          <a:xfrm>
            <a:off x="1357544" y="153988"/>
            <a:ext cx="920295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14351" y="6472239"/>
            <a:ext cx="45397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3114A4A7-2B45-41C2-95FB-D3B640B429C6}" type="slidenum">
              <a:rPr lang="ko-KR" altLang="en-US" sz="1800"/>
              <a:pPr>
                <a:defRPr/>
              </a:pPr>
              <a:t>‹#›</a:t>
            </a:fld>
            <a:endParaRPr lang="ko-KR" altLang="en-US" sz="1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</p:sldLayoutIdLst>
  <p:hf sldNum="0" hdr="0" dt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0066CC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rgbClr val="0066CC"/>
          </a:solidFill>
          <a:latin typeface="Arial" charset="0"/>
          <a:ea typeface="굴림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rgbClr val="0066CC"/>
          </a:solidFill>
          <a:latin typeface="Arial" charset="0"/>
          <a:ea typeface="굴림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rgbClr val="0066CC"/>
          </a:solidFill>
          <a:latin typeface="Arial" charset="0"/>
          <a:ea typeface="굴림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rgbClr val="0066CC"/>
          </a:solidFill>
          <a:latin typeface="Arial" charset="0"/>
          <a:ea typeface="굴림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£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1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£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sz="3200" dirty="0" smtClean="0">
                <a:latin typeface="HY헤드라인M" pitchFamily="18" charset="-127"/>
                <a:ea typeface="HY헤드라인M" pitchFamily="18" charset="-127"/>
              </a:rPr>
              <a:t>데이터 시각화</a:t>
            </a:r>
            <a:endParaRPr lang="ko-KR" altLang="en-US" sz="32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9416" y="4495800"/>
            <a:ext cx="5791200" cy="1504950"/>
          </a:xfrm>
        </p:spPr>
        <p:txBody>
          <a:bodyPr/>
          <a:lstStyle/>
          <a:p>
            <a:pPr eaLnBrk="1" hangingPunct="1"/>
            <a:endParaRPr lang="en-US" altLang="ko-KR" sz="2400" dirty="0">
              <a:solidFill>
                <a:srgbClr val="0070C0"/>
              </a:solidFill>
            </a:endParaRPr>
          </a:p>
          <a:p>
            <a:pPr eaLnBrk="1" hangingPunct="1"/>
            <a:endParaRPr lang="en-US" altLang="ko-KR" sz="2400" dirty="0">
              <a:solidFill>
                <a:srgbClr val="0070C0"/>
              </a:solidFill>
            </a:endParaRPr>
          </a:p>
          <a:p>
            <a:pPr eaLnBrk="1" hangingPunct="1"/>
            <a:endParaRPr lang="en-US" altLang="ko-KR" sz="2400" dirty="0">
              <a:solidFill>
                <a:srgbClr val="0070C0"/>
              </a:solidFill>
            </a:endParaRPr>
          </a:p>
          <a:p>
            <a:pPr algn="ctr" eaLnBrk="1" hangingPunct="1"/>
            <a:r>
              <a:rPr lang="ko-KR" altLang="en-US" sz="24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오 세 종</a:t>
            </a:r>
            <a:endParaRPr lang="en-US" altLang="ko-KR" sz="24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hangingPunct="1"/>
            <a:endParaRPr lang="en-US" altLang="ko-KR" sz="2400" dirty="0">
              <a:solidFill>
                <a:srgbClr val="0070C0"/>
              </a:solidFill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210866" y="2143126"/>
            <a:ext cx="1428750" cy="42862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dirty="0">
                <a:latin typeface="Times New Roman" charset="0"/>
              </a:rPr>
              <a:t>Chapter </a:t>
            </a:r>
            <a:r>
              <a:rPr lang="en-US" altLang="ko-KR" dirty="0" smtClean="0">
                <a:latin typeface="Times New Roman" charset="0"/>
              </a:rPr>
              <a:t>8</a:t>
            </a:r>
            <a:endParaRPr lang="ko-KR" altLang="en-US" dirty="0">
              <a:latin typeface="Times New Roman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999593-F51F-41C1-8B77-24166C208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776" y="5589240"/>
            <a:ext cx="2762250" cy="4381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연습문제 </a:t>
            </a:r>
            <a:r>
              <a:rPr lang="en-US" altLang="ko-KR" b="1" dirty="0"/>
              <a:t>1]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1. “</a:t>
            </a:r>
            <a:r>
              <a:rPr lang="ko-KR" altLang="en-US" sz="2000" dirty="0"/>
              <a:t>국회의원</a:t>
            </a:r>
            <a:r>
              <a:rPr lang="en-US" altLang="ko-KR" sz="2000" dirty="0"/>
              <a:t>_</a:t>
            </a:r>
            <a:r>
              <a:rPr lang="ko-KR" altLang="en-US" sz="2000" dirty="0"/>
              <a:t>선거구</a:t>
            </a:r>
            <a:r>
              <a:rPr lang="en-US" altLang="ko-KR" sz="2000" dirty="0"/>
              <a:t>_</a:t>
            </a:r>
            <a:r>
              <a:rPr lang="ko-KR" altLang="en-US" sz="2000" dirty="0"/>
              <a:t>유권자수</a:t>
            </a:r>
            <a:r>
              <a:rPr lang="en-US" altLang="ko-KR" sz="2000" dirty="0"/>
              <a:t>.csv” </a:t>
            </a:r>
            <a:r>
              <a:rPr lang="ko-KR" altLang="en-US" sz="2000" dirty="0"/>
              <a:t>파일의 내용을 가지고 다음과 같은 </a:t>
            </a:r>
            <a:r>
              <a:rPr lang="en-US" altLang="ko-KR" sz="2000" dirty="0" err="1"/>
              <a:t>treemap</a:t>
            </a:r>
            <a:r>
              <a:rPr lang="en-US" altLang="ko-KR" sz="2000" dirty="0"/>
              <a:t> </a:t>
            </a:r>
            <a:r>
              <a:rPr lang="ko-KR" altLang="en-US" sz="2000" dirty="0"/>
              <a:t>을 </a:t>
            </a:r>
            <a:r>
              <a:rPr lang="ko-KR" altLang="en-US" sz="2000" dirty="0" err="1"/>
              <a:t>작성하시오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타일 하나는 각 선거구를 의미 </a:t>
            </a:r>
            <a:endParaRPr lang="en-US" altLang="ko-KR" sz="2000" dirty="0"/>
          </a:p>
          <a:p>
            <a:r>
              <a:rPr lang="ko-KR" altLang="en-US" sz="2000" dirty="0"/>
              <a:t>굵은 검은띠 블록은 선거구가 속한 시도를 의미</a:t>
            </a:r>
            <a:endParaRPr lang="en-US" altLang="ko-KR" sz="2000" dirty="0"/>
          </a:p>
          <a:p>
            <a:r>
              <a:rPr lang="ko-KR" altLang="en-US" sz="2000" dirty="0"/>
              <a:t>타일의 면적</a:t>
            </a:r>
            <a:r>
              <a:rPr lang="en-US" altLang="ko-KR" sz="2000" dirty="0"/>
              <a:t>, </a:t>
            </a:r>
            <a:r>
              <a:rPr lang="ko-KR" altLang="en-US" sz="2000" dirty="0"/>
              <a:t>색깔은 선거인수를 의미</a:t>
            </a:r>
            <a:endParaRPr lang="en-US" altLang="ko-KR" sz="2000" dirty="0"/>
          </a:p>
          <a:p>
            <a:endParaRPr lang="ko-KR" altLang="en-US" sz="2000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414" y="1700808"/>
            <a:ext cx="4925733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04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연습문제 </a:t>
            </a:r>
            <a:r>
              <a:rPr lang="en-US" altLang="ko-KR" b="1" dirty="0"/>
              <a:t>1]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2. “</a:t>
            </a:r>
            <a:r>
              <a:rPr lang="ko-KR" altLang="en-US" sz="2000" dirty="0"/>
              <a:t>국회의원</a:t>
            </a:r>
            <a:r>
              <a:rPr lang="en-US" altLang="ko-KR" sz="2000" dirty="0"/>
              <a:t>_</a:t>
            </a:r>
            <a:r>
              <a:rPr lang="ko-KR" altLang="en-US" sz="2000" dirty="0"/>
              <a:t>선거구</a:t>
            </a:r>
            <a:r>
              <a:rPr lang="en-US" altLang="ko-KR" sz="2000" dirty="0"/>
              <a:t>_</a:t>
            </a:r>
            <a:r>
              <a:rPr lang="ko-KR" altLang="en-US" sz="2000" dirty="0"/>
              <a:t>유권자수</a:t>
            </a:r>
            <a:r>
              <a:rPr lang="en-US" altLang="ko-KR" sz="2000" dirty="0"/>
              <a:t>.csv” </a:t>
            </a:r>
            <a:r>
              <a:rPr lang="ko-KR" altLang="en-US" sz="2000" dirty="0"/>
              <a:t>파일의 내용으로 부터 시도별 선거인수를 집계</a:t>
            </a:r>
            <a:r>
              <a:rPr lang="en-US" altLang="ko-KR" sz="2000" dirty="0"/>
              <a:t>(</a:t>
            </a:r>
            <a:r>
              <a:rPr lang="ko-KR" altLang="en-US" sz="2000" dirty="0"/>
              <a:t>합계계산</a:t>
            </a:r>
            <a:r>
              <a:rPr lang="en-US" altLang="ko-KR" sz="2000" dirty="0"/>
              <a:t>)</a:t>
            </a:r>
            <a:r>
              <a:rPr lang="ko-KR" altLang="en-US" sz="2000" dirty="0"/>
              <a:t>하여 다음과 같은 </a:t>
            </a:r>
            <a:r>
              <a:rPr lang="en-US" altLang="ko-KR" sz="2000" dirty="0" err="1"/>
              <a:t>treemap</a:t>
            </a:r>
            <a:r>
              <a:rPr lang="en-US" altLang="ko-KR" sz="2000" dirty="0"/>
              <a:t> </a:t>
            </a:r>
            <a:r>
              <a:rPr lang="ko-KR" altLang="en-US" sz="2000" dirty="0"/>
              <a:t>을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작성하시오</a:t>
            </a:r>
            <a:r>
              <a:rPr lang="en-US" altLang="ko-KR" sz="2000" dirty="0"/>
              <a:t> 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657" y="1916832"/>
            <a:ext cx="6532089" cy="429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56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file218.uf.daum.net/image/236A9C3652F93B580535A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552" y="1916832"/>
            <a:ext cx="4392632" cy="438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버블 차트 </a:t>
            </a:r>
            <a:r>
              <a:rPr lang="en-US" altLang="ko-KR" b="1" dirty="0"/>
              <a:t>(bubble chart)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66876" y="857250"/>
            <a:ext cx="8786813" cy="1275606"/>
          </a:xfrm>
        </p:spPr>
        <p:txBody>
          <a:bodyPr/>
          <a:lstStyle/>
          <a:p>
            <a:r>
              <a:rPr lang="ko-KR" altLang="en-US" sz="2000" dirty="0" err="1"/>
              <a:t>산점도는</a:t>
            </a:r>
            <a:r>
              <a:rPr lang="en-US" altLang="ko-KR" sz="2000" dirty="0"/>
              <a:t> </a:t>
            </a:r>
            <a:r>
              <a:rPr lang="ko-KR" altLang="en-US" sz="2000" dirty="0"/>
              <a:t>두개의 변수간 상관 관계를 표시한다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버블 차트는 </a:t>
            </a:r>
            <a:r>
              <a:rPr lang="ko-KR" altLang="en-US" sz="2000" dirty="0" err="1"/>
              <a:t>산점도에</a:t>
            </a:r>
            <a:r>
              <a:rPr lang="ko-KR" altLang="en-US" sz="2000" dirty="0"/>
              <a:t> 제</a:t>
            </a:r>
            <a:r>
              <a:rPr lang="en-US" altLang="ko-KR" sz="2000" dirty="0"/>
              <a:t>3</a:t>
            </a:r>
            <a:r>
              <a:rPr lang="ko-KR" altLang="en-US" sz="2000" dirty="0"/>
              <a:t>의 변수를 크기에 비례하는 버블</a:t>
            </a:r>
            <a:r>
              <a:rPr lang="en-US" altLang="ko-KR" sz="2000" dirty="0"/>
              <a:t>(</a:t>
            </a:r>
            <a:r>
              <a:rPr lang="ko-KR" altLang="en-US" sz="2000" dirty="0"/>
              <a:t>원</a:t>
            </a:r>
            <a:r>
              <a:rPr lang="en-US" altLang="ko-KR" sz="2000" dirty="0"/>
              <a:t>)</a:t>
            </a:r>
            <a:r>
              <a:rPr lang="ko-KR" altLang="en-US" sz="2000" dirty="0"/>
              <a:t>으로 표현한 그림이다</a:t>
            </a:r>
            <a:r>
              <a:rPr lang="en-US" altLang="ko-KR" sz="2000" dirty="0"/>
              <a:t>.</a:t>
            </a:r>
            <a:endParaRPr lang="ko-KR" alt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2567608" y="6237313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chemeClr val="accent2">
                    <a:lumMod val="50000"/>
                  </a:schemeClr>
                </a:solidFill>
              </a:rPr>
              <a:t>실업률</a:t>
            </a:r>
            <a:r>
              <a:rPr lang="en-US" altLang="ko-KR" sz="1800" b="1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ko-KR" altLang="en-US" sz="1800" b="1" dirty="0">
                <a:solidFill>
                  <a:schemeClr val="accent2">
                    <a:lumMod val="50000"/>
                  </a:schemeClr>
                </a:solidFill>
              </a:rPr>
              <a:t>남자 </a:t>
            </a:r>
            <a:r>
              <a:rPr lang="en-US" altLang="ko-KR" sz="1800" b="1" dirty="0">
                <a:solidFill>
                  <a:schemeClr val="accent2">
                    <a:lumMod val="50000"/>
                  </a:schemeClr>
                </a:solidFill>
              </a:rPr>
              <a:t>35-39</a:t>
            </a:r>
            <a:r>
              <a:rPr lang="ko-KR" altLang="en-US" sz="1800" b="1" dirty="0">
                <a:solidFill>
                  <a:schemeClr val="accent2">
                    <a:lumMod val="50000"/>
                  </a:schemeClr>
                </a:solidFill>
              </a:rPr>
              <a:t>세</a:t>
            </a:r>
            <a:r>
              <a:rPr lang="en-US" altLang="ko-KR" sz="1800" b="1" dirty="0">
                <a:solidFill>
                  <a:schemeClr val="accent2">
                    <a:lumMod val="50000"/>
                  </a:schemeClr>
                </a:solidFill>
              </a:rPr>
              <a:t>) x</a:t>
            </a:r>
            <a:r>
              <a:rPr lang="ko-KR" altLang="en-US" sz="1800" b="1" dirty="0">
                <a:solidFill>
                  <a:schemeClr val="accent2">
                    <a:lumMod val="50000"/>
                  </a:schemeClr>
                </a:solidFill>
              </a:rPr>
              <a:t>와 </a:t>
            </a:r>
            <a:r>
              <a:rPr lang="ko-KR" altLang="en-US" sz="1800" b="1" dirty="0" err="1">
                <a:solidFill>
                  <a:schemeClr val="accent2">
                    <a:lumMod val="50000"/>
                  </a:schemeClr>
                </a:solidFill>
              </a:rPr>
              <a:t>범죄율</a:t>
            </a:r>
            <a:r>
              <a:rPr lang="ko-KR" altLang="en-US" sz="18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1800" b="1" dirty="0">
                <a:solidFill>
                  <a:schemeClr val="accent2">
                    <a:lumMod val="50000"/>
                  </a:schemeClr>
                </a:solidFill>
              </a:rPr>
              <a:t>y </a:t>
            </a:r>
            <a:r>
              <a:rPr lang="ko-KR" altLang="en-US" sz="1800" b="1" dirty="0">
                <a:solidFill>
                  <a:schemeClr val="accent2">
                    <a:lumMod val="50000"/>
                  </a:schemeClr>
                </a:solidFill>
              </a:rPr>
              <a:t>간 관계를 보여주는 버블차트</a:t>
            </a:r>
            <a:endParaRPr lang="en-US" altLang="ko-KR" sz="18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ko-KR" sz="1800" b="1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ko-KR" altLang="en-US" sz="1800" b="1" dirty="0">
                <a:solidFill>
                  <a:schemeClr val="accent2">
                    <a:lumMod val="50000"/>
                  </a:schemeClr>
                </a:solidFill>
              </a:rPr>
              <a:t>원의</a:t>
            </a:r>
            <a:r>
              <a:rPr lang="en-US" altLang="ko-KR" sz="18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en-US" sz="1800" b="1" dirty="0">
                <a:solidFill>
                  <a:schemeClr val="accent2">
                    <a:lumMod val="50000"/>
                  </a:schemeClr>
                </a:solidFill>
              </a:rPr>
              <a:t>넓이는 인구수</a:t>
            </a:r>
            <a:r>
              <a:rPr lang="en-US" altLang="ko-KR" sz="1800" b="1" dirty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ko-KR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654608-9F80-42AD-ADD3-E77C053BD3AA}"/>
              </a:ext>
            </a:extLst>
          </p:cNvPr>
          <p:cNvSpPr txBox="1"/>
          <p:nvPr/>
        </p:nvSpPr>
        <p:spPr>
          <a:xfrm>
            <a:off x="4871865" y="6560477"/>
            <a:ext cx="2791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http://blog.daum.net/huh420/19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646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버블 차트 </a:t>
            </a:r>
            <a:r>
              <a:rPr lang="en-US" altLang="ko-KR" b="1" dirty="0"/>
              <a:t>(bubble chart)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설치가 필요한 패키지</a:t>
            </a:r>
            <a:endParaRPr lang="en-US" altLang="ko-KR" sz="2000" dirty="0"/>
          </a:p>
          <a:p>
            <a:pPr lvl="1"/>
            <a:r>
              <a:rPr lang="en-US" altLang="ko-KR" dirty="0"/>
              <a:t>MASS</a:t>
            </a:r>
          </a:p>
          <a:p>
            <a:endParaRPr lang="en-US" altLang="ko-KR" sz="2000" dirty="0"/>
          </a:p>
          <a:p>
            <a:r>
              <a:rPr lang="ko-KR" altLang="en-US" sz="2000" dirty="0"/>
              <a:t>실습에 사용할 데이터셋</a:t>
            </a:r>
            <a:endParaRPr lang="en-US" altLang="ko-KR" sz="2000" dirty="0"/>
          </a:p>
          <a:p>
            <a:pPr lvl="1"/>
            <a:r>
              <a:rPr lang="en-US" altLang="ko-KR" sz="1800" dirty="0" err="1"/>
              <a:t>UScrime</a:t>
            </a:r>
            <a:r>
              <a:rPr lang="en-US" altLang="ko-KR" sz="1800" dirty="0"/>
              <a:t> (MASS)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490" y="3212977"/>
            <a:ext cx="8886006" cy="16550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95600" y="5157193"/>
            <a:ext cx="3365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Pop :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인구수</a:t>
            </a:r>
            <a:endParaRPr lang="en-US" altLang="ko-KR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U2 :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실업률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(35~39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세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y : </a:t>
            </a:r>
            <a:r>
              <a:rPr lang="ko-KR" altLang="en-US" dirty="0" err="1">
                <a:solidFill>
                  <a:schemeClr val="accent2">
                    <a:lumMod val="50000"/>
                  </a:schemeClr>
                </a:solidFill>
              </a:rPr>
              <a:t>범죄율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623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버블 차트 </a:t>
            </a:r>
            <a:r>
              <a:rPr lang="en-US" altLang="ko-KR" b="1" dirty="0"/>
              <a:t>(bubble chart)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73561" y="908720"/>
            <a:ext cx="8098903" cy="5472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library(MASS)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head(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UScrime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radius &lt;- sqrt(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UScrime$Pop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원의 반지름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값이커서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줄임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symbols(</a:t>
            </a:r>
            <a:r>
              <a:rPr lang="en-US" altLang="ko-KR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UScrime$U2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UScrime$y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원의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좌표값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circles=radius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       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원의 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반지름값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inches=0.4,            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원의 크기 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조절값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fg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="white",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#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원의 테두리 색 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bg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lightgray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",        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원의 바탕색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lwd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=1.5,               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원의 테두리선 두께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xlab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="unemployment 35-39 males",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ylab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="crime rate",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main="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UScrime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Data")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text(UScrime$U2,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UScrime$y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텍스트가 출력될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좌표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1:nrow(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UScrime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),        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출력할 텍스트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cex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=0.8,                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폰트 크기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col="brown")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#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폰트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color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953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8" y="266700"/>
            <a:ext cx="6334125" cy="6324600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707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연습문제 </a:t>
            </a:r>
            <a:r>
              <a:rPr lang="en-US" altLang="ko-KR" b="1" dirty="0"/>
              <a:t>2]</a:t>
            </a:r>
            <a:endParaRPr lang="ko-KR" altLang="en-US" b="1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666876" y="857250"/>
            <a:ext cx="8786813" cy="5500688"/>
          </a:xfrm>
        </p:spPr>
        <p:txBody>
          <a:bodyPr/>
          <a:lstStyle/>
          <a:p>
            <a:r>
              <a:rPr lang="en-US" altLang="ko-KR" sz="2000" dirty="0"/>
              <a:t>state.x77 </a:t>
            </a:r>
            <a:r>
              <a:rPr lang="ko-KR" altLang="en-US" sz="2000" dirty="0"/>
              <a:t>데이터로 부터 다음과 같은 버블차트를 </a:t>
            </a:r>
            <a:r>
              <a:rPr lang="ko-KR" altLang="en-US" sz="2000" dirty="0" err="1"/>
              <a:t>작성하시오</a:t>
            </a:r>
            <a:endParaRPr lang="en-US" altLang="ko-KR" sz="2000" dirty="0"/>
          </a:p>
          <a:p>
            <a:pPr lvl="1"/>
            <a:r>
              <a:rPr lang="en-US" altLang="ko-KR" sz="1800" dirty="0" err="1"/>
              <a:t>st</a:t>
            </a:r>
            <a:r>
              <a:rPr lang="en-US" altLang="ko-KR" sz="1800" dirty="0"/>
              <a:t> &lt;- </a:t>
            </a:r>
            <a:r>
              <a:rPr lang="en-US" altLang="ko-KR" sz="1800" dirty="0" err="1"/>
              <a:t>data.frame</a:t>
            </a:r>
            <a:r>
              <a:rPr lang="en-US" altLang="ko-KR" sz="1800" dirty="0"/>
              <a:t>(state.x77) </a:t>
            </a:r>
            <a:r>
              <a:rPr lang="ko-KR" altLang="en-US" sz="1800" dirty="0"/>
              <a:t>과 같이 </a:t>
            </a:r>
            <a:r>
              <a:rPr lang="en-US" altLang="ko-KR" sz="1800" dirty="0"/>
              <a:t>matrix</a:t>
            </a:r>
            <a:r>
              <a:rPr lang="ko-KR" altLang="en-US" sz="1800" dirty="0"/>
              <a:t>를 </a:t>
            </a:r>
            <a:r>
              <a:rPr lang="en-US" altLang="ko-KR" sz="1800" dirty="0"/>
              <a:t>data frame </a:t>
            </a:r>
            <a:r>
              <a:rPr lang="ko-KR" altLang="en-US" sz="1800" dirty="0"/>
              <a:t>으로 변환하여 사용</a:t>
            </a:r>
            <a:endParaRPr lang="en-US" altLang="ko-KR" sz="1800" dirty="0"/>
          </a:p>
          <a:p>
            <a:pPr lvl="1"/>
            <a:r>
              <a:rPr lang="ko-KR" altLang="en-US" sz="1800" dirty="0"/>
              <a:t>원의 크기는 인구</a:t>
            </a:r>
            <a:r>
              <a:rPr lang="en-US" altLang="ko-KR" sz="1800" dirty="0"/>
              <a:t>(Population) </a:t>
            </a:r>
            <a:r>
              <a:rPr lang="ko-KR" altLang="en-US" sz="1800" dirty="0"/>
              <a:t>수를 의미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이 그래프로부터 관찰할 수 있는 것은 무엇인가  </a:t>
            </a:r>
            <a:endParaRPr lang="en-US" altLang="ko-KR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986" y="1988840"/>
            <a:ext cx="5091286" cy="420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13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다중 상자그림</a:t>
            </a:r>
            <a:r>
              <a:rPr lang="en-US" altLang="ko-KR" b="1" dirty="0"/>
              <a:t>(Boxplot)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상자그림</a:t>
            </a:r>
            <a:r>
              <a:rPr lang="en-US" altLang="ko-KR" sz="2000" dirty="0"/>
              <a:t>(box plot)</a:t>
            </a:r>
            <a:r>
              <a:rPr lang="ko-KR" altLang="en-US" sz="2000" dirty="0"/>
              <a:t>은 </a:t>
            </a:r>
            <a:r>
              <a:rPr lang="ko-KR" altLang="en-US" sz="2000" dirty="0" err="1"/>
              <a:t>일변량</a:t>
            </a:r>
            <a:r>
              <a:rPr lang="ko-KR" altLang="en-US" sz="2000" dirty="0"/>
              <a:t> 연속형 자료를 상자와 선</a:t>
            </a:r>
            <a:r>
              <a:rPr lang="en-US" altLang="ko-KR" sz="2000" dirty="0"/>
              <a:t>, </a:t>
            </a:r>
            <a:r>
              <a:rPr lang="ko-KR" altLang="en-US" sz="2000" dirty="0"/>
              <a:t>그리고 점으로 표현한 그림</a:t>
            </a:r>
            <a:endParaRPr lang="en-US" altLang="ko-KR" sz="2000" dirty="0"/>
          </a:p>
          <a:p>
            <a:r>
              <a:rPr lang="ko-KR" altLang="en-US" sz="2000" dirty="0"/>
              <a:t>다중 상자 그림은 총 자료가 여러 개의 자료 묶음</a:t>
            </a:r>
            <a:r>
              <a:rPr lang="en-US" altLang="ko-KR" sz="2000" dirty="0"/>
              <a:t>(data batch) </a:t>
            </a:r>
            <a:r>
              <a:rPr lang="ko-KR" altLang="en-US" sz="2000" dirty="0"/>
              <a:t>또는</a:t>
            </a:r>
            <a:r>
              <a:rPr lang="en-US" altLang="ko-KR" sz="2000" dirty="0"/>
              <a:t> </a:t>
            </a:r>
            <a:r>
              <a:rPr lang="ko-KR" altLang="en-US" sz="2000" dirty="0"/>
              <a:t>그룹으로 구성되어 있는 경우 그룹 간 비교에 있어 시각적 효과가 탁월하다</a:t>
            </a:r>
            <a:endParaRPr lang="ko-KR" altLang="en-US" sz="1800" dirty="0"/>
          </a:p>
        </p:txBody>
      </p:sp>
      <p:pic>
        <p:nvPicPr>
          <p:cNvPr id="2050" name="Picture 2" descr="http://cfile231.uf.daum.net/image/2442CD3752F93C1F0EFF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054" y="2636912"/>
            <a:ext cx="6569594" cy="393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0AB5B7-0DAB-48DC-AAE1-29FC77DFFCD8}"/>
              </a:ext>
            </a:extLst>
          </p:cNvPr>
          <p:cNvSpPr txBox="1"/>
          <p:nvPr/>
        </p:nvSpPr>
        <p:spPr>
          <a:xfrm>
            <a:off x="4871864" y="6433592"/>
            <a:ext cx="2457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http://blog.daum.net/huh420/19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760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다중 상자그림</a:t>
            </a:r>
            <a:r>
              <a:rPr lang="en-US" altLang="ko-KR" b="1" dirty="0"/>
              <a:t>(Boxplot)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설치가 필요한 패키지</a:t>
            </a:r>
            <a:endParaRPr lang="en-US" altLang="ko-KR" sz="2000" dirty="0"/>
          </a:p>
          <a:p>
            <a:pPr lvl="1"/>
            <a:r>
              <a:rPr lang="ko-KR" altLang="en-US" dirty="0"/>
              <a:t>없음</a:t>
            </a:r>
            <a:endParaRPr lang="en-US" altLang="ko-KR" dirty="0"/>
          </a:p>
          <a:p>
            <a:endParaRPr lang="en-US" altLang="ko-KR" sz="2000" dirty="0"/>
          </a:p>
          <a:p>
            <a:r>
              <a:rPr lang="ko-KR" altLang="en-US" sz="2000" dirty="0"/>
              <a:t>실습에 사용할 데이터셋 </a:t>
            </a:r>
            <a:r>
              <a:rPr lang="en-US" altLang="ko-KR" sz="2000" dirty="0"/>
              <a:t>(2017</a:t>
            </a:r>
            <a:r>
              <a:rPr lang="ko-KR" altLang="en-US" sz="2000" dirty="0"/>
              <a:t>년 서울 일별 평균기온</a:t>
            </a:r>
            <a:r>
              <a:rPr lang="en-US" altLang="ko-KR" sz="2000" dirty="0"/>
              <a:t>) </a:t>
            </a:r>
          </a:p>
          <a:p>
            <a:pPr lvl="1"/>
            <a:r>
              <a:rPr lang="en-US" altLang="ko-KR" sz="1800" dirty="0"/>
              <a:t>Seoul_temp_2017.csv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40B95A-E1E2-4EC2-81D3-22AA6DA8D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2924944"/>
            <a:ext cx="3791634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39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다중 상자그림</a:t>
            </a:r>
            <a:r>
              <a:rPr lang="en-US" altLang="ko-KR" b="1" dirty="0"/>
              <a:t>(Boxplot)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063553" y="1268760"/>
            <a:ext cx="8098903" cy="36724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setwd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("c:/Rworks")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읽어올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데이터 파일이 있는 폴더지정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ds &lt;- read.csv("seoul_temp_2017.csv")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head(ds)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summary(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ds$avg_temp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서울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년 기온 분포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boxplot(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ds$avg_temp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col="yellow",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ylim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=c(-20,40),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xlab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ko-KR" alt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서울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ko-KR" alt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년기온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",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ylab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ko-KR" alt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기온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4008603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Contents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나무지도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버블차트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다중상자그림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모자이크 플롯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510ADC-6EBF-4EEC-A2E9-611CA6DDD2DC}"/>
              </a:ext>
            </a:extLst>
          </p:cNvPr>
          <p:cNvSpPr/>
          <p:nvPr/>
        </p:nvSpPr>
        <p:spPr bwMode="auto">
          <a:xfrm>
            <a:off x="2063553" y="5252590"/>
            <a:ext cx="7746057" cy="105673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charset="0"/>
              </a:rPr>
              <a:t>본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Times New Roman" charset="0"/>
              </a:rPr>
              <a:t>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charset="0"/>
              </a:rPr>
              <a:t>강의 자료는 다음 블로그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Times New Roman" charset="0"/>
              </a:rPr>
              <a:t>‘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charset="0"/>
              </a:rPr>
              <a:t>데이터과학의 둘레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Times New Roman" charset="0"/>
              </a:rPr>
              <a:t>’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charset="0"/>
              </a:rPr>
              <a:t> </a:t>
            </a:r>
            <a:endParaRPr lang="en-US" altLang="ko-KR" sz="2000" b="1" dirty="0">
              <a:solidFill>
                <a:schemeClr val="accent2">
                  <a:lumMod val="50000"/>
                </a:schemeClr>
              </a:solidFill>
              <a:latin typeface="Times New Roman" charset="0"/>
            </a:endParaRPr>
          </a:p>
          <a:p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charset="0"/>
              </a:rPr>
              <a:t>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Times New Roman" charset="0"/>
              </a:rPr>
              <a:t>(http://blog.daum.net/huh420/19)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charset="0"/>
              </a:rPr>
              <a:t>및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Times New Roman" charset="0"/>
              </a:rPr>
              <a:t>‘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charset="0"/>
              </a:rPr>
              <a:t>데이터 시각화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Times New Roman" charset="0"/>
              </a:rPr>
              <a:t> (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charset="0"/>
              </a:rPr>
              <a:t>허명회著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Times New Roman" charset="0"/>
              </a:rPr>
              <a:t>,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charset="0"/>
              </a:rPr>
              <a:t>자유</a:t>
            </a:r>
            <a:endParaRPr lang="en-US" altLang="ko-KR" sz="2000" b="1" dirty="0">
              <a:solidFill>
                <a:schemeClr val="accent2">
                  <a:lumMod val="50000"/>
                </a:schemeClr>
              </a:solidFill>
              <a:latin typeface="Times New Roman" charset="0"/>
            </a:endParaRPr>
          </a:p>
          <a:p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charset="0"/>
              </a:rPr>
              <a:t>아카데미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Times New Roman" charset="0"/>
              </a:rPr>
              <a:t>)’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charset="0"/>
              </a:rPr>
              <a:t>의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Times New Roman" charset="0"/>
              </a:rPr>
              <a:t>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charset="0"/>
              </a:rPr>
              <a:t>자료를 참고로 작성되었음 </a:t>
            </a:r>
          </a:p>
        </p:txBody>
      </p:sp>
    </p:spTree>
    <p:extLst>
      <p:ext uri="{BB962C8B-B14F-4D97-AF65-F5344CB8AC3E}">
        <p14:creationId xmlns:p14="http://schemas.microsoft.com/office/powerpoint/2010/main" val="3807474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7F30C1-DF38-4B4D-ADA8-A8E1A2702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310" y="1196753"/>
            <a:ext cx="4141319" cy="5421503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8542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다중 상자그림</a:t>
            </a:r>
            <a:r>
              <a:rPr lang="en-US" altLang="ko-KR" b="1" dirty="0"/>
              <a:t>(Boxplot)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73561" y="908720"/>
            <a:ext cx="8098903" cy="39604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ko-KR" altLang="en-US" sz="1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월별 평균기온계산 </a:t>
            </a:r>
          </a:p>
          <a:p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month.avg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&lt;- aggregate(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ds$avg_temp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by=list(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ds$month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),median)[2]</a:t>
            </a:r>
          </a:p>
          <a:p>
            <a:endParaRPr lang="en-US" altLang="ko-KR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ko-KR" altLang="en-US" sz="1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평균기온 순위 계산 </a:t>
            </a:r>
            <a:r>
              <a:rPr lang="en-US" altLang="ko-KR" sz="1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ko-KR" altLang="en-US" sz="1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내림차순</a:t>
            </a:r>
            <a:r>
              <a:rPr lang="en-US" altLang="ko-KR" sz="1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odr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&lt;- rank(-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month.avg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altLang="ko-KR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ko-KR" altLang="en-US" sz="1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월별 기온분포 </a:t>
            </a:r>
          </a:p>
          <a:p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boxplot(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avg_temp~month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data=ds,  </a:t>
            </a:r>
          </a:p>
          <a:p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col=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heat.colors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(12)[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odr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altLang="ko-KR" sz="1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ko-KR" altLang="en-US" sz="1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상자의 색을 지정 </a:t>
            </a:r>
          </a:p>
          <a:p>
            <a:r>
              <a:rPr lang="ko-KR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ylim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=c(-20,40), </a:t>
            </a:r>
          </a:p>
          <a:p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ylab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ko-KR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기온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",</a:t>
            </a:r>
          </a:p>
          <a:p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altLang="ko-K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xlab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ko-KR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월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",</a:t>
            </a:r>
          </a:p>
          <a:p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main="</a:t>
            </a:r>
            <a:r>
              <a:rPr lang="ko-KR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서울 월별기온분포 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(2017)")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2400" y="5445224"/>
            <a:ext cx="7738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col=</a:t>
            </a:r>
            <a:r>
              <a:rPr lang="en-US" altLang="ko-KR" sz="18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heat.colors</a:t>
            </a:r>
            <a:r>
              <a:rPr lang="en-US" altLang="ko-KR" sz="1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(12)[</a:t>
            </a:r>
            <a:r>
              <a:rPr lang="en-US" altLang="ko-KR" sz="18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odr</a:t>
            </a:r>
            <a:r>
              <a:rPr lang="en-US" altLang="ko-KR" sz="1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각 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box 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의 색을 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heat.colors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에서 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개의 색을 취하여 그린다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ko-KR" altLang="en-US" sz="18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어느값을</a:t>
            </a:r>
            <a:r>
              <a:rPr lang="ko-KR" altLang="en-US" sz="1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취할지는 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odr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에 따른다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.</a:t>
            </a:r>
            <a:endParaRPr lang="ko-KR" altLang="en-US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994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다중 상자그림</a:t>
            </a:r>
            <a:r>
              <a:rPr lang="en-US" altLang="ko-KR" b="1" dirty="0"/>
              <a:t>(Boxplot)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39510" y="6228020"/>
            <a:ext cx="491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>
                <a:solidFill>
                  <a:schemeClr val="accent2">
                    <a:lumMod val="50000"/>
                  </a:schemeClr>
                </a:solidFill>
              </a:rPr>
              <a:t>온도가 높을수록 붉은색</a:t>
            </a:r>
            <a:r>
              <a:rPr lang="en-US" altLang="ko-KR" sz="1800" b="1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en-US" sz="1800" b="1" dirty="0">
                <a:solidFill>
                  <a:schemeClr val="accent2">
                    <a:lumMod val="50000"/>
                  </a:schemeClr>
                </a:solidFill>
              </a:rPr>
              <a:t>낮을수록 연한 노랑색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F2F78F-1065-41B1-9564-34A23568B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797465"/>
            <a:ext cx="9144000" cy="5263071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6076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연습문제 </a:t>
            </a:r>
            <a:r>
              <a:rPr lang="en-US" altLang="ko-KR" b="1" dirty="0"/>
              <a:t>3]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R </a:t>
            </a:r>
            <a:r>
              <a:rPr lang="ko-KR" altLang="en-US" sz="2000" dirty="0"/>
              <a:t>에서 제공하는 </a:t>
            </a:r>
            <a:r>
              <a:rPr lang="en-US" altLang="ko-KR" sz="2000" dirty="0" err="1"/>
              <a:t>airquality</a:t>
            </a:r>
            <a:r>
              <a:rPr lang="en-US" altLang="ko-KR" sz="2000" dirty="0"/>
              <a:t> </a:t>
            </a:r>
            <a:r>
              <a:rPr lang="ko-KR" altLang="en-US" sz="2000" dirty="0"/>
              <a:t>데이터셋을 이용하여 다음 문제를 </a:t>
            </a:r>
            <a:r>
              <a:rPr lang="ko-KR" altLang="en-US" sz="2000" dirty="0" err="1"/>
              <a:t>해결하시오</a:t>
            </a:r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월별</a:t>
            </a:r>
            <a:r>
              <a:rPr lang="en-US" altLang="ko-KR" sz="2000" dirty="0"/>
              <a:t>(Month)</a:t>
            </a:r>
            <a:r>
              <a:rPr lang="ko-KR" altLang="en-US" sz="2000" dirty="0"/>
              <a:t> 기온</a:t>
            </a:r>
            <a:r>
              <a:rPr lang="en-US" altLang="ko-KR" sz="2000" dirty="0"/>
              <a:t>(Temp)</a:t>
            </a:r>
            <a:r>
              <a:rPr lang="ko-KR" altLang="en-US" sz="2000" dirty="0"/>
              <a:t>을 </a:t>
            </a:r>
            <a:r>
              <a:rPr lang="en-US" altLang="ko-KR" sz="2000" dirty="0"/>
              <a:t>boxplot</a:t>
            </a:r>
            <a:r>
              <a:rPr lang="ko-KR" altLang="en-US" sz="2000" dirty="0"/>
              <a:t> 으로 </a:t>
            </a:r>
            <a:r>
              <a:rPr lang="ko-KR" altLang="en-US" sz="2000" dirty="0" err="1"/>
              <a:t>작성하시오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월별</a:t>
            </a:r>
            <a:r>
              <a:rPr lang="en-US" altLang="ko-KR" sz="2000" dirty="0"/>
              <a:t>(Month)</a:t>
            </a:r>
            <a:r>
              <a:rPr lang="ko-KR" altLang="en-US" sz="2000" dirty="0"/>
              <a:t> 풍속</a:t>
            </a:r>
            <a:r>
              <a:rPr lang="en-US" altLang="ko-KR" sz="2000" dirty="0"/>
              <a:t>(Wind)</a:t>
            </a:r>
            <a:r>
              <a:rPr lang="ko-KR" altLang="en-US" sz="2000" dirty="0"/>
              <a:t>을 </a:t>
            </a:r>
            <a:r>
              <a:rPr lang="en-US" altLang="ko-KR" sz="2000" dirty="0"/>
              <a:t>boxplot</a:t>
            </a:r>
            <a:r>
              <a:rPr lang="ko-KR" altLang="en-US" sz="2000" dirty="0"/>
              <a:t> 으로 </a:t>
            </a:r>
            <a:r>
              <a:rPr lang="ko-KR" altLang="en-US" sz="2000" dirty="0" err="1"/>
              <a:t>작성하시오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3" y="2276873"/>
            <a:ext cx="3080569" cy="20499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728" y="4818582"/>
            <a:ext cx="3064794" cy="203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91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연습문제 </a:t>
            </a:r>
            <a:r>
              <a:rPr lang="en-US" altLang="ko-KR" b="1" dirty="0"/>
              <a:t>3]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ko-KR" altLang="en-US" sz="2000" dirty="0"/>
              <a:t>월별</a:t>
            </a:r>
            <a:r>
              <a:rPr lang="en-US" altLang="ko-KR" sz="2000" dirty="0"/>
              <a:t>(Month)</a:t>
            </a:r>
            <a:r>
              <a:rPr lang="ko-KR" altLang="en-US" sz="2000" dirty="0"/>
              <a:t> 오존농도</a:t>
            </a:r>
            <a:r>
              <a:rPr lang="en-US" altLang="ko-KR" sz="2000" dirty="0"/>
              <a:t>(Ozone)</a:t>
            </a:r>
            <a:r>
              <a:rPr lang="ko-KR" altLang="en-US" sz="2000" dirty="0"/>
              <a:t>을 </a:t>
            </a:r>
            <a:r>
              <a:rPr lang="en-US" altLang="ko-KR" sz="2000" dirty="0"/>
              <a:t>boxplot</a:t>
            </a:r>
            <a:r>
              <a:rPr lang="ko-KR" altLang="en-US" sz="2000" dirty="0"/>
              <a:t> 으로 </a:t>
            </a:r>
            <a:r>
              <a:rPr lang="ko-KR" altLang="en-US" sz="2000" dirty="0" err="1"/>
              <a:t>작성하시오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4. </a:t>
            </a:r>
            <a:r>
              <a:rPr lang="ko-KR" altLang="en-US" sz="2000" dirty="0"/>
              <a:t>각각의 </a:t>
            </a:r>
            <a:r>
              <a:rPr lang="en-US" altLang="ko-KR" sz="2000" dirty="0"/>
              <a:t>boxplot </a:t>
            </a:r>
            <a:r>
              <a:rPr lang="ko-KR" altLang="en-US" sz="2000" dirty="0"/>
              <a:t>으로 부터 관찰할 수 있는 정보는 무엇인가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457" y="1484784"/>
            <a:ext cx="4544905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38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모자이크 플롯</a:t>
            </a:r>
            <a:r>
              <a:rPr lang="en-US" altLang="ko-KR" b="1" dirty="0"/>
              <a:t>(mosaic plot)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모자이크 플롯</a:t>
            </a:r>
            <a:r>
              <a:rPr lang="en-US" altLang="ko-KR" sz="2000" dirty="0"/>
              <a:t>(mosaic plot)</a:t>
            </a:r>
            <a:r>
              <a:rPr lang="ko-KR" altLang="en-US" sz="2000" dirty="0"/>
              <a:t>은 </a:t>
            </a:r>
            <a:r>
              <a:rPr lang="en-US" altLang="ko-KR" sz="2000" dirty="0"/>
              <a:t>2</a:t>
            </a:r>
            <a:r>
              <a:rPr lang="ko-KR" altLang="en-US" sz="2000" dirty="0"/>
              <a:t>원 </a:t>
            </a:r>
            <a:r>
              <a:rPr lang="en-US" altLang="ko-KR" sz="2000" dirty="0"/>
              <a:t>3</a:t>
            </a:r>
            <a:r>
              <a:rPr lang="ko-KR" altLang="en-US" sz="2000" dirty="0"/>
              <a:t>원 교차표의 시각화이다</a:t>
            </a:r>
            <a:r>
              <a:rPr lang="en-US" altLang="ko-KR" sz="2000" dirty="0"/>
              <a:t>. </a:t>
            </a:r>
            <a:r>
              <a:rPr lang="ko-KR" altLang="en-US" sz="2000" dirty="0"/>
              <a:t>전체 </a:t>
            </a:r>
            <a:r>
              <a:rPr lang="ko-KR" altLang="en-US" sz="2000" dirty="0" err="1"/>
              <a:t>정사각</a:t>
            </a:r>
            <a:r>
              <a:rPr lang="ko-KR" altLang="en-US" sz="2000" dirty="0"/>
              <a:t> 도형을 교차표의 행 빈도에 비례하는 직사각 도형으로 나누고 다시 각 도형을 행 내 열의 빈도에 해당하는 직사각 도형으로 나눈다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12" y="2463502"/>
            <a:ext cx="4104456" cy="44533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19736" y="6444044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</a:rPr>
              <a:t>참조 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: http://blog.daum.net/huh420/20</a:t>
            </a:r>
            <a:endParaRPr lang="ko-KR" altLang="en-US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12224" y="3645024"/>
            <a:ext cx="2472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UC Berkeley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대학원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입시 통계</a:t>
            </a:r>
          </a:p>
        </p:txBody>
      </p:sp>
    </p:spTree>
    <p:extLst>
      <p:ext uri="{BB962C8B-B14F-4D97-AF65-F5344CB8AC3E}">
        <p14:creationId xmlns:p14="http://schemas.microsoft.com/office/powerpoint/2010/main" val="2434946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모자이크 플롯</a:t>
            </a:r>
            <a:r>
              <a:rPr lang="en-US" altLang="ko-KR" b="1" dirty="0"/>
              <a:t> (mosaic plot)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505" y="1052736"/>
            <a:ext cx="2740452" cy="297339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 bwMode="auto">
          <a:xfrm>
            <a:off x="2135560" y="1437828"/>
            <a:ext cx="1254818" cy="2069460"/>
          </a:xfrm>
          <a:prstGeom prst="rect">
            <a:avLst/>
          </a:prstGeom>
          <a:noFill/>
          <a:ln w="28575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3422926" y="1450354"/>
            <a:ext cx="944882" cy="2069460"/>
          </a:xfrm>
          <a:prstGeom prst="rect">
            <a:avLst/>
          </a:prstGeom>
          <a:noFill/>
          <a:ln w="28575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7849" y="1640994"/>
            <a:ext cx="40927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버클리 지원자 중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남성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여성의 비율</a:t>
            </a:r>
            <a:endParaRPr lang="en-US" altLang="ko-KR" sz="20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면적의 크기가 비율을 나타낸다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ko-KR" alt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3767978"/>
            <a:ext cx="2740452" cy="2973390"/>
          </a:xfrm>
          <a:prstGeom prst="rect">
            <a:avLst/>
          </a:prstGeom>
        </p:spPr>
      </p:pic>
      <p:sp>
        <p:nvSpPr>
          <p:cNvPr id="11" name="자유형 10"/>
          <p:cNvSpPr/>
          <p:nvPr/>
        </p:nvSpPr>
        <p:spPr bwMode="auto">
          <a:xfrm>
            <a:off x="2175354" y="4146115"/>
            <a:ext cx="2029217" cy="989556"/>
          </a:xfrm>
          <a:custGeom>
            <a:avLst/>
            <a:gdLst>
              <a:gd name="connsiteX0" fmla="*/ 0 w 2029217"/>
              <a:gd name="connsiteY0" fmla="*/ 50104 h 989556"/>
              <a:gd name="connsiteX1" fmla="*/ 12526 w 2029217"/>
              <a:gd name="connsiteY1" fmla="*/ 989556 h 989556"/>
              <a:gd name="connsiteX2" fmla="*/ 1240077 w 2029217"/>
              <a:gd name="connsiteY2" fmla="*/ 977030 h 989556"/>
              <a:gd name="connsiteX3" fmla="*/ 1240077 w 2029217"/>
              <a:gd name="connsiteY3" fmla="*/ 739036 h 989556"/>
              <a:gd name="connsiteX4" fmla="*/ 2029217 w 2029217"/>
              <a:gd name="connsiteY4" fmla="*/ 726510 h 989556"/>
              <a:gd name="connsiteX5" fmla="*/ 2029217 w 2029217"/>
              <a:gd name="connsiteY5" fmla="*/ 0 h 989556"/>
              <a:gd name="connsiteX6" fmla="*/ 0 w 2029217"/>
              <a:gd name="connsiteY6" fmla="*/ 50104 h 989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217" h="989556">
                <a:moveTo>
                  <a:pt x="0" y="50104"/>
                </a:moveTo>
                <a:lnTo>
                  <a:pt x="12526" y="989556"/>
                </a:lnTo>
                <a:lnTo>
                  <a:pt x="1240077" y="977030"/>
                </a:lnTo>
                <a:lnTo>
                  <a:pt x="1240077" y="739036"/>
                </a:lnTo>
                <a:lnTo>
                  <a:pt x="2029217" y="726510"/>
                </a:lnTo>
                <a:lnTo>
                  <a:pt x="2029217" y="0"/>
                </a:lnTo>
                <a:lnTo>
                  <a:pt x="0" y="50104"/>
                </a:lnTo>
                <a:close/>
              </a:path>
            </a:pathLst>
          </a:custGeom>
          <a:noFill/>
          <a:ln w="1905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  <p:sp>
        <p:nvSpPr>
          <p:cNvPr id="12" name="자유형 11"/>
          <p:cNvSpPr/>
          <p:nvPr/>
        </p:nvSpPr>
        <p:spPr bwMode="auto">
          <a:xfrm>
            <a:off x="2175354" y="4910204"/>
            <a:ext cx="2066795" cy="1302707"/>
          </a:xfrm>
          <a:custGeom>
            <a:avLst/>
            <a:gdLst>
              <a:gd name="connsiteX0" fmla="*/ 0 w 2066795"/>
              <a:gd name="connsiteY0" fmla="*/ 288098 h 1302707"/>
              <a:gd name="connsiteX1" fmla="*/ 1277655 w 2066795"/>
              <a:gd name="connsiteY1" fmla="*/ 275572 h 1302707"/>
              <a:gd name="connsiteX2" fmla="*/ 1265129 w 2066795"/>
              <a:gd name="connsiteY2" fmla="*/ 12526 h 1302707"/>
              <a:gd name="connsiteX3" fmla="*/ 2066795 w 2066795"/>
              <a:gd name="connsiteY3" fmla="*/ 0 h 1302707"/>
              <a:gd name="connsiteX4" fmla="*/ 2066795 w 2066795"/>
              <a:gd name="connsiteY4" fmla="*/ 1290181 h 1302707"/>
              <a:gd name="connsiteX5" fmla="*/ 37579 w 2066795"/>
              <a:gd name="connsiteY5" fmla="*/ 1302707 h 1302707"/>
              <a:gd name="connsiteX6" fmla="*/ 0 w 2066795"/>
              <a:gd name="connsiteY6" fmla="*/ 288098 h 130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6795" h="1302707">
                <a:moveTo>
                  <a:pt x="0" y="288098"/>
                </a:moveTo>
                <a:lnTo>
                  <a:pt x="1277655" y="275572"/>
                </a:lnTo>
                <a:lnTo>
                  <a:pt x="1265129" y="12526"/>
                </a:lnTo>
                <a:lnTo>
                  <a:pt x="2066795" y="0"/>
                </a:lnTo>
                <a:lnTo>
                  <a:pt x="2066795" y="1290181"/>
                </a:lnTo>
                <a:lnTo>
                  <a:pt x="37579" y="1302707"/>
                </a:lnTo>
                <a:lnTo>
                  <a:pt x="0" y="288098"/>
                </a:lnTo>
                <a:close/>
              </a:path>
            </a:pathLst>
          </a:custGeom>
          <a:noFill/>
          <a:ln w="28575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27849" y="4161274"/>
            <a:ext cx="50994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버클리 지원자 중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합격자와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불합격자의 비율</a:t>
            </a:r>
            <a:endParaRPr lang="en-US" altLang="ko-KR" sz="20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면적의 크기가 비율을 나타낸다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ko-KR" alt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682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505" y="1052736"/>
            <a:ext cx="2740452" cy="297339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모자이크 플롯</a:t>
            </a:r>
            <a:r>
              <a:rPr lang="en-US" altLang="ko-KR" b="1" dirty="0"/>
              <a:t> (mosaic plot)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2135560" y="1450354"/>
            <a:ext cx="1254818" cy="970534"/>
          </a:xfrm>
          <a:prstGeom prst="rect">
            <a:avLst/>
          </a:prstGeom>
          <a:noFill/>
          <a:ln w="28575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2135560" y="2420888"/>
            <a:ext cx="1254818" cy="1080120"/>
          </a:xfrm>
          <a:prstGeom prst="rect">
            <a:avLst/>
          </a:prstGeom>
          <a:noFill/>
          <a:ln w="28575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7849" y="1640994"/>
            <a:ext cx="54152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버클리 남성 지원자 중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합격자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불합격자의 비율</a:t>
            </a:r>
            <a:endParaRPr lang="en-US" altLang="ko-KR" sz="20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면적의 크기가 비율을 나타낸다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ko-KR" alt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3623962"/>
            <a:ext cx="2740452" cy="297339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 bwMode="auto">
          <a:xfrm>
            <a:off x="3431704" y="4021580"/>
            <a:ext cx="864096" cy="703564"/>
          </a:xfrm>
          <a:prstGeom prst="rect">
            <a:avLst/>
          </a:prstGeom>
          <a:noFill/>
          <a:ln w="28575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431704" y="4775248"/>
            <a:ext cx="864096" cy="1318048"/>
          </a:xfrm>
          <a:prstGeom prst="rect">
            <a:avLst/>
          </a:prstGeom>
          <a:noFill/>
          <a:ln w="28575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51864" y="4212220"/>
            <a:ext cx="54152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버클리 여성 지원자 중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합격자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불합격자의 비율</a:t>
            </a:r>
            <a:endParaRPr lang="en-US" altLang="ko-KR" sz="20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면적의 크기가 비율을 나타낸다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ko-KR" alt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265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1031674"/>
            <a:ext cx="2740452" cy="297339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모자이크 플롯</a:t>
            </a:r>
            <a:r>
              <a:rPr lang="en-US" altLang="ko-KR" b="1" dirty="0"/>
              <a:t> (mosaic plot)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2185664" y="1450354"/>
            <a:ext cx="1254818" cy="970534"/>
          </a:xfrm>
          <a:prstGeom prst="rect">
            <a:avLst/>
          </a:prstGeom>
          <a:noFill/>
          <a:ln w="28575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3447978" y="1447206"/>
            <a:ext cx="847822" cy="745132"/>
          </a:xfrm>
          <a:prstGeom prst="rect">
            <a:avLst/>
          </a:prstGeom>
          <a:noFill/>
          <a:ln w="28575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7848" y="1640994"/>
            <a:ext cx="4847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버클리 남성 합격자와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여성 합격자의 비율</a:t>
            </a:r>
            <a:endParaRPr lang="en-US" altLang="ko-KR" sz="20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면적의 크기가 비율을 나타낸다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ko-KR" alt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85664" y="4149080"/>
            <a:ext cx="764183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전체적으로는 남성이 합격자 수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합격률에 있어서 여성보다 앞서는 </a:t>
            </a:r>
            <a:endParaRPr lang="en-US" altLang="ko-KR" sz="20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것을 알 수 있다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. -&gt;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남녀차별 문제 제기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 )</a:t>
            </a:r>
            <a:endParaRPr lang="ko-KR" altLang="en-US" sz="2000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ko-KR" sz="20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이와 같이 모자이크 플롯은 여러가지 정보를 한눈에 표현할 수 있다</a:t>
            </a:r>
            <a:endParaRPr lang="en-US" altLang="ko-KR" sz="2000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ko-KR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705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모자이크 플롯</a:t>
            </a:r>
            <a:r>
              <a:rPr lang="en-US" altLang="ko-KR" b="1" dirty="0"/>
              <a:t> (mosaic plot)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설치 필요 패키지</a:t>
            </a:r>
            <a:endParaRPr lang="en-US" altLang="ko-KR" dirty="0"/>
          </a:p>
          <a:p>
            <a:pPr lvl="1"/>
            <a:r>
              <a:rPr lang="ko-KR" altLang="en-US" dirty="0"/>
              <a:t>없음</a:t>
            </a:r>
            <a:endParaRPr lang="en-US" altLang="ko-KR" dirty="0"/>
          </a:p>
          <a:p>
            <a:r>
              <a:rPr lang="ko-KR" altLang="en-US" dirty="0"/>
              <a:t>실습용 데이터셋</a:t>
            </a:r>
            <a:endParaRPr lang="en-US" altLang="ko-KR" sz="2000" dirty="0"/>
          </a:p>
          <a:p>
            <a:pPr lvl="1"/>
            <a:r>
              <a:rPr lang="en-US" altLang="ko-KR" dirty="0" err="1"/>
              <a:t>mtcars</a:t>
            </a:r>
            <a:endParaRPr lang="en-US" altLang="ko-KR" dirty="0"/>
          </a:p>
          <a:p>
            <a:pPr lvl="1"/>
            <a:r>
              <a:rPr lang="en-US" altLang="ko-KR" dirty="0" err="1"/>
              <a:t>Titnic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9787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3CAFD-D3E9-434B-8405-CDC5D2957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7FE3E9-6CB3-4B25-AD5B-1C665267F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시각화의 중요성</a:t>
            </a:r>
            <a:endParaRPr lang="en-US" altLang="ko-KR" dirty="0"/>
          </a:p>
          <a:p>
            <a:pPr lvl="1"/>
            <a:r>
              <a:rPr lang="ko-KR" altLang="en-US" dirty="0"/>
              <a:t>분석 결과를 숫자</a:t>
            </a:r>
            <a:r>
              <a:rPr lang="en-US" altLang="ko-KR" dirty="0"/>
              <a:t>, </a:t>
            </a:r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표로만 제공하면 이해가 어렵고</a:t>
            </a:r>
            <a:r>
              <a:rPr lang="en-US" altLang="ko-KR" dirty="0"/>
              <a:t>, </a:t>
            </a:r>
            <a:r>
              <a:rPr lang="ko-KR" altLang="en-US" dirty="0"/>
              <a:t>데이터가 담고 있는 의미를 발견하기 어렵다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인간은 시각을 통한 정보 습득에 익숙함</a:t>
            </a:r>
            <a:endParaRPr lang="en-US" altLang="ko-KR" dirty="0"/>
          </a:p>
          <a:p>
            <a:pPr lvl="1"/>
            <a:r>
              <a:rPr lang="ko-KR" altLang="en-US" dirty="0"/>
              <a:t>분석</a:t>
            </a:r>
            <a:r>
              <a:rPr lang="en-US" altLang="ko-KR" dirty="0"/>
              <a:t>, </a:t>
            </a:r>
            <a:r>
              <a:rPr lang="ko-KR" altLang="en-US" dirty="0"/>
              <a:t>결과</a:t>
            </a:r>
            <a:r>
              <a:rPr lang="en-US" altLang="ko-KR" dirty="0"/>
              <a:t>, </a:t>
            </a:r>
            <a:r>
              <a:rPr lang="ko-KR" altLang="en-US" dirty="0"/>
              <a:t>데이터를 그래프</a:t>
            </a:r>
            <a:r>
              <a:rPr lang="en-US" altLang="ko-KR" dirty="0"/>
              <a:t>, </a:t>
            </a:r>
            <a:r>
              <a:rPr lang="ko-KR" altLang="en-US" dirty="0"/>
              <a:t>그림과 같은 시각적 도구를 사용하여 표현하면 정보 전달이 용이해지고</a:t>
            </a:r>
            <a:r>
              <a:rPr lang="en-US" altLang="ko-KR" dirty="0"/>
              <a:t>, </a:t>
            </a:r>
            <a:r>
              <a:rPr lang="ko-KR" altLang="en-US" dirty="0"/>
              <a:t>영감을 얻게 한다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</a:p>
        </p:txBody>
      </p:sp>
      <p:pic>
        <p:nvPicPr>
          <p:cNvPr id="1026" name="Picture 2" descr="A range of visualization types. (Image courtesy of Michelle Borkin, Harvard SEAS.)">
            <a:extLst>
              <a:ext uri="{FF2B5EF4-FFF2-40B4-BE49-F238E27FC236}">
                <a16:creationId xmlns:a16="http://schemas.microsoft.com/office/drawing/2014/main" id="{3D96FE08-4133-4B20-B625-01A0838A1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00" y="3163027"/>
            <a:ext cx="5399162" cy="322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3A09A0-DC6F-4ABD-ABC2-2E655DB7B866}"/>
              </a:ext>
            </a:extLst>
          </p:cNvPr>
          <p:cNvSpPr txBox="1"/>
          <p:nvPr/>
        </p:nvSpPr>
        <p:spPr>
          <a:xfrm>
            <a:off x="3287689" y="6453337"/>
            <a:ext cx="5596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https://www.seas.harvard.edu/news/2013/10/what-makes-data-visualization-memorable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30220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모자이크 플롯</a:t>
            </a:r>
            <a:r>
              <a:rPr lang="en-US" altLang="ko-KR" b="1" dirty="0"/>
              <a:t> (mosaic plot)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2173561" y="980728"/>
            <a:ext cx="8098903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matrix </a:t>
            </a:r>
            <a:r>
              <a:rPr lang="ko-KR" altLang="en-US" sz="1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형태로 데이터가 존재하는 경우</a:t>
            </a:r>
            <a:endParaRPr lang="en-US" altLang="ko-KR" sz="1800" b="1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hospital &lt;- read.csv("c:/Rworks/hospital.csv")   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head(hospital)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table(hospital)</a:t>
            </a:r>
          </a:p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mosaicplot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(~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freq+stay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data = hospital, color=TRUE,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main ="</a:t>
            </a:r>
            <a:r>
              <a:rPr lang="ko-KR" alt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병원내원빈도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vs</a:t>
            </a:r>
            <a:r>
              <a:rPr lang="ko-KR" alt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치료기간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27D7E1-BAB1-4821-BAD1-D96A6CFA1D4B}"/>
              </a:ext>
            </a:extLst>
          </p:cNvPr>
          <p:cNvSpPr txBox="1"/>
          <p:nvPr/>
        </p:nvSpPr>
        <p:spPr>
          <a:xfrm>
            <a:off x="8040216" y="3068960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132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</a:rPr>
              <a:t>명의 </a:t>
            </a:r>
            <a:r>
              <a:rPr lang="ko-KR" altLang="en-US" sz="1800" dirty="0" err="1">
                <a:solidFill>
                  <a:schemeClr val="accent2">
                    <a:lumMod val="50000"/>
                  </a:schemeClr>
                </a:solidFill>
              </a:rPr>
              <a:t>조현병환자</a:t>
            </a:r>
            <a:endParaRPr lang="ko-KR" altLang="en-US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091A0CE-9482-49CA-9276-F01692FD8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1" y="3429000"/>
            <a:ext cx="72485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362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모자이크 플롯</a:t>
            </a:r>
            <a:r>
              <a:rPr lang="en-US" altLang="ko-KR" b="1" dirty="0"/>
              <a:t> (mosaic plot)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2173561" y="980728"/>
            <a:ext cx="8098903" cy="10801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mosaicplot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(~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freq+stay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data = hospital,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color =  c("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green","blue","red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"),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main ="</a:t>
            </a:r>
            <a:r>
              <a:rPr lang="ko-KR" alt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병원내원빈도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vs</a:t>
            </a:r>
            <a:r>
              <a:rPr lang="ko-KR" alt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치료기간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84A4D4-0A00-4891-B87C-FA05BAC83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5" y="2996953"/>
            <a:ext cx="7343775" cy="3419475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39602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558" y="2060848"/>
            <a:ext cx="4689890" cy="478701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모자이크 플롯</a:t>
            </a:r>
            <a:r>
              <a:rPr lang="en-US" altLang="ko-KR" b="1" dirty="0"/>
              <a:t> (mosaic plot)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2173561" y="980728"/>
            <a:ext cx="8098903" cy="1152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3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차원 </a:t>
            </a:r>
            <a:r>
              <a:rPr lang="ko-KR" alt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교차표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형태로 데이터가 존재하는 경우</a:t>
            </a:r>
            <a:endParaRPr lang="en-US" altLang="ko-KR" sz="2000" b="1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Titanic</a:t>
            </a:r>
          </a:p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mosaicplot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(Titanic, color = TRUE, off=5)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560" y="2636913"/>
            <a:ext cx="3031618" cy="2653575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68CB474-EB26-4A1C-8B99-158A60EFA8CB}"/>
              </a:ext>
            </a:extLst>
          </p:cNvPr>
          <p:cNvCxnSpPr/>
          <p:nvPr/>
        </p:nvCxnSpPr>
        <p:spPr bwMode="auto">
          <a:xfrm>
            <a:off x="7464152" y="1999473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611F300-1486-40C1-9CEC-F26B23FE3B31}"/>
              </a:ext>
            </a:extLst>
          </p:cNvPr>
          <p:cNvCxnSpPr/>
          <p:nvPr/>
        </p:nvCxnSpPr>
        <p:spPr bwMode="auto">
          <a:xfrm flipH="1" flipV="1">
            <a:off x="7874934" y="2039582"/>
            <a:ext cx="504056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86BD659-1FFF-4FF9-B7DA-E73C65E11C90}"/>
              </a:ext>
            </a:extLst>
          </p:cNvPr>
          <p:cNvSpPr txBox="1"/>
          <p:nvPr/>
        </p:nvSpPr>
        <p:spPr>
          <a:xfrm>
            <a:off x="8328249" y="2082334"/>
            <a:ext cx="1598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Block</a:t>
            </a: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</a:rPr>
              <a:t> 간격 조절</a:t>
            </a:r>
          </a:p>
        </p:txBody>
      </p:sp>
    </p:spTree>
    <p:extLst>
      <p:ext uri="{BB962C8B-B14F-4D97-AF65-F5344CB8AC3E}">
        <p14:creationId xmlns:p14="http://schemas.microsoft.com/office/powerpoint/2010/main" val="40092060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652" y="2348881"/>
            <a:ext cx="4417631" cy="450912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모자이크 플롯</a:t>
            </a:r>
            <a:r>
              <a:rPr lang="en-US" altLang="ko-KR" b="1" dirty="0"/>
              <a:t> (mosaic plot)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2173561" y="980728"/>
            <a:ext cx="8098903" cy="15841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mosaicplot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(Titanic,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main = "Survival on the Titanic",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color = c("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red","green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"),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off=1)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ko-KR" alt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블럭들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사이의 간격 지정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32304" y="5014918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</a:rPr>
              <a:t>붉은색 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: 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</a:rPr>
              <a:t>사망</a:t>
            </a:r>
            <a:endParaRPr lang="en-US" altLang="ko-KR" sz="18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</a:rPr>
              <a:t>연두색 생존</a:t>
            </a:r>
          </a:p>
        </p:txBody>
      </p:sp>
    </p:spTree>
    <p:extLst>
      <p:ext uri="{BB962C8B-B14F-4D97-AF65-F5344CB8AC3E}">
        <p14:creationId xmlns:p14="http://schemas.microsoft.com/office/powerpoint/2010/main" val="35089259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2EDA1-695D-4BC5-BCE5-4F0706B4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01441-6D6E-4266-8923-4796A27D4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4AEC84-983B-43B3-BE3B-8D6FA4AEE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116632"/>
            <a:ext cx="6438900" cy="6572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65735A-7F61-424F-8962-635F5378A8F6}"/>
              </a:ext>
            </a:extLst>
          </p:cNvPr>
          <p:cNvSpPr txBox="1"/>
          <p:nvPr/>
        </p:nvSpPr>
        <p:spPr>
          <a:xfrm>
            <a:off x="8832304" y="5014918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</a:rPr>
              <a:t>붉은색 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: 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</a:rPr>
              <a:t>사망</a:t>
            </a:r>
            <a:endParaRPr lang="en-US" altLang="ko-KR" sz="18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</a:rPr>
              <a:t>연두색 생존</a:t>
            </a: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0921919B-068B-4AE9-830F-90DDC5AFC847}"/>
              </a:ext>
            </a:extLst>
          </p:cNvPr>
          <p:cNvSpPr/>
          <p:nvPr/>
        </p:nvSpPr>
        <p:spPr bwMode="auto">
          <a:xfrm>
            <a:off x="3590796" y="3757808"/>
            <a:ext cx="5198301" cy="1841326"/>
          </a:xfrm>
          <a:custGeom>
            <a:avLst/>
            <a:gdLst>
              <a:gd name="connsiteX0" fmla="*/ 0 w 5198301"/>
              <a:gd name="connsiteY0" fmla="*/ 0 h 1841326"/>
              <a:gd name="connsiteX1" fmla="*/ 989556 w 5198301"/>
              <a:gd name="connsiteY1" fmla="*/ 12526 h 1841326"/>
              <a:gd name="connsiteX2" fmla="*/ 989556 w 5198301"/>
              <a:gd name="connsiteY2" fmla="*/ 350729 h 1841326"/>
              <a:gd name="connsiteX3" fmla="*/ 1578279 w 5198301"/>
              <a:gd name="connsiteY3" fmla="*/ 300625 h 1841326"/>
              <a:gd name="connsiteX4" fmla="*/ 1590805 w 5198301"/>
              <a:gd name="connsiteY4" fmla="*/ 739036 h 1841326"/>
              <a:gd name="connsiteX5" fmla="*/ 3056350 w 5198301"/>
              <a:gd name="connsiteY5" fmla="*/ 713984 h 1841326"/>
              <a:gd name="connsiteX6" fmla="*/ 3056350 w 5198301"/>
              <a:gd name="connsiteY6" fmla="*/ 1841326 h 1841326"/>
              <a:gd name="connsiteX7" fmla="*/ 5198301 w 5198301"/>
              <a:gd name="connsiteY7" fmla="*/ 1841326 h 184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301" h="1841326">
                <a:moveTo>
                  <a:pt x="0" y="0"/>
                </a:moveTo>
                <a:lnTo>
                  <a:pt x="989556" y="12526"/>
                </a:lnTo>
                <a:lnTo>
                  <a:pt x="989556" y="350729"/>
                </a:lnTo>
                <a:lnTo>
                  <a:pt x="1578279" y="300625"/>
                </a:lnTo>
                <a:lnTo>
                  <a:pt x="1590805" y="739036"/>
                </a:lnTo>
                <a:lnTo>
                  <a:pt x="3056350" y="713984"/>
                </a:lnTo>
                <a:lnTo>
                  <a:pt x="3056350" y="1841326"/>
                </a:lnTo>
                <a:lnTo>
                  <a:pt x="5198301" y="1841326"/>
                </a:lnTo>
              </a:path>
            </a:pathLst>
          </a:custGeom>
          <a:noFill/>
          <a:ln w="28575" cap="flat" cmpd="sng" algn="ctr">
            <a:solidFill>
              <a:srgbClr val="0070C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94815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연습문제 </a:t>
            </a:r>
            <a:r>
              <a:rPr lang="en-US" altLang="ko-KR" b="1" dirty="0"/>
              <a:t>4] 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/>
              <a:t>1. </a:t>
            </a:r>
            <a:r>
              <a:rPr lang="en-US" altLang="ko-KR" sz="2000" dirty="0" err="1"/>
              <a:t>HairEyeColor</a:t>
            </a:r>
            <a:r>
              <a:rPr lang="en-US" altLang="ko-KR" sz="2000" dirty="0"/>
              <a:t> </a:t>
            </a:r>
            <a:r>
              <a:rPr lang="ko-KR" altLang="en-US" sz="2000" dirty="0"/>
              <a:t>데이터셋에 대해 모자이크 플롯을 </a:t>
            </a:r>
            <a:r>
              <a:rPr lang="ko-KR" altLang="en-US" sz="2000" dirty="0" err="1"/>
              <a:t>작성하시오</a:t>
            </a:r>
            <a:r>
              <a:rPr lang="en-US" altLang="ko-KR" sz="2000" dirty="0"/>
              <a:t>. </a:t>
            </a:r>
            <a:r>
              <a:rPr lang="ko-KR" altLang="en-US" sz="2000" dirty="0"/>
              <a:t>여기서 관찰할 수 있는 정보는 무엇인가 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다음의 </a:t>
            </a:r>
            <a:r>
              <a:rPr lang="en-US" altLang="ko-KR" sz="2000" dirty="0" err="1"/>
              <a:t>santa</a:t>
            </a:r>
            <a:r>
              <a:rPr lang="en-US" altLang="ko-KR" sz="2000" dirty="0"/>
              <a:t> data </a:t>
            </a:r>
            <a:r>
              <a:rPr lang="ko-KR" altLang="en-US" sz="2000" dirty="0"/>
              <a:t>에 대해 모자이크 플롯을 </a:t>
            </a:r>
            <a:r>
              <a:rPr lang="ko-KR" altLang="en-US" sz="2000" dirty="0" err="1"/>
              <a:t>작성하시오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다음 </a:t>
            </a:r>
            <a:r>
              <a:rPr lang="en-US" altLang="ko-KR" sz="2000" dirty="0"/>
              <a:t>slide </a:t>
            </a:r>
            <a:r>
              <a:rPr lang="ko-KR" altLang="en-US" sz="2000" dirty="0"/>
              <a:t>참조</a:t>
            </a:r>
            <a:r>
              <a:rPr lang="en-US" altLang="ko-KR" sz="2000" dirty="0"/>
              <a:t>). </a:t>
            </a:r>
            <a:r>
              <a:rPr lang="ko-KR" altLang="en-US" sz="2000" dirty="0"/>
              <a:t>여기서 관찰할 수 있는 정보는 무엇인가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D17F84-EA68-491F-B0A5-2978986C59E2}"/>
              </a:ext>
            </a:extLst>
          </p:cNvPr>
          <p:cNvSpPr txBox="1"/>
          <p:nvPr/>
        </p:nvSpPr>
        <p:spPr>
          <a:xfrm>
            <a:off x="1919536" y="3717033"/>
            <a:ext cx="7920880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santa</a:t>
            </a:r>
            <a:r>
              <a:rPr lang="en-US" altLang="ko-KR" sz="1400" dirty="0"/>
              <a:t> &lt;- </a:t>
            </a:r>
            <a:r>
              <a:rPr lang="en-US" altLang="ko-KR" sz="1400" dirty="0" err="1"/>
              <a:t>data.frame</a:t>
            </a:r>
            <a:r>
              <a:rPr lang="en-US" altLang="ko-KR" sz="1400" dirty="0"/>
              <a:t>(belief=c('no </a:t>
            </a:r>
            <a:r>
              <a:rPr lang="en-US" altLang="ko-KR" sz="1400" dirty="0" err="1"/>
              <a:t>belief','no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belief','no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belief','no</a:t>
            </a:r>
            <a:r>
              <a:rPr lang="en-US" altLang="ko-KR" sz="1400" dirty="0"/>
              <a:t> belief',</a:t>
            </a:r>
          </a:p>
          <a:p>
            <a:r>
              <a:rPr lang="en-US" altLang="ko-KR" sz="1400" dirty="0"/>
              <a:t>                               '</a:t>
            </a:r>
            <a:r>
              <a:rPr lang="en-US" altLang="ko-KR" sz="1400" dirty="0" err="1"/>
              <a:t>belief','belief','belief','belief</a:t>
            </a:r>
            <a:r>
              <a:rPr lang="en-US" altLang="ko-KR" sz="1400" dirty="0"/>
              <a:t>',</a:t>
            </a:r>
          </a:p>
          <a:p>
            <a:r>
              <a:rPr lang="en-US" altLang="ko-KR" sz="1400" dirty="0"/>
              <a:t>                               '</a:t>
            </a:r>
            <a:r>
              <a:rPr lang="en-US" altLang="ko-KR" sz="1400" dirty="0" err="1"/>
              <a:t>belief','belief','no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belief','no</a:t>
            </a:r>
            <a:r>
              <a:rPr lang="en-US" altLang="ko-KR" sz="1400" dirty="0"/>
              <a:t> belief',</a:t>
            </a:r>
          </a:p>
          <a:p>
            <a:r>
              <a:rPr lang="en-US" altLang="ko-KR" sz="1400" dirty="0"/>
              <a:t>                               '</a:t>
            </a:r>
            <a:r>
              <a:rPr lang="en-US" altLang="ko-KR" sz="1400" dirty="0" err="1"/>
              <a:t>belief','belief','no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belief','no</a:t>
            </a:r>
            <a:r>
              <a:rPr lang="en-US" altLang="ko-KR" sz="1400" dirty="0"/>
              <a:t> belief'),</a:t>
            </a:r>
          </a:p>
          <a:p>
            <a:r>
              <a:rPr lang="en-US" altLang="ko-KR" sz="1400" dirty="0"/>
              <a:t>                      sibling=c('older </a:t>
            </a:r>
            <a:r>
              <a:rPr lang="en-US" altLang="ko-KR" sz="1400" dirty="0" err="1"/>
              <a:t>brother','older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brother','older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brother','older</a:t>
            </a:r>
            <a:r>
              <a:rPr lang="en-US" altLang="ko-KR" sz="1400" dirty="0"/>
              <a:t> sister',</a:t>
            </a:r>
          </a:p>
          <a:p>
            <a:r>
              <a:rPr lang="en-US" altLang="ko-KR" sz="1400" dirty="0"/>
              <a:t>                                'no older </a:t>
            </a:r>
            <a:r>
              <a:rPr lang="en-US" altLang="ko-KR" sz="1400" dirty="0" err="1"/>
              <a:t>sibling','no</a:t>
            </a:r>
            <a:r>
              <a:rPr lang="en-US" altLang="ko-KR" sz="1400" dirty="0"/>
              <a:t> older </a:t>
            </a:r>
            <a:r>
              <a:rPr lang="en-US" altLang="ko-KR" sz="1400" dirty="0" err="1"/>
              <a:t>sibling','no</a:t>
            </a:r>
            <a:r>
              <a:rPr lang="en-US" altLang="ko-KR" sz="1400" dirty="0"/>
              <a:t> older </a:t>
            </a:r>
            <a:r>
              <a:rPr lang="en-US" altLang="ko-KR" sz="1400" dirty="0" err="1"/>
              <a:t>sibling','older</a:t>
            </a:r>
            <a:r>
              <a:rPr lang="en-US" altLang="ko-KR" sz="1400" dirty="0"/>
              <a:t> sister',</a:t>
            </a:r>
          </a:p>
          <a:p>
            <a:r>
              <a:rPr lang="en-US" altLang="ko-KR" sz="1400" dirty="0"/>
              <a:t>                                'older </a:t>
            </a:r>
            <a:r>
              <a:rPr lang="en-US" altLang="ko-KR" sz="1400" dirty="0" err="1"/>
              <a:t>brother','older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sister','older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brother','older</a:t>
            </a:r>
            <a:r>
              <a:rPr lang="en-US" altLang="ko-KR" sz="1400" dirty="0"/>
              <a:t> sister',</a:t>
            </a:r>
          </a:p>
          <a:p>
            <a:r>
              <a:rPr lang="en-US" altLang="ko-KR" sz="1400" dirty="0"/>
              <a:t>                                'no older </a:t>
            </a:r>
            <a:r>
              <a:rPr lang="en-US" altLang="ko-KR" sz="1400" dirty="0" err="1"/>
              <a:t>sibling','older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sister','older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brother','no</a:t>
            </a:r>
            <a:r>
              <a:rPr lang="en-US" altLang="ko-KR" sz="1400" dirty="0"/>
              <a:t> older sibling')</a:t>
            </a:r>
          </a:p>
          <a:p>
            <a:r>
              <a:rPr lang="en-US" altLang="ko-KR" sz="1400" dirty="0"/>
              <a:t>                      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DC4E9D-E358-4EAC-9707-0678AD2619AE}"/>
              </a:ext>
            </a:extLst>
          </p:cNvPr>
          <p:cNvSpPr txBox="1"/>
          <p:nvPr/>
        </p:nvSpPr>
        <p:spPr>
          <a:xfrm>
            <a:off x="2423592" y="6165304"/>
            <a:ext cx="6989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* belief : </a:t>
            </a:r>
            <a:r>
              <a:rPr lang="ko-KR" altLang="en-US" sz="2000" dirty="0"/>
              <a:t>산타를 </a:t>
            </a:r>
            <a:r>
              <a:rPr lang="ko-KR" altLang="en-US" sz="2000" dirty="0" err="1"/>
              <a:t>믿는지여부</a:t>
            </a:r>
            <a:r>
              <a:rPr lang="en-US" altLang="ko-KR" sz="2000" dirty="0"/>
              <a:t>, sibling: </a:t>
            </a:r>
            <a:r>
              <a:rPr lang="ko-KR" altLang="en-US" sz="2000" dirty="0"/>
              <a:t>손위 형제가 있는지 여부 </a:t>
            </a:r>
          </a:p>
        </p:txBody>
      </p:sp>
    </p:spTree>
    <p:extLst>
      <p:ext uri="{BB962C8B-B14F-4D97-AF65-F5344CB8AC3E}">
        <p14:creationId xmlns:p14="http://schemas.microsoft.com/office/powerpoint/2010/main" val="8867243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2CEDC-8F4F-4772-94C7-232B4E8E8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4B240F-1222-4B02-9320-B4B44C2A6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A7292F-37E6-46EA-8AD1-9520BAE2C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922" y="1040928"/>
            <a:ext cx="4638095" cy="5133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C78AA7-E178-4B35-A505-C8552E10BA94}"/>
              </a:ext>
            </a:extLst>
          </p:cNvPr>
          <p:cNvSpPr txBox="1"/>
          <p:nvPr/>
        </p:nvSpPr>
        <p:spPr>
          <a:xfrm>
            <a:off x="3157540" y="6381328"/>
            <a:ext cx="5242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http://www.cyclismo.org/tutorial/R/intermediatePlotting.html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89533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나무지도</a:t>
            </a:r>
            <a:r>
              <a:rPr lang="en-US" altLang="ko-KR" b="1" dirty="0"/>
              <a:t>(tree map)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나무지도는</a:t>
            </a:r>
            <a:r>
              <a:rPr lang="en-US" altLang="ko-KR" sz="2000" dirty="0"/>
              <a:t> </a:t>
            </a:r>
            <a:r>
              <a:rPr lang="ko-KR" altLang="en-US" sz="2000" dirty="0"/>
              <a:t>데이터가 갖는 계층구조를 타일 모양으로 표현한 것</a:t>
            </a:r>
            <a:endParaRPr lang="en-US" altLang="ko-KR" sz="2000" dirty="0"/>
          </a:p>
          <a:p>
            <a:r>
              <a:rPr lang="ko-KR" altLang="en-US" sz="2000" dirty="0"/>
              <a:t>타일은 계층적 속성을 가지며</a:t>
            </a:r>
            <a:r>
              <a:rPr lang="en-US" altLang="ko-KR" sz="2000" dirty="0"/>
              <a:t>, </a:t>
            </a:r>
            <a:r>
              <a:rPr lang="ko-KR" altLang="en-US" sz="2000" dirty="0"/>
              <a:t>계층은 컬러로 표현된다</a:t>
            </a:r>
            <a:endParaRPr lang="ko-KR" altLang="en-US" sz="1800" dirty="0"/>
          </a:p>
        </p:txBody>
      </p:sp>
      <p:pic>
        <p:nvPicPr>
          <p:cNvPr id="1026" name="Picture 2" descr="http://cfile213.uf.daum.net/image/2322983D52F14C2B2B10F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76" y="1772817"/>
            <a:ext cx="3744416" cy="451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74448" y="6453336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</a:rPr>
              <a:t>참조 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: http://blog.daum.net/huh420/19</a:t>
            </a:r>
            <a:endParaRPr lang="ko-KR" altLang="en-US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869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나무지도</a:t>
            </a:r>
            <a:r>
              <a:rPr lang="en-US" altLang="ko-KR" b="1" dirty="0"/>
              <a:t>(tree map)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설치가 필요한 패키지</a:t>
            </a:r>
            <a:endParaRPr lang="en-US" altLang="ko-KR" dirty="0"/>
          </a:p>
          <a:p>
            <a:pPr lvl="1"/>
            <a:r>
              <a:rPr lang="en-US" altLang="ko-KR" dirty="0" err="1"/>
              <a:t>treemap</a:t>
            </a:r>
            <a:endParaRPr lang="en-US" altLang="ko-KR" sz="2400" dirty="0"/>
          </a:p>
          <a:p>
            <a:endParaRPr lang="en-US" altLang="ko-KR" dirty="0"/>
          </a:p>
          <a:p>
            <a:r>
              <a:rPr lang="ko-KR" altLang="en-US" dirty="0"/>
              <a:t>실습에 사용할 데이터셋</a:t>
            </a:r>
            <a:endParaRPr lang="en-US" altLang="ko-KR" dirty="0"/>
          </a:p>
          <a:p>
            <a:pPr lvl="1"/>
            <a:r>
              <a:rPr lang="en-US" altLang="ko-KR" dirty="0"/>
              <a:t>GNI2014 (</a:t>
            </a:r>
            <a:r>
              <a:rPr lang="en-US" altLang="ko-KR" dirty="0" err="1"/>
              <a:t>treemap</a:t>
            </a:r>
            <a:r>
              <a:rPr lang="en-US" altLang="ko-KR" dirty="0"/>
              <a:t>) </a:t>
            </a:r>
          </a:p>
          <a:p>
            <a:pPr lvl="1"/>
            <a:r>
              <a:rPr lang="en-US" altLang="ko-KR" dirty="0"/>
              <a:t>208</a:t>
            </a:r>
            <a:r>
              <a:rPr lang="ko-KR" altLang="en-US" dirty="0"/>
              <a:t>개 국가의 </a:t>
            </a:r>
            <a:r>
              <a:rPr lang="en-US" altLang="ko-KR" dirty="0"/>
              <a:t>1</a:t>
            </a:r>
            <a:r>
              <a:rPr lang="ko-KR" altLang="en-US" dirty="0"/>
              <a:t>인당 총소득</a:t>
            </a:r>
            <a:r>
              <a:rPr lang="en-US" altLang="ko-KR" dirty="0"/>
              <a:t>(gross national income)</a:t>
            </a:r>
            <a:r>
              <a:rPr lang="ko-KR" altLang="en-US" dirty="0"/>
              <a:t> 데이터</a:t>
            </a:r>
          </a:p>
          <a:p>
            <a:pPr lvl="1"/>
            <a:r>
              <a:rPr lang="ko-KR" altLang="en-US" dirty="0"/>
              <a:t>국가는 대륙</a:t>
            </a:r>
            <a:r>
              <a:rPr lang="en-US" altLang="ko-KR" dirty="0"/>
              <a:t>(continent)</a:t>
            </a:r>
            <a:r>
              <a:rPr lang="ko-KR" altLang="en-US" dirty="0"/>
              <a:t>으로 </a:t>
            </a:r>
            <a:r>
              <a:rPr lang="ko-KR" altLang="en-US" dirty="0" err="1"/>
              <a:t>그룹핑되고</a:t>
            </a:r>
            <a:r>
              <a:rPr lang="ko-KR" altLang="en-US" dirty="0"/>
              <a:t> 국가명은 국제표준</a:t>
            </a:r>
            <a:r>
              <a:rPr lang="en-US" altLang="ko-KR" dirty="0"/>
              <a:t>(iso3)</a:t>
            </a:r>
            <a:r>
              <a:rPr lang="ko-KR" altLang="en-US" dirty="0"/>
              <a:t>으로 지칭된다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국가정보는 </a:t>
            </a:r>
            <a:r>
              <a:rPr lang="en-US" altLang="ko-KR" dirty="0"/>
              <a:t>population(</a:t>
            </a:r>
            <a:r>
              <a:rPr lang="ko-KR" altLang="en-US" dirty="0"/>
              <a:t>인구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en-US" altLang="ko-KR" dirty="0"/>
              <a:t>GNI(1</a:t>
            </a:r>
            <a:r>
              <a:rPr lang="ko-KR" altLang="en-US" dirty="0"/>
              <a:t>인당 국민소득</a:t>
            </a:r>
            <a:r>
              <a:rPr lang="en-US" altLang="ko-KR" dirty="0"/>
              <a:t>)</a:t>
            </a:r>
            <a:r>
              <a:rPr lang="ko-KR" altLang="en-US" dirty="0"/>
              <a:t>이다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4633914"/>
            <a:ext cx="72390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982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나무지도</a:t>
            </a:r>
            <a:r>
              <a:rPr lang="en-US" altLang="ko-KR" b="1" dirty="0"/>
              <a:t>(tree map)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73561" y="908720"/>
            <a:ext cx="7344816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treemap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data(GNI2014)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#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데이터 불러오기 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(GNI2014)                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데이터 내용보기 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treemap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(GNI2014,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index=c("continent","iso3"),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vSize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="population", 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타일의 크기</a:t>
            </a:r>
            <a:endParaRPr lang="en-US" altLang="ko-KR" sz="2000" b="1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vColor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="GNI",       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타일의 컬러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type="value",       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타일 </a:t>
            </a:r>
            <a:r>
              <a:rPr lang="ko-KR" alt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컬러링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방법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bg.labels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="yellow") 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레이블의 배경색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73561" y="4121786"/>
            <a:ext cx="73448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index=c("continent","iso3")</a:t>
            </a:r>
          </a:p>
          <a:p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</a:rPr>
              <a:t>개체의 단위를 지정하는데 계층적 구조를 갖는 경우 상위 층을 먼저 넣는다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</a:rPr>
              <a:t>대륙을 먼저 표현하고 그 안에 국가를 넣으라는 의미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82516" y="5561945"/>
            <a:ext cx="7344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type="value"</a:t>
            </a:r>
          </a:p>
          <a:p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altLang="ko-KR" sz="20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vColor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에서 지정한 값에 의해서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</a:rPr>
              <a:t>타일의 컬러가 결정됨</a:t>
            </a:r>
          </a:p>
        </p:txBody>
      </p:sp>
    </p:spTree>
    <p:extLst>
      <p:ext uri="{BB962C8B-B14F-4D97-AF65-F5344CB8AC3E}">
        <p14:creationId xmlns:p14="http://schemas.microsoft.com/office/powerpoint/2010/main" val="3112646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38" y="332656"/>
            <a:ext cx="6486525" cy="64960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08766" y="5518974"/>
            <a:ext cx="2499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>
                <a:solidFill>
                  <a:schemeClr val="accent2">
                    <a:lumMod val="50000"/>
                  </a:schemeClr>
                </a:solidFill>
              </a:rPr>
              <a:t>타일의 크기 </a:t>
            </a:r>
            <a:r>
              <a:rPr lang="en-US" altLang="ko-KR" sz="1800" b="1" dirty="0">
                <a:solidFill>
                  <a:schemeClr val="accent2">
                    <a:lumMod val="50000"/>
                  </a:schemeClr>
                </a:solidFill>
              </a:rPr>
              <a:t>: </a:t>
            </a:r>
            <a:r>
              <a:rPr lang="ko-KR" altLang="en-US" sz="1800" b="1" dirty="0">
                <a:solidFill>
                  <a:schemeClr val="accent2">
                    <a:lumMod val="50000"/>
                  </a:schemeClr>
                </a:solidFill>
              </a:rPr>
              <a:t>국토면적</a:t>
            </a:r>
            <a:endParaRPr lang="en-US" altLang="ko-KR" sz="18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ko-KR" altLang="en-US" sz="1800" b="1" dirty="0">
                <a:solidFill>
                  <a:schemeClr val="accent2">
                    <a:lumMod val="50000"/>
                  </a:schemeClr>
                </a:solidFill>
              </a:rPr>
              <a:t>타일의 색 </a:t>
            </a:r>
            <a:r>
              <a:rPr lang="en-US" altLang="ko-KR" sz="1800" b="1" dirty="0">
                <a:solidFill>
                  <a:schemeClr val="accent2">
                    <a:lumMod val="50000"/>
                  </a:schemeClr>
                </a:solidFill>
              </a:rPr>
              <a:t>: </a:t>
            </a:r>
            <a:r>
              <a:rPr lang="ko-KR" altLang="en-US" sz="1800" b="1" dirty="0">
                <a:solidFill>
                  <a:schemeClr val="accent2">
                    <a:lumMod val="50000"/>
                  </a:schemeClr>
                </a:solidFill>
              </a:rPr>
              <a:t>국민소득</a:t>
            </a:r>
          </a:p>
        </p:txBody>
      </p:sp>
      <p:sp>
        <p:nvSpPr>
          <p:cNvPr id="8" name="타원 7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3643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나무지도</a:t>
            </a:r>
            <a:r>
              <a:rPr lang="en-US" altLang="ko-KR" b="1" dirty="0"/>
              <a:t>(tree map)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73561" y="908720"/>
            <a:ext cx="8098903" cy="55446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ko-KR" alt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대륙별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인구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소득 </a:t>
            </a:r>
            <a:endParaRPr lang="en-US" altLang="ko-KR" sz="2000" b="1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국가별 국민 총소득을 계산해서 </a:t>
            </a:r>
            <a:r>
              <a:rPr lang="en-US" altLang="ko-KR" sz="20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GNI.total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컬럼에 저장</a:t>
            </a:r>
            <a:endParaRPr lang="en-US" altLang="ko-KR" sz="2000" b="1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GNI2014$GNI.total &lt;- 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GNI2014$population*GNI2014$GNI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head(GNI2014)</a:t>
            </a:r>
          </a:p>
          <a:p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국가별 국민 총소득을 대륙별로 합계내서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GNI2014.a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에 저장 </a:t>
            </a:r>
            <a:endParaRPr lang="en-US" altLang="ko-KR" sz="2000" b="1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GNI2014.a &lt;- aggregate(GNI2014[,4:6],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by=list(GNI2014$continent),sum)</a:t>
            </a:r>
          </a:p>
          <a:p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ko-KR" alt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대륙별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합계를 대륙 인구수로 나누어 </a:t>
            </a:r>
            <a:r>
              <a:rPr lang="en-US" altLang="ko-KR" sz="20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GNI.percap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컬럼에 저장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GNI2014.a$GNI.percap &lt;-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GNI2014.a$GNI.total/GNI2014.a$population</a:t>
            </a:r>
          </a:p>
          <a:p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treemap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(GNI2014.a,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index=c("Group.1"),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vSize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="population",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vColor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GNI.percap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",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type="value",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bg.labels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="yellow")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16088" y="6453336"/>
            <a:ext cx="810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aggregate(): </a:t>
            </a:r>
            <a:r>
              <a:rPr lang="ko-KR" altLang="en-US" sz="1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배열에</a:t>
            </a:r>
            <a:r>
              <a:rPr lang="en-US" altLang="ko-KR" sz="1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ko-KR" altLang="en-US" sz="1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저장된 값을 기준 컬럼에 의해 </a:t>
            </a:r>
            <a:r>
              <a:rPr lang="ko-KR" altLang="en-US" sz="18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집계값를</a:t>
            </a:r>
            <a:r>
              <a:rPr lang="ko-KR" altLang="en-US" sz="1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계산한다</a:t>
            </a:r>
            <a:endParaRPr lang="ko-KR" altLang="en-US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554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38" y="188640"/>
            <a:ext cx="6486525" cy="6496050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2623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 3">
      <a:dk1>
        <a:srgbClr val="000000"/>
      </a:dk1>
      <a:lt1>
        <a:srgbClr val="FFFFFF"/>
      </a:lt1>
      <a:dk2>
        <a:srgbClr val="B7D5E5"/>
      </a:dk2>
      <a:lt2>
        <a:srgbClr val="B2B2B2"/>
      </a:lt2>
      <a:accent1>
        <a:srgbClr val="47B5CF"/>
      </a:accent1>
      <a:accent2>
        <a:srgbClr val="99CCFF"/>
      </a:accent2>
      <a:accent3>
        <a:srgbClr val="FFFFFF"/>
      </a:accent3>
      <a:accent4>
        <a:srgbClr val="000000"/>
      </a:accent4>
      <a:accent5>
        <a:srgbClr val="B1D7E4"/>
      </a:accent5>
      <a:accent6>
        <a:srgbClr val="8AB9E7"/>
      </a:accent6>
      <a:hlink>
        <a:srgbClr val="CCCCFF"/>
      </a:hlink>
      <a:folHlink>
        <a:srgbClr val="C68DFF"/>
      </a:folHlink>
    </a:clrScheme>
    <a:fontScheme name="Office 테마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굴림" pitchFamily="50" charset="-127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9FD589"/>
        </a:dk2>
        <a:lt2>
          <a:srgbClr val="B2B2B2"/>
        </a:lt2>
        <a:accent1>
          <a:srgbClr val="5A9E65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B5CCB8"/>
        </a:accent5>
        <a:accent6>
          <a:srgbClr val="B9B900"/>
        </a:accent6>
        <a:hlink>
          <a:srgbClr val="DB8647"/>
        </a:hlink>
        <a:folHlink>
          <a:srgbClr val="90B7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FF"/>
        </a:lt1>
        <a:dk2>
          <a:srgbClr val="B7D5E5"/>
        </a:dk2>
        <a:lt2>
          <a:srgbClr val="B2B2B2"/>
        </a:lt2>
        <a:accent1>
          <a:srgbClr val="47B5C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1D7E4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9CC5DC"/>
        </a:dk2>
        <a:lt2>
          <a:srgbClr val="4D4D4D"/>
        </a:lt2>
        <a:accent1>
          <a:srgbClr val="7B93D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FC8EC"/>
        </a:accent5>
        <a:accent6>
          <a:srgbClr val="8AB9E7"/>
        </a:accent6>
        <a:hlink>
          <a:srgbClr val="51DFCB"/>
        </a:hlink>
        <a:folHlink>
          <a:srgbClr val="ECAF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13348</TotalTime>
  <Words>1783</Words>
  <Application>Microsoft Office PowerPoint</Application>
  <PresentationFormat>와이드스크린</PresentationFormat>
  <Paragraphs>340</Paragraphs>
  <Slides>36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6" baseType="lpstr">
      <vt:lpstr>HY견고딕</vt:lpstr>
      <vt:lpstr>HY헤드라인M</vt:lpstr>
      <vt:lpstr>굴림</vt:lpstr>
      <vt:lpstr>맑은 고딕</vt:lpstr>
      <vt:lpstr>Arial</vt:lpstr>
      <vt:lpstr>Arial Black</vt:lpstr>
      <vt:lpstr>Courier New</vt:lpstr>
      <vt:lpstr>Times New Roman</vt:lpstr>
      <vt:lpstr>Wingdings</vt:lpstr>
      <vt:lpstr>Office 테마</vt:lpstr>
      <vt:lpstr>데이터 시각화</vt:lpstr>
      <vt:lpstr>Contents</vt:lpstr>
      <vt:lpstr>개요</vt:lpstr>
      <vt:lpstr>1. 나무지도(tree map)</vt:lpstr>
      <vt:lpstr>1. 나무지도(tree map)</vt:lpstr>
      <vt:lpstr>1. 나무지도(tree map)</vt:lpstr>
      <vt:lpstr>PowerPoint 프레젠테이션</vt:lpstr>
      <vt:lpstr>1. 나무지도(tree map)</vt:lpstr>
      <vt:lpstr>PowerPoint 프레젠테이션</vt:lpstr>
      <vt:lpstr>[연습문제 1]</vt:lpstr>
      <vt:lpstr>[연습문제 1]</vt:lpstr>
      <vt:lpstr>2. 버블 차트 (bubble chart)</vt:lpstr>
      <vt:lpstr>2. 버블 차트 (bubble chart)</vt:lpstr>
      <vt:lpstr>2. 버블 차트 (bubble chart)</vt:lpstr>
      <vt:lpstr>PowerPoint 프레젠테이션</vt:lpstr>
      <vt:lpstr>[연습문제 2]</vt:lpstr>
      <vt:lpstr>3. 다중 상자그림(Boxplot)</vt:lpstr>
      <vt:lpstr>3. 다중 상자그림(Boxplot)</vt:lpstr>
      <vt:lpstr>3. 다중 상자그림(Boxplot)</vt:lpstr>
      <vt:lpstr>PowerPoint 프레젠테이션</vt:lpstr>
      <vt:lpstr>3. 다중 상자그림(Boxplot)</vt:lpstr>
      <vt:lpstr>다중 상자그림(Boxplot)</vt:lpstr>
      <vt:lpstr>[연습문제 3]</vt:lpstr>
      <vt:lpstr>[연습문제 3]</vt:lpstr>
      <vt:lpstr>4. 모자이크 플롯(mosaic plot)</vt:lpstr>
      <vt:lpstr>4. 모자이크 플롯 (mosaic plot)</vt:lpstr>
      <vt:lpstr>4. 모자이크 플롯 (mosaic plot)</vt:lpstr>
      <vt:lpstr>4. 모자이크 플롯 (mosaic plot)</vt:lpstr>
      <vt:lpstr>4. 모자이크 플롯 (mosaic plot)</vt:lpstr>
      <vt:lpstr>4. 모자이크 플롯 (mosaic plot)</vt:lpstr>
      <vt:lpstr>4. 모자이크 플롯 (mosaic plot)</vt:lpstr>
      <vt:lpstr>4. 모자이크 플롯 (mosaic plot)</vt:lpstr>
      <vt:lpstr>4. 모자이크 플롯 (mosaic plot)</vt:lpstr>
      <vt:lpstr>PowerPoint 프레젠테이션</vt:lpstr>
      <vt:lpstr>[연습문제 4] </vt:lpstr>
      <vt:lpstr>PowerPoint 프레젠테이션</vt:lpstr>
    </vt:vector>
  </TitlesOfParts>
  <Company>SSS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DKU</cp:lastModifiedBy>
  <cp:revision>1074</cp:revision>
  <cp:lastPrinted>1601-01-01T00:00:00Z</cp:lastPrinted>
  <dcterms:created xsi:type="dcterms:W3CDTF">2001-04-24T07:20:06Z</dcterms:created>
  <dcterms:modified xsi:type="dcterms:W3CDTF">2019-03-20T07:13:10Z</dcterms:modified>
</cp:coreProperties>
</file>