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74" d="100"/>
          <a:sy n="74" d="100"/>
        </p:scale>
        <p:origin x="84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5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회귀분석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9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CC95E-8564-4471-9F80-10F499BF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3CD12-CF60-4FF8-A58A-B227B665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을 이용하여 회귀 모델 구하기</a:t>
            </a:r>
            <a:endParaRPr lang="en-US" altLang="ko-KR" dirty="0"/>
          </a:p>
          <a:p>
            <a:pPr lvl="1"/>
            <a:r>
              <a:rPr lang="ko-KR" altLang="en-US" dirty="0"/>
              <a:t>완성된 모델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이용한 예측 </a:t>
            </a:r>
            <a:r>
              <a:rPr lang="en-US" altLang="ko-KR" dirty="0"/>
              <a:t>: </a:t>
            </a:r>
            <a:r>
              <a:rPr lang="ko-KR" altLang="en-US" dirty="0"/>
              <a:t>속도가 각각 </a:t>
            </a:r>
            <a:r>
              <a:rPr lang="en-US" altLang="ko-KR" dirty="0"/>
              <a:t>30, 35, 40 </a:t>
            </a:r>
            <a:r>
              <a:rPr lang="ko-KR" altLang="en-US" dirty="0"/>
              <a:t>일 때 예상 제동 거리는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2F5A5-B741-4512-B3C9-8CE8A2C44A18}"/>
              </a:ext>
            </a:extLst>
          </p:cNvPr>
          <p:cNvSpPr txBox="1"/>
          <p:nvPr/>
        </p:nvSpPr>
        <p:spPr>
          <a:xfrm>
            <a:off x="3423042" y="1815208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r>
              <a:rPr lang="en-US" altLang="ko-KR" dirty="0"/>
              <a:t> = 3.932 </a:t>
            </a:r>
            <a:r>
              <a:rPr lang="en-US" altLang="ko-KR" dirty="0">
                <a:sym typeface="Symbol" panose="05050102010706020507" pitchFamily="18" charset="2"/>
              </a:rPr>
              <a:t> speed – 17.579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18E20E-D2FE-4843-AF8C-5BBE8C83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85" y="3614526"/>
            <a:ext cx="3396006" cy="2334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B848B-F783-442E-B978-9E1C365CF721}"/>
              </a:ext>
            </a:extLst>
          </p:cNvPr>
          <p:cNvSpPr txBox="1"/>
          <p:nvPr/>
        </p:nvSpPr>
        <p:spPr>
          <a:xfrm>
            <a:off x="7824193" y="1825661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Speed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1 mile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</a:rPr>
              <a:t>증가할때마다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제동거리가 약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4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ft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씩 증가한다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1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A08D-F9E3-4F90-89BE-E4DC9CF1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9A4BF-48FB-43E2-818B-F1A3A017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을 이용하여 회귀 모델 구하기</a:t>
            </a:r>
            <a:endParaRPr lang="en-US" altLang="ko-KR" dirty="0"/>
          </a:p>
          <a:p>
            <a:pPr lvl="1"/>
            <a:r>
              <a:rPr lang="ko-KR" altLang="en-US" dirty="0"/>
              <a:t>모델의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사이에 어느정도 차이가 나는지 알아보자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01CD13-B852-4A05-9BE3-82CC4454CB35}"/>
              </a:ext>
            </a:extLst>
          </p:cNvPr>
          <p:cNvSpPr/>
          <p:nvPr/>
        </p:nvSpPr>
        <p:spPr bwMode="auto">
          <a:xfrm>
            <a:off x="2207568" y="1844824"/>
            <a:ext cx="7848600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speed &lt;- cars[,1]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&lt;- 3.932 * speed - 17.579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compare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pred,cars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[,2],abs(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-cars[,2]))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compare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86C71-5C2B-4BFF-8D0B-145F14B1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3501008"/>
            <a:ext cx="2629966" cy="31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2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C2CFB-704E-415F-87E2-F3DF5805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77ED-B501-4BB9-B90B-20689731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회귀식을 </a:t>
            </a:r>
            <a:r>
              <a:rPr lang="ko-KR" altLang="en-US" dirty="0" err="1"/>
              <a:t>산점도에</a:t>
            </a:r>
            <a:r>
              <a:rPr lang="ko-KR" altLang="en-US" dirty="0"/>
              <a:t> 표현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B8C075-F790-44F7-A12C-43A80E83608E}"/>
              </a:ext>
            </a:extLst>
          </p:cNvPr>
          <p:cNvSpPr/>
          <p:nvPr/>
        </p:nvSpPr>
        <p:spPr bwMode="auto">
          <a:xfrm>
            <a:off x="2135560" y="1484784"/>
            <a:ext cx="78486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dist~speed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, data=cars)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(model))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777EB3-E79C-4623-AD3F-E01678D3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6" y="2904406"/>
            <a:ext cx="8696325" cy="30861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74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0193F-FC64-4ED3-A395-3EE2139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1]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C2385-CD94-4FD2-ADF0-84885EE3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state.x77 </a:t>
            </a:r>
            <a:r>
              <a:rPr lang="ko-KR" altLang="en-US" sz="2000" dirty="0"/>
              <a:t>데이터셋에서 문맹률</a:t>
            </a:r>
            <a:r>
              <a:rPr lang="en-US" altLang="ko-KR" sz="2000" dirty="0"/>
              <a:t>(Illiteracy)</a:t>
            </a:r>
            <a:r>
              <a:rPr lang="ko-KR" altLang="en-US" sz="2000" dirty="0"/>
              <a:t>을 가지고 살인범죄율</a:t>
            </a:r>
            <a:r>
              <a:rPr lang="en-US" altLang="ko-KR" sz="2000" dirty="0"/>
              <a:t>(Murder) </a:t>
            </a:r>
            <a:r>
              <a:rPr lang="ko-KR" altLang="en-US" sz="2000" dirty="0"/>
              <a:t>을 예측하는 회귀 모델을 </a:t>
            </a:r>
            <a:r>
              <a:rPr lang="ko-KR" altLang="en-US" sz="2000" dirty="0" err="1"/>
              <a:t>만드시오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회귀 모델을 이용하여 문맹률이 </a:t>
            </a:r>
            <a:r>
              <a:rPr lang="en-US" altLang="ko-KR" sz="2000" dirty="0"/>
              <a:t>0.5, 1.0, 1.5 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살인범죄율을 예측하여 </a:t>
            </a:r>
            <a:r>
              <a:rPr lang="ko-KR" altLang="en-US" sz="2000" dirty="0" err="1"/>
              <a:t>보시오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20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B281-3827-42A6-A76D-4A6863CA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7E623-81F7-4876-913C-3A6BB50E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</a:p>
          <a:p>
            <a:pPr lvl="1"/>
            <a:r>
              <a:rPr lang="ko-KR" altLang="en-US" dirty="0"/>
              <a:t>독립변수가 </a:t>
            </a:r>
            <a:r>
              <a:rPr lang="en-US" altLang="ko-KR" dirty="0"/>
              <a:t>2</a:t>
            </a:r>
            <a:r>
              <a:rPr lang="ko-KR" altLang="en-US" dirty="0"/>
              <a:t>개 이상인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키</a:t>
            </a:r>
            <a:r>
              <a:rPr lang="en-US" altLang="ko-KR" dirty="0"/>
              <a:t>(x1)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몸무게</a:t>
            </a:r>
            <a:r>
              <a:rPr lang="en-US" altLang="ko-KR" dirty="0"/>
              <a:t>(x2)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가지고 혈당수치</a:t>
            </a:r>
            <a:r>
              <a:rPr lang="en-US" altLang="ko-KR" dirty="0"/>
              <a:t>(y)</a:t>
            </a:r>
            <a:r>
              <a:rPr lang="ko-KR" altLang="en-US" dirty="0"/>
              <a:t>를 를 예측</a:t>
            </a:r>
            <a:endParaRPr lang="en-US" altLang="ko-KR" dirty="0"/>
          </a:p>
          <a:p>
            <a:pPr lvl="2"/>
            <a:r>
              <a:rPr lang="ko-KR" altLang="en-US" dirty="0"/>
              <a:t>독립변수 </a:t>
            </a:r>
            <a:r>
              <a:rPr lang="en-US" altLang="ko-KR" dirty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endParaRPr lang="en-US" altLang="ko-KR" dirty="0"/>
          </a:p>
          <a:p>
            <a:pPr lvl="2"/>
            <a:r>
              <a:rPr lang="ko-KR" altLang="en-US" dirty="0"/>
              <a:t>종속 변수 </a:t>
            </a:r>
            <a:r>
              <a:rPr lang="en-US" altLang="ko-KR" dirty="0"/>
              <a:t>: </a:t>
            </a:r>
            <a:r>
              <a:rPr lang="ko-KR" altLang="en-US" dirty="0"/>
              <a:t>혈당수치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200" dirty="0"/>
              <a:t>중선형 회귀식의 형태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088EC-AD20-4A9B-A3EA-EDDF9DDD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4005064"/>
            <a:ext cx="556261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3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5473-51CA-4858-AA01-F5B05F3E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89F85-5856-4891-B823-AE0477D6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: </a:t>
            </a:r>
            <a:r>
              <a:rPr lang="ko-KR" altLang="en-US" dirty="0"/>
              <a:t>연봉 예측 모델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ko-KR" altLang="en-US" dirty="0" err="1"/>
              <a:t>직군의</a:t>
            </a:r>
            <a:r>
              <a:rPr lang="ko-KR" altLang="en-US" dirty="0"/>
              <a:t> 연봉을 </a:t>
            </a:r>
            <a:r>
              <a:rPr lang="en-US" altLang="ko-KR" dirty="0"/>
              <a:t>3</a:t>
            </a:r>
            <a:r>
              <a:rPr lang="ko-KR" altLang="en-US" dirty="0"/>
              <a:t>가지 변수</a:t>
            </a:r>
            <a:r>
              <a:rPr lang="en-US" altLang="ko-KR" dirty="0"/>
              <a:t>(</a:t>
            </a:r>
            <a:r>
              <a:rPr lang="ko-KR" altLang="en-US" dirty="0" err="1"/>
              <a:t>교육년수</a:t>
            </a:r>
            <a:r>
              <a:rPr lang="en-US" altLang="ko-KR" dirty="0"/>
              <a:t>, </a:t>
            </a:r>
            <a:r>
              <a:rPr lang="ko-KR" altLang="en-US" dirty="0"/>
              <a:t>여성비율</a:t>
            </a:r>
            <a:r>
              <a:rPr lang="en-US" altLang="ko-KR" dirty="0"/>
              <a:t>, </a:t>
            </a:r>
            <a:r>
              <a:rPr lang="ko-KR" altLang="en-US" dirty="0"/>
              <a:t>평판</a:t>
            </a:r>
            <a:r>
              <a:rPr lang="en-US" altLang="ko-KR" dirty="0"/>
              <a:t>)</a:t>
            </a:r>
            <a:r>
              <a:rPr lang="ko-KR" altLang="en-US" dirty="0"/>
              <a:t>를 가지고 예측해보자</a:t>
            </a:r>
            <a:endParaRPr lang="en-US" altLang="ko-KR" dirty="0"/>
          </a:p>
          <a:p>
            <a:pPr lvl="1"/>
            <a:r>
              <a:rPr lang="ko-KR" altLang="en-US" dirty="0"/>
              <a:t>참조</a:t>
            </a:r>
            <a:r>
              <a:rPr lang="en-US" altLang="ko-KR" dirty="0"/>
              <a:t> : </a:t>
            </a:r>
            <a:r>
              <a:rPr lang="en-US" altLang="ko-KR" sz="1800" dirty="0"/>
              <a:t>https://rpubs.com/FelipeRego/MultipleLinearRegressionInRFirstSteps</a:t>
            </a:r>
          </a:p>
          <a:p>
            <a:pPr lvl="1"/>
            <a:r>
              <a:rPr lang="ko-KR" altLang="en-US" dirty="0"/>
              <a:t>데이터셋 </a:t>
            </a:r>
            <a:r>
              <a:rPr lang="en-US" altLang="ko-KR" dirty="0"/>
              <a:t>: car</a:t>
            </a:r>
            <a:r>
              <a:rPr lang="ko-KR" altLang="en-US" dirty="0"/>
              <a:t> 패키지의 </a:t>
            </a:r>
            <a:r>
              <a:rPr lang="en-US" altLang="ko-KR" dirty="0"/>
              <a:t>Prestige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1D3DF3-AD53-49FD-93D8-CB5AFB4C0AAB}"/>
              </a:ext>
            </a:extLst>
          </p:cNvPr>
          <p:cNvSpPr/>
          <p:nvPr/>
        </p:nvSpPr>
        <p:spPr bwMode="auto">
          <a:xfrm>
            <a:off x="2135981" y="2996952"/>
            <a:ext cx="78486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head(Prestige)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A4EEB-F4EC-4D89-B88A-448C2E55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1" y="4077072"/>
            <a:ext cx="5959062" cy="151216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12B50A-4A15-42F4-8746-220692CB7840}"/>
              </a:ext>
            </a:extLst>
          </p:cNvPr>
          <p:cNvCxnSpPr/>
          <p:nvPr/>
        </p:nvCxnSpPr>
        <p:spPr bwMode="auto">
          <a:xfrm>
            <a:off x="2279576" y="5589240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6AD02D-242E-4C37-BB3D-406E9CC7C0BB}"/>
              </a:ext>
            </a:extLst>
          </p:cNvPr>
          <p:cNvSpPr txBox="1"/>
          <p:nvPr/>
        </p:nvSpPr>
        <p:spPr>
          <a:xfrm>
            <a:off x="2567609" y="56612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직업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9D597B-4D9B-4F44-BBA2-27E12B40CA8C}"/>
              </a:ext>
            </a:extLst>
          </p:cNvPr>
          <p:cNvCxnSpPr>
            <a:cxnSpLocks/>
          </p:cNvCxnSpPr>
          <p:nvPr/>
        </p:nvCxnSpPr>
        <p:spPr bwMode="auto">
          <a:xfrm>
            <a:off x="4439816" y="558924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24D9E1-1FB7-4D60-A464-D158B7541F10}"/>
              </a:ext>
            </a:extLst>
          </p:cNvPr>
          <p:cNvCxnSpPr>
            <a:cxnSpLocks/>
          </p:cNvCxnSpPr>
          <p:nvPr/>
        </p:nvCxnSpPr>
        <p:spPr bwMode="auto">
          <a:xfrm>
            <a:off x="5087888" y="558924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18D782-BD65-432D-B948-60D27BB2A820}"/>
              </a:ext>
            </a:extLst>
          </p:cNvPr>
          <p:cNvCxnSpPr>
            <a:cxnSpLocks/>
          </p:cNvCxnSpPr>
          <p:nvPr/>
        </p:nvCxnSpPr>
        <p:spPr bwMode="auto">
          <a:xfrm>
            <a:off x="5591944" y="558924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DECB6B-F0B8-4011-A795-0CC341AE7758}"/>
              </a:ext>
            </a:extLst>
          </p:cNvPr>
          <p:cNvCxnSpPr>
            <a:cxnSpLocks/>
          </p:cNvCxnSpPr>
          <p:nvPr/>
        </p:nvCxnSpPr>
        <p:spPr bwMode="auto">
          <a:xfrm>
            <a:off x="6456040" y="558924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801-AB45-4709-860D-83180745FAB1}"/>
              </a:ext>
            </a:extLst>
          </p:cNvPr>
          <p:cNvSpPr txBox="1"/>
          <p:nvPr/>
        </p:nvSpPr>
        <p:spPr>
          <a:xfrm>
            <a:off x="3719736" y="573325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</a:rPr>
              <a:t>교육년수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F2B1E-3CA5-4E6B-A569-D9518ADEA0EF}"/>
              </a:ext>
            </a:extLst>
          </p:cNvPr>
          <p:cNvSpPr txBox="1"/>
          <p:nvPr/>
        </p:nvSpPr>
        <p:spPr>
          <a:xfrm>
            <a:off x="4439816" y="6165304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수입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연봉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99F77-F40B-408E-AFDF-213009C9FCBC}"/>
              </a:ext>
            </a:extLst>
          </p:cNvPr>
          <p:cNvSpPr txBox="1"/>
          <p:nvPr/>
        </p:nvSpPr>
        <p:spPr>
          <a:xfrm>
            <a:off x="5480712" y="576519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여성비율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4688B-F29D-4A32-A5FF-925E12B3A2FF}"/>
              </a:ext>
            </a:extLst>
          </p:cNvPr>
          <p:cNvSpPr txBox="1"/>
          <p:nvPr/>
        </p:nvSpPr>
        <p:spPr>
          <a:xfrm>
            <a:off x="6528049" y="6165304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직업에 대한 평판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92E673-8113-481B-9056-167F350A1CEF}"/>
              </a:ext>
            </a:extLst>
          </p:cNvPr>
          <p:cNvCxnSpPr/>
          <p:nvPr/>
        </p:nvCxnSpPr>
        <p:spPr bwMode="auto">
          <a:xfrm flipH="1">
            <a:off x="5087889" y="5589240"/>
            <a:ext cx="144729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0AFC39-A444-4244-90A2-40FB964F939E}"/>
              </a:ext>
            </a:extLst>
          </p:cNvPr>
          <p:cNvCxnSpPr>
            <a:cxnSpLocks/>
          </p:cNvCxnSpPr>
          <p:nvPr/>
        </p:nvCxnSpPr>
        <p:spPr bwMode="auto">
          <a:xfrm>
            <a:off x="6672066" y="5589240"/>
            <a:ext cx="469105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839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F41F0C6-B0AE-4F26-AEAA-04B36C9A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5" y="2636913"/>
            <a:ext cx="5487419" cy="4242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C10F7-8FB3-4A90-B882-F048DCC7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2EB26-EF00-48DB-9F97-063F6173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: </a:t>
            </a:r>
            <a:r>
              <a:rPr lang="ko-KR" altLang="en-US" dirty="0"/>
              <a:t>연봉 예측 모델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9525E9-D749-4EE1-AACF-00661DC7869C}"/>
              </a:ext>
            </a:extLst>
          </p:cNvPr>
          <p:cNvSpPr/>
          <p:nvPr/>
        </p:nvSpPr>
        <p:spPr bwMode="auto">
          <a:xfrm>
            <a:off x="2135981" y="1484784"/>
            <a:ext cx="784860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Prestige[,c(1:4)]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=16, col="blue", 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 main="Matrix Scatterplot")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141E8-93A8-40F3-AB0C-47170654FBF7}"/>
              </a:ext>
            </a:extLst>
          </p:cNvPr>
          <p:cNvSpPr/>
          <p:nvPr/>
        </p:nvSpPr>
        <p:spPr bwMode="auto">
          <a:xfrm>
            <a:off x="2927648" y="3933056"/>
            <a:ext cx="5616624" cy="8921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2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82511-63D4-407A-8958-A9CFE9F8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ED56C-41D0-4518-ABF2-856E099B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: </a:t>
            </a:r>
            <a:r>
              <a:rPr lang="ko-KR" altLang="en-US" dirty="0"/>
              <a:t>연봉 예측 모델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7387F-8368-4A58-B8A9-FF3A33D22E32}"/>
              </a:ext>
            </a:extLst>
          </p:cNvPr>
          <p:cNvSpPr/>
          <p:nvPr/>
        </p:nvSpPr>
        <p:spPr bwMode="auto">
          <a:xfrm>
            <a:off x="2135981" y="1484784"/>
            <a:ext cx="784860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mod1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(income ~ education + prestige + 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      women, data=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summary(mod1)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8F877A-8A62-498D-B32F-18E02586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2" y="2828054"/>
            <a:ext cx="6480299" cy="37480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F381A9-215E-4F11-91F4-9F51BD2DE5D3}"/>
              </a:ext>
            </a:extLst>
          </p:cNvPr>
          <p:cNvSpPr/>
          <p:nvPr/>
        </p:nvSpPr>
        <p:spPr bwMode="auto">
          <a:xfrm>
            <a:off x="3287688" y="4553062"/>
            <a:ext cx="936104" cy="9641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7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84A92-3418-440D-87EC-BA671EEC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97068-A0D4-4290-8B8D-F13E3983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: </a:t>
            </a:r>
            <a:r>
              <a:rPr lang="ko-KR" altLang="en-US" dirty="0"/>
              <a:t>연봉 예측 모델</a:t>
            </a:r>
            <a:endParaRPr lang="en-US" altLang="ko-KR" dirty="0"/>
          </a:p>
          <a:p>
            <a:pPr lvl="1"/>
            <a:r>
              <a:rPr lang="ko-KR" altLang="en-US" dirty="0"/>
              <a:t>중선형 </a:t>
            </a:r>
            <a:r>
              <a:rPr lang="ko-KR" altLang="en-US" dirty="0" err="1"/>
              <a:t>회귀식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직군의</a:t>
            </a:r>
            <a:r>
              <a:rPr lang="ko-KR" altLang="en-US" dirty="0"/>
              <a:t> 평균교육연수가 </a:t>
            </a:r>
            <a:r>
              <a:rPr lang="en-US" altLang="ko-KR" dirty="0"/>
              <a:t>9.5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여성비율이 </a:t>
            </a:r>
            <a:r>
              <a:rPr lang="en-US" altLang="ko-KR" dirty="0"/>
              <a:t>20%, </a:t>
            </a:r>
            <a:r>
              <a:rPr lang="ko-KR" altLang="en-US" dirty="0"/>
              <a:t>평판도가 </a:t>
            </a:r>
            <a:r>
              <a:rPr lang="en-US" altLang="ko-KR" dirty="0"/>
              <a:t>80 </a:t>
            </a:r>
            <a:r>
              <a:rPr lang="ko-KR" altLang="en-US" dirty="0"/>
              <a:t>이라면 예상 평균 연봉은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3ED09-9454-4778-983E-0D88BF82A950}"/>
              </a:ext>
            </a:extLst>
          </p:cNvPr>
          <p:cNvSpPr txBox="1"/>
          <p:nvPr/>
        </p:nvSpPr>
        <p:spPr>
          <a:xfrm>
            <a:off x="2567609" y="1772817"/>
            <a:ext cx="5208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income</a:t>
            </a:r>
            <a:r>
              <a:rPr lang="ko-KR" altLang="en-US" dirty="0"/>
              <a:t> </a:t>
            </a:r>
            <a:r>
              <a:rPr lang="en-US" altLang="ko-KR" dirty="0"/>
              <a:t>= -253.850 + 177.199</a:t>
            </a:r>
            <a:r>
              <a:rPr lang="en-US" altLang="ko-KR" dirty="0">
                <a:sym typeface="Symbol" panose="05050102010706020507" pitchFamily="18" charset="2"/>
              </a:rPr>
              <a:t>education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                               </a:t>
            </a:r>
            <a:r>
              <a:rPr lang="en-US" altLang="ko-KR" dirty="0"/>
              <a:t>+ </a:t>
            </a:r>
            <a:r>
              <a:rPr lang="en-US" altLang="ko-KR" dirty="0">
                <a:sym typeface="Symbol" panose="05050102010706020507" pitchFamily="18" charset="2"/>
              </a:rPr>
              <a:t>141.435prestige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                                </a:t>
            </a:r>
            <a:r>
              <a:rPr lang="en-US" altLang="ko-KR" dirty="0"/>
              <a:t>50.896</a:t>
            </a:r>
            <a:r>
              <a:rPr lang="en-US" altLang="ko-KR" dirty="0">
                <a:sym typeface="Symbol" panose="05050102010706020507" pitchFamily="18" charset="2"/>
              </a:rPr>
              <a:t>women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545F6B-6118-4225-8689-45AD8307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1772816"/>
            <a:ext cx="2032031" cy="936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41869A-2906-4B10-BD33-838E9E9AC72D}"/>
              </a:ext>
            </a:extLst>
          </p:cNvPr>
          <p:cNvSpPr txBox="1"/>
          <p:nvPr/>
        </p:nvSpPr>
        <p:spPr>
          <a:xfrm>
            <a:off x="2567609" y="4676943"/>
            <a:ext cx="4398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income</a:t>
            </a:r>
            <a:r>
              <a:rPr lang="ko-KR" altLang="en-US" dirty="0"/>
              <a:t> </a:t>
            </a:r>
            <a:r>
              <a:rPr lang="en-US" altLang="ko-KR" dirty="0"/>
              <a:t>= -253.850 + 177.199</a:t>
            </a:r>
            <a:r>
              <a:rPr lang="en-US" altLang="ko-KR" dirty="0">
                <a:sym typeface="Symbol" panose="05050102010706020507" pitchFamily="18" charset="2"/>
              </a:rPr>
              <a:t>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9.5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                               </a:t>
            </a:r>
            <a:r>
              <a:rPr lang="en-US" altLang="ko-KR" dirty="0"/>
              <a:t>+ </a:t>
            </a:r>
            <a:r>
              <a:rPr lang="en-US" altLang="ko-KR" dirty="0">
                <a:sym typeface="Symbol" panose="05050102010706020507" pitchFamily="18" charset="2"/>
              </a:rPr>
              <a:t>141.435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80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                                </a:t>
            </a:r>
            <a:r>
              <a:rPr lang="en-US" altLang="ko-KR" dirty="0"/>
              <a:t>50.896</a:t>
            </a:r>
            <a:r>
              <a:rPr lang="en-US" altLang="ko-KR" dirty="0">
                <a:sym typeface="Symbol" panose="05050102010706020507" pitchFamily="18" charset="2"/>
              </a:rPr>
              <a:t>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20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             =</a:t>
            </a:r>
            <a:r>
              <a:rPr lang="en-US" altLang="ko-KR" dirty="0"/>
              <a:t> 13762.26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46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D6E57-8E8A-4A41-96B6-26076D85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8C4B6-44F3-43C8-9D97-59561E5C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: </a:t>
            </a:r>
            <a:r>
              <a:rPr lang="ko-KR" altLang="en-US" dirty="0"/>
              <a:t>연봉 예측 모델</a:t>
            </a:r>
            <a:endParaRPr lang="en-US" altLang="ko-KR" dirty="0"/>
          </a:p>
          <a:p>
            <a:pPr lvl="1"/>
            <a:r>
              <a:rPr lang="ko-KR" altLang="en-US" dirty="0"/>
              <a:t>모델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0E0E8-8B54-478E-AF1C-1929FF49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733562"/>
            <a:ext cx="6480299" cy="374806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92A44F-027C-4537-8B2D-2A88755885DA}"/>
              </a:ext>
            </a:extLst>
          </p:cNvPr>
          <p:cNvCxnSpPr>
            <a:cxnSpLocks/>
          </p:cNvCxnSpPr>
          <p:nvPr/>
        </p:nvCxnSpPr>
        <p:spPr bwMode="auto">
          <a:xfrm>
            <a:off x="5205010" y="5242647"/>
            <a:ext cx="2520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8DB479-5B1E-4882-B0CC-700161534CC4}"/>
              </a:ext>
            </a:extLst>
          </p:cNvPr>
          <p:cNvCxnSpPr>
            <a:cxnSpLocks/>
          </p:cNvCxnSpPr>
          <p:nvPr/>
        </p:nvCxnSpPr>
        <p:spPr bwMode="auto">
          <a:xfrm>
            <a:off x="5519936" y="5445224"/>
            <a:ext cx="17281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631B6-28BF-4EC7-89DD-57419B8626D8}"/>
              </a:ext>
            </a:extLst>
          </p:cNvPr>
          <p:cNvSpPr/>
          <p:nvPr/>
        </p:nvSpPr>
        <p:spPr bwMode="auto">
          <a:xfrm>
            <a:off x="6744072" y="3501008"/>
            <a:ext cx="504056" cy="9641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FCB4E-BD40-4A9C-9465-24176FBE7745}"/>
              </a:ext>
            </a:extLst>
          </p:cNvPr>
          <p:cNvSpPr txBox="1"/>
          <p:nvPr/>
        </p:nvSpPr>
        <p:spPr>
          <a:xfrm>
            <a:off x="7536160" y="3492298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income </a:t>
            </a:r>
            <a:r>
              <a:rPr lang="ko-KR" altLang="en-US" sz="1600" dirty="0">
                <a:solidFill>
                  <a:srgbClr val="FF0000"/>
                </a:solidFill>
              </a:rPr>
              <a:t>을 설명하는데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얼마나 중요한 변수인가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736B-F272-4AF4-A62B-4369CF93FAF8}"/>
              </a:ext>
            </a:extLst>
          </p:cNvPr>
          <p:cNvSpPr txBox="1"/>
          <p:nvPr/>
        </p:nvSpPr>
        <p:spPr>
          <a:xfrm>
            <a:off x="7832576" y="4941169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모델이 </a:t>
            </a:r>
            <a:r>
              <a:rPr lang="en-US" altLang="ko-KR" sz="1600" dirty="0">
                <a:solidFill>
                  <a:srgbClr val="FF0000"/>
                </a:solidFill>
              </a:rPr>
              <a:t>income </a:t>
            </a:r>
            <a:r>
              <a:rPr lang="ko-KR" altLang="en-US" sz="1600" dirty="0">
                <a:solidFill>
                  <a:srgbClr val="FF0000"/>
                </a:solidFill>
              </a:rPr>
              <a:t>을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얼마나 설명할 수 있는가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F8099-EF36-4DEF-8762-50AC2CE64AC6}"/>
              </a:ext>
            </a:extLst>
          </p:cNvPr>
          <p:cNvSpPr txBox="1"/>
          <p:nvPr/>
        </p:nvSpPr>
        <p:spPr>
          <a:xfrm>
            <a:off x="5663953" y="55805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구한 모델이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의미 있는 모델인가</a:t>
            </a:r>
          </a:p>
        </p:txBody>
      </p:sp>
    </p:spTree>
    <p:extLst>
      <p:ext uri="{BB962C8B-B14F-4D97-AF65-F5344CB8AC3E}">
        <p14:creationId xmlns:p14="http://schemas.microsoft.com/office/powerpoint/2010/main" val="3954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단순 선형 회귀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중선형 회귀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로지스틱 회귀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0A79C-D496-4A57-8159-A5E2DBAC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311CC-4348-4247-9305-CFF16AE0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선택</a:t>
            </a:r>
            <a:endParaRPr lang="en-US" altLang="ko-KR" dirty="0"/>
          </a:p>
          <a:p>
            <a:pPr lvl="1"/>
            <a:r>
              <a:rPr lang="ko-KR" altLang="en-US" dirty="0"/>
              <a:t>독립변수들이 많을 때 </a:t>
            </a:r>
            <a:r>
              <a:rPr lang="ko-KR" altLang="en-US" dirty="0" err="1"/>
              <a:t>그중에서</a:t>
            </a:r>
            <a:r>
              <a:rPr lang="ko-KR" altLang="en-US" dirty="0"/>
              <a:t> 종속변수를 잘 설명할 수 있는 변수들만 모아서 모델을 만들면 좋을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작업을 자동으로 하는 방법이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1B91C-9C6A-4812-9B87-3275DCCB812C}"/>
              </a:ext>
            </a:extLst>
          </p:cNvPr>
          <p:cNvSpPr/>
          <p:nvPr/>
        </p:nvSpPr>
        <p:spPr bwMode="auto">
          <a:xfrm>
            <a:off x="2135981" y="2486262"/>
            <a:ext cx="7848600" cy="2022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library(MASS)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newdata2 &lt;- Prestige[,c(1:5)]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head(newdata2)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mod2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(income ~ education + prestige + 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      women + census, data= newdata2)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step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stepAIC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(mod2, direction="both")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93ABD-34BC-42AD-BBB8-4C272D96FDCF}"/>
              </a:ext>
            </a:extLst>
          </p:cNvPr>
          <p:cNvSpPr/>
          <p:nvPr/>
        </p:nvSpPr>
        <p:spPr>
          <a:xfrm>
            <a:off x="2209565" y="5033419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동일한 명령어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mod2 &lt;-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(income ~., data= newdata2)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52130E-D770-4395-9DB8-7226A5866888}"/>
              </a:ext>
            </a:extLst>
          </p:cNvPr>
          <p:cNvCxnSpPr/>
          <p:nvPr/>
        </p:nvCxnSpPr>
        <p:spPr bwMode="auto">
          <a:xfrm>
            <a:off x="5159896" y="5733256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80160E-7176-4DD6-A8CC-4A9D851931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31904" y="5741306"/>
            <a:ext cx="288032" cy="351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4BDB1E-1583-4C39-9E82-DFA3C35D6FCE}"/>
              </a:ext>
            </a:extLst>
          </p:cNvPr>
          <p:cNvSpPr txBox="1"/>
          <p:nvPr/>
        </p:nvSpPr>
        <p:spPr>
          <a:xfrm>
            <a:off x="5231905" y="6093296"/>
            <a:ext cx="4176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income</a:t>
            </a:r>
            <a:r>
              <a:rPr lang="ko-KR" altLang="en-US" sz="1600" dirty="0"/>
              <a:t> 을 제외한 나머지 모든 변수들을 의미</a:t>
            </a:r>
          </a:p>
        </p:txBody>
      </p:sp>
    </p:spTree>
    <p:extLst>
      <p:ext uri="{BB962C8B-B14F-4D97-AF65-F5344CB8AC3E}">
        <p14:creationId xmlns:p14="http://schemas.microsoft.com/office/powerpoint/2010/main" val="208107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B253-E99B-4839-BAA4-A44359F4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3B5B5-9D5E-45FE-A7B7-91E00310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26C875-7DC9-41EC-B70E-BE9F8F49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15" y="988872"/>
            <a:ext cx="4732933" cy="55116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6422EE-4EC9-47FA-B426-2D5F94CAD50F}"/>
              </a:ext>
            </a:extLst>
          </p:cNvPr>
          <p:cNvCxnSpPr>
            <a:cxnSpLocks/>
          </p:cNvCxnSpPr>
          <p:nvPr/>
        </p:nvCxnSpPr>
        <p:spPr bwMode="auto">
          <a:xfrm>
            <a:off x="3863752" y="1556792"/>
            <a:ext cx="4392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8E546B-580A-4C59-AC40-F984A80A63CB}"/>
              </a:ext>
            </a:extLst>
          </p:cNvPr>
          <p:cNvCxnSpPr>
            <a:cxnSpLocks/>
          </p:cNvCxnSpPr>
          <p:nvPr/>
        </p:nvCxnSpPr>
        <p:spPr bwMode="auto">
          <a:xfrm>
            <a:off x="3868526" y="3383886"/>
            <a:ext cx="356873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5668E7-B124-4483-9B6A-62C40C63ED5C}"/>
              </a:ext>
            </a:extLst>
          </p:cNvPr>
          <p:cNvCxnSpPr>
            <a:cxnSpLocks/>
          </p:cNvCxnSpPr>
          <p:nvPr/>
        </p:nvCxnSpPr>
        <p:spPr bwMode="auto">
          <a:xfrm>
            <a:off x="3863752" y="5202306"/>
            <a:ext cx="2520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F3636D03-66F3-45F1-A281-D0884AC6074B}"/>
              </a:ext>
            </a:extLst>
          </p:cNvPr>
          <p:cNvSpPr/>
          <p:nvPr/>
        </p:nvSpPr>
        <p:spPr bwMode="auto">
          <a:xfrm>
            <a:off x="2855640" y="4941168"/>
            <a:ext cx="720080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59BAF-36A0-4AA9-9F86-CB0474247849}"/>
              </a:ext>
            </a:extLst>
          </p:cNvPr>
          <p:cNvSpPr txBox="1"/>
          <p:nvPr/>
        </p:nvSpPr>
        <p:spPr>
          <a:xfrm>
            <a:off x="2884276" y="4945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/>
              <a:t>최종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7045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0F3A5-29C1-461F-8E88-14E0FF88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중선형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854CF-35F7-4014-A028-390E42A2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선택된 변수로 모델을 다시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A5EDF-C0A0-4688-A6BA-B60D5DDE1798}"/>
              </a:ext>
            </a:extLst>
          </p:cNvPr>
          <p:cNvSpPr/>
          <p:nvPr/>
        </p:nvSpPr>
        <p:spPr bwMode="auto">
          <a:xfrm>
            <a:off x="2135981" y="1478150"/>
            <a:ext cx="7848600" cy="1734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newdata2 &lt;- Prestige[,c(1:5)]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head(newdata2)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mod3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(income ~ prestige + women, 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       data= newdata2)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summary(mod3)</a:t>
            </a:r>
          </a:p>
        </p:txBody>
      </p:sp>
    </p:spTree>
    <p:extLst>
      <p:ext uri="{BB962C8B-B14F-4D97-AF65-F5344CB8AC3E}">
        <p14:creationId xmlns:p14="http://schemas.microsoft.com/office/powerpoint/2010/main" val="301150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CCEA-0714-4DC6-A31A-A99695BC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945C-7FD7-48A1-B8DB-415CC3EC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B8099-9664-4095-9574-B250504D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3" y="895350"/>
            <a:ext cx="8372475" cy="5067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03ACF4-9DEC-4524-8DB0-EC8D9BCC9975}"/>
              </a:ext>
            </a:extLst>
          </p:cNvPr>
          <p:cNvSpPr/>
          <p:nvPr/>
        </p:nvSpPr>
        <p:spPr bwMode="auto">
          <a:xfrm>
            <a:off x="3503712" y="3356992"/>
            <a:ext cx="1224136" cy="1080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59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0F637-AAD3-4B76-9D6D-854451A8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ACC7-4B94-4327-9A18-6E8C2A44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mlbench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 </a:t>
            </a:r>
            <a:r>
              <a:rPr lang="en-US" altLang="ko-KR" sz="2000" dirty="0" err="1"/>
              <a:t>BostonHousing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데이터셋은 보스턴 지역의 지역정보 및 평균주택 가격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medv</a:t>
            </a:r>
            <a:r>
              <a:rPr lang="en-US" altLang="ko-KR" sz="2000" dirty="0"/>
              <a:t>) </a:t>
            </a:r>
            <a:r>
              <a:rPr lang="ko-KR" altLang="en-US" sz="2000" dirty="0"/>
              <a:t>정보를 담고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변수들을 이용하여 </a:t>
            </a:r>
            <a:r>
              <a:rPr lang="en-US" altLang="ko-KR" sz="2000" dirty="0" err="1"/>
              <a:t>medv</a:t>
            </a:r>
            <a:r>
              <a:rPr lang="en-US" altLang="ko-KR" sz="2000" dirty="0"/>
              <a:t> </a:t>
            </a:r>
            <a:r>
              <a:rPr lang="ko-KR" altLang="en-US" sz="2000" dirty="0"/>
              <a:t>를 예측하는 모델을 </a:t>
            </a:r>
            <a:r>
              <a:rPr lang="ko-KR" altLang="en-US" sz="2000" dirty="0" err="1"/>
              <a:t>만드시오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medv</a:t>
            </a:r>
            <a:r>
              <a:rPr lang="en-US" altLang="ko-KR" sz="2000" dirty="0"/>
              <a:t> </a:t>
            </a:r>
            <a:r>
              <a:rPr lang="ko-KR" altLang="en-US" sz="2000" dirty="0"/>
              <a:t>를 예측하는데 도움이 되는 변수들만 사용할 것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만들어진 모델로 부터 임의의 데이터에 대한 </a:t>
            </a:r>
            <a:r>
              <a:rPr lang="en-US" altLang="ko-KR" sz="2000" dirty="0" err="1"/>
              <a:t>medv</a:t>
            </a:r>
            <a:r>
              <a:rPr lang="en-US" altLang="ko-KR" sz="2000" dirty="0"/>
              <a:t> </a:t>
            </a:r>
            <a:r>
              <a:rPr lang="ko-KR" altLang="en-US" sz="2000" dirty="0"/>
              <a:t>값을 예측하여 </a:t>
            </a:r>
            <a:r>
              <a:rPr lang="ko-KR" altLang="en-US" sz="2000" dirty="0" err="1"/>
              <a:t>보시오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B170E1-2E84-4815-B68D-3C80BB23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429000"/>
            <a:ext cx="7124444" cy="292893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0286B8-70E3-4D0C-9578-503BCEB0D8B9}"/>
              </a:ext>
            </a:extLst>
          </p:cNvPr>
          <p:cNvCxnSpPr>
            <a:cxnSpLocks/>
          </p:cNvCxnSpPr>
          <p:nvPr/>
        </p:nvCxnSpPr>
        <p:spPr bwMode="auto">
          <a:xfrm flipH="1">
            <a:off x="4799856" y="3429000"/>
            <a:ext cx="86409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03DDF7-854A-4D54-89C1-C885F0E451A1}"/>
              </a:ext>
            </a:extLst>
          </p:cNvPr>
          <p:cNvSpPr txBox="1"/>
          <p:nvPr/>
        </p:nvSpPr>
        <p:spPr>
          <a:xfrm>
            <a:off x="5709067" y="322642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138800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9294B-7E52-4EBA-A121-39C1E8BF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C6C3-E8B7-4908-BAF5-84F0D3BA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회귀 문제에서는 종속변수가 수치데이터</a:t>
            </a:r>
            <a:r>
              <a:rPr lang="en-US" altLang="ko-KR" dirty="0"/>
              <a:t>(</a:t>
            </a:r>
            <a:r>
              <a:rPr lang="ko-KR" altLang="en-US" dirty="0"/>
              <a:t>양적 자료</a:t>
            </a:r>
            <a:r>
              <a:rPr lang="en-US" altLang="ko-KR" dirty="0"/>
              <a:t>)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 해야 할 종속 변수가 수치데이터가 아닌 범주형 데이터 </a:t>
            </a:r>
            <a:r>
              <a:rPr lang="en-US" altLang="ko-KR" dirty="0"/>
              <a:t>(Yes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No,</a:t>
            </a:r>
            <a:r>
              <a:rPr lang="ko-KR" altLang="en-US" dirty="0"/>
              <a:t> </a:t>
            </a:r>
            <a:r>
              <a:rPr lang="en-US" altLang="ko-KR" dirty="0"/>
              <a:t>Patient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Healthy) </a:t>
            </a:r>
            <a:r>
              <a:rPr lang="ko-KR" altLang="en-US" dirty="0"/>
              <a:t>일 때를 로지스틱 회귀라고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iris </a:t>
            </a:r>
            <a:r>
              <a:rPr lang="ko-KR" altLang="en-US" dirty="0"/>
              <a:t>데이터셋에서 </a:t>
            </a:r>
            <a:r>
              <a:rPr lang="en-US" altLang="ko-KR" dirty="0"/>
              <a:t>4</a:t>
            </a:r>
            <a:r>
              <a:rPr lang="ko-KR" altLang="en-US" dirty="0"/>
              <a:t>개의 측정 데이터로 부터 품종</a:t>
            </a:r>
            <a:r>
              <a:rPr lang="en-US" altLang="ko-KR" dirty="0"/>
              <a:t>(Species) </a:t>
            </a:r>
            <a:r>
              <a:rPr lang="ko-KR" altLang="en-US" dirty="0"/>
              <a:t>를 예측해 보자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범주나 그룹을 예측하는 문제를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FF0000"/>
                </a:solidFill>
              </a:rPr>
              <a:t>분류</a:t>
            </a:r>
            <a:r>
              <a:rPr lang="en-US" altLang="ko-KR" dirty="0">
                <a:solidFill>
                  <a:srgbClr val="FF0000"/>
                </a:solidFill>
              </a:rPr>
              <a:t>(classification)</a:t>
            </a:r>
            <a:r>
              <a:rPr lang="en-US" altLang="ko-KR" dirty="0"/>
              <a:t>’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문제 라고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한다 </a:t>
            </a:r>
          </a:p>
        </p:txBody>
      </p:sp>
    </p:spTree>
    <p:extLst>
      <p:ext uri="{BB962C8B-B14F-4D97-AF65-F5344CB8AC3E}">
        <p14:creationId xmlns:p14="http://schemas.microsoft.com/office/powerpoint/2010/main" val="3324005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AE49-31EA-46CA-9A21-CF6C2096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로지스틱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49D15-DAB2-4344-B55A-6E65E6A7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r>
              <a:rPr lang="ko-KR" altLang="en-US" dirty="0"/>
              <a:t> 품종 예측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2174A-E496-498A-A113-7137C36D5048}"/>
              </a:ext>
            </a:extLst>
          </p:cNvPr>
          <p:cNvSpPr/>
          <p:nvPr/>
        </p:nvSpPr>
        <p:spPr bwMode="auto">
          <a:xfrm>
            <a:off x="2135981" y="1484784"/>
            <a:ext cx="784860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head(iris)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종속변수가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숫자형 이어야 함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범주형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변수를 숫자로 변환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mod3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(Species) ~., data= iris)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summary(mod3)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2691EB-9A62-4E37-88BC-6CB6B348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19" y="3067050"/>
            <a:ext cx="5267325" cy="3790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CE3D52-7CF0-4F2C-96A9-F9BFA3FAB2F5}"/>
              </a:ext>
            </a:extLst>
          </p:cNvPr>
          <p:cNvSpPr/>
          <p:nvPr/>
        </p:nvSpPr>
        <p:spPr bwMode="auto">
          <a:xfrm>
            <a:off x="4439816" y="4480440"/>
            <a:ext cx="720080" cy="9641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16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12E1E-BB31-4FF1-86DD-BCBC47ED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로지스틱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114BA-F98F-402D-99D8-4D37EE85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r>
              <a:rPr lang="ko-KR" altLang="en-US" dirty="0"/>
              <a:t> 품종 예측</a:t>
            </a:r>
            <a:endParaRPr lang="en-US" altLang="ko-KR" dirty="0"/>
          </a:p>
          <a:p>
            <a:pPr lvl="1"/>
            <a:r>
              <a:rPr lang="ko-KR" altLang="en-US" dirty="0"/>
              <a:t>다음 데이터의 품종을 예측해보자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3C73E-E2D1-4294-88BC-60046120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916832"/>
            <a:ext cx="5263130" cy="432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54FCD4-0B0E-4868-AABD-889ED14FB40B}"/>
              </a:ext>
            </a:extLst>
          </p:cNvPr>
          <p:cNvSpPr/>
          <p:nvPr/>
        </p:nvSpPr>
        <p:spPr bwMode="auto">
          <a:xfrm>
            <a:off x="2135981" y="2780928"/>
            <a:ext cx="78486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&lt;- 1.18650 +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5.1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*(-0.11191)+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3.5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*(-0.04008)+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*0.22865+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*0.60925 </a:t>
            </a: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010E93-077A-4694-870D-CE49E26D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4688184"/>
            <a:ext cx="1784418" cy="589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C9A13C-7F7A-47E1-A1AF-3B8F989B0AC4}"/>
              </a:ext>
            </a:extLst>
          </p:cNvPr>
          <p:cNvSpPr txBox="1"/>
          <p:nvPr/>
        </p:nvSpPr>
        <p:spPr>
          <a:xfrm>
            <a:off x="4727848" y="4725144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에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가장 가까우므로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1 (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</a:rPr>
              <a:t>setosa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로 판단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13930EE-B22C-4A53-BFE6-0485DBCF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22" y="5517232"/>
            <a:ext cx="4252973" cy="108012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04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2ECE-C709-4954-85C0-4B666D4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로지스틱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5D98-3634-42D0-9342-B93DE78F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r>
              <a:rPr lang="ko-KR" altLang="en-US" dirty="0"/>
              <a:t> 품종 예측</a:t>
            </a:r>
            <a:endParaRPr lang="en-US" altLang="ko-KR" dirty="0"/>
          </a:p>
          <a:p>
            <a:pPr lvl="1"/>
            <a:r>
              <a:rPr lang="ko-KR" altLang="en-US" dirty="0"/>
              <a:t>다음 데이터의 품종을 예측해보자 </a:t>
            </a:r>
            <a:r>
              <a:rPr lang="en-US" altLang="ko-KR" dirty="0">
                <a:solidFill>
                  <a:srgbClr val="FF0000"/>
                </a:solidFill>
              </a:rPr>
              <a:t>(model, predict()</a:t>
            </a:r>
            <a:r>
              <a:rPr lang="ko-KR" altLang="en-US" dirty="0">
                <a:solidFill>
                  <a:srgbClr val="FF0000"/>
                </a:solidFill>
              </a:rPr>
              <a:t> 함수 이용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DA147-510E-48E4-A007-1D6DF7B4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916832"/>
            <a:ext cx="5263130" cy="432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F87F6E-67FC-4F68-907D-017F78032B37}"/>
              </a:ext>
            </a:extLst>
          </p:cNvPr>
          <p:cNvSpPr/>
          <p:nvPr/>
        </p:nvSpPr>
        <p:spPr bwMode="auto">
          <a:xfrm>
            <a:off x="2135981" y="2564904"/>
            <a:ext cx="784860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unknown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(c(5.1, 3.5, 1.4, 0.2)))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names(unknown) &lt;- names(iris)[1:4]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unknown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mod3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predict(mod3, unknown)</a:t>
            </a: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77C11D-ADFA-44F1-A1FF-48DEC337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81" y="4678983"/>
            <a:ext cx="7105650" cy="809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DB2751-B0FB-40B9-BE5A-539DAC3B3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981" y="5639180"/>
            <a:ext cx="1485900" cy="78105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60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BE1F-8FCF-481A-8F43-7A061316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로지스틱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4A94D-CB75-4C0F-85CC-C676254A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r>
              <a:rPr lang="ko-KR" altLang="en-US" dirty="0"/>
              <a:t> 품종 예측</a:t>
            </a:r>
            <a:endParaRPr lang="en-US" altLang="ko-KR" dirty="0"/>
          </a:p>
          <a:p>
            <a:pPr lvl="1"/>
            <a:r>
              <a:rPr lang="ko-KR" altLang="en-US" dirty="0"/>
              <a:t>여러 개의 데이터에 대해 예측할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E23B8B-814C-408C-9FFE-3369615471FB}"/>
              </a:ext>
            </a:extLst>
          </p:cNvPr>
          <p:cNvSpPr/>
          <p:nvPr/>
        </p:nvSpPr>
        <p:spPr bwMode="auto">
          <a:xfrm>
            <a:off x="2135981" y="1916832"/>
            <a:ext cx="78486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test &lt;- iris[,1:4]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predict(mod3, test)</a:t>
            </a: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round(pred,0)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find nearest integer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E4F64-C91D-422A-8E3D-9157AD5D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2" y="3764187"/>
            <a:ext cx="5934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데이터 마이닝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지금까지는 주로 전통적인 통계 분석 도구를 이용하여 데이터를 분석하는 방법을 배움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이에 더하여 데이터 마이닝 도구를 학습하면 데이터로 </a:t>
            </a:r>
            <a:r>
              <a:rPr lang="ko-KR" altLang="en-US" dirty="0" err="1"/>
              <a:t>부터</a:t>
            </a:r>
            <a:r>
              <a:rPr lang="ko-KR" altLang="en-US" dirty="0"/>
              <a:t> 다양한 정보를 얻을 수 있음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데이터 마이닝</a:t>
            </a:r>
            <a:r>
              <a:rPr lang="en-US" altLang="ko-KR" dirty="0"/>
              <a:t>(data mining)</a:t>
            </a:r>
            <a:r>
              <a:rPr lang="ko-KR" altLang="en-US" dirty="0"/>
              <a:t>은 데이터 안에서 의미 있는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추세 등을 발견해 가는 과정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배우게 될 주요 주제</a:t>
            </a:r>
            <a:r>
              <a:rPr lang="en-US" altLang="ko-KR" dirty="0"/>
              <a:t>:  </a:t>
            </a:r>
            <a:r>
              <a:rPr lang="ko-KR" altLang="en-US" dirty="0"/>
              <a:t>예측</a:t>
            </a:r>
            <a:r>
              <a:rPr lang="en-US" altLang="ko-KR" dirty="0"/>
              <a:t>(</a:t>
            </a:r>
            <a:r>
              <a:rPr lang="ko-KR" altLang="en-US" dirty="0"/>
              <a:t>회귀분석</a:t>
            </a:r>
            <a:r>
              <a:rPr lang="en-US" altLang="ko-KR" dirty="0"/>
              <a:t>),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군집화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878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2454-6F6B-4F59-80DC-A4666581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로지스틱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0A6B9-F5C0-4BA0-8CF5-5DD61EA9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r>
              <a:rPr lang="ko-KR" altLang="en-US" dirty="0"/>
              <a:t> 품종 예측</a:t>
            </a:r>
            <a:endParaRPr lang="en-US" altLang="ko-KR" dirty="0"/>
          </a:p>
          <a:p>
            <a:pPr lvl="1"/>
            <a:r>
              <a:rPr lang="ko-KR" altLang="en-US" dirty="0"/>
              <a:t>얼마나 정확히 예측했는지 알아보자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2E93D7-E2ED-4F79-916D-A13096F523EC}"/>
              </a:ext>
            </a:extLst>
          </p:cNvPr>
          <p:cNvSpPr/>
          <p:nvPr/>
        </p:nvSpPr>
        <p:spPr bwMode="auto">
          <a:xfrm>
            <a:off x="2135981" y="1772816"/>
            <a:ext cx="78486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(iris[,5])</a:t>
            </a: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mean(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(iris[,5]))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acc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ABC78-403F-48AF-9545-4F69E25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3" y="2746202"/>
            <a:ext cx="6048375" cy="40671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991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849E-51D3-4603-A3E2-A88DAB2A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로지스틱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4F289-31BA-437B-A5AD-ED316292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</a:p>
          <a:p>
            <a:pPr lvl="1"/>
            <a:r>
              <a:rPr lang="ko-KR" altLang="en-US" dirty="0"/>
              <a:t>로지스틱</a:t>
            </a:r>
            <a:r>
              <a:rPr lang="en-US" altLang="ko-KR" dirty="0"/>
              <a:t> </a:t>
            </a:r>
            <a:r>
              <a:rPr lang="ko-KR" altLang="en-US" dirty="0"/>
              <a:t>회귀의 경우에도 종속 변수가 숫자여야 하기 때문에 문자형으로 되어 있는 범주데이터는 숫자</a:t>
            </a:r>
            <a:r>
              <a:rPr lang="en-US" altLang="ko-KR" dirty="0"/>
              <a:t>(1,2,3,..)</a:t>
            </a:r>
            <a:r>
              <a:rPr lang="ko-KR" altLang="en-US" dirty="0"/>
              <a:t>로 변환한후 작업을 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범주형 데이터가 </a:t>
            </a:r>
            <a:r>
              <a:rPr lang="en-US" altLang="ko-KR" dirty="0"/>
              <a:t>factor </a:t>
            </a:r>
            <a:r>
              <a:rPr lang="ko-KR" altLang="en-US" dirty="0"/>
              <a:t>이면 </a:t>
            </a:r>
            <a:r>
              <a:rPr lang="en-US" altLang="ko-KR" dirty="0" err="1"/>
              <a:t>as.integer</a:t>
            </a:r>
            <a:r>
              <a:rPr lang="en-US" altLang="ko-KR" dirty="0"/>
              <a:t>() </a:t>
            </a:r>
            <a:r>
              <a:rPr lang="ko-KR" altLang="en-US" dirty="0"/>
              <a:t>함수를 통해 쉽게 숫자로 </a:t>
            </a:r>
            <a:r>
              <a:rPr lang="ko-KR" altLang="en-US" dirty="0" err="1"/>
              <a:t>바꿀수</a:t>
            </a:r>
            <a:r>
              <a:rPr lang="ko-KR" altLang="en-US" dirty="0"/>
              <a:t>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6EBAEE-848A-425C-A894-A0F0D6329F7C}"/>
              </a:ext>
            </a:extLst>
          </p:cNvPr>
          <p:cNvSpPr/>
          <p:nvPr/>
        </p:nvSpPr>
        <p:spPr bwMode="auto">
          <a:xfrm>
            <a:off x="2423864" y="2996952"/>
            <a:ext cx="78486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iris$Species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86D70-F106-4D46-9BF4-37CA3D84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4031959"/>
            <a:ext cx="5629275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C71DB-C6B1-4CCD-9FA7-D540E068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3" y="5959677"/>
            <a:ext cx="6219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34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B1928-5FE5-4760-9F80-A2AD85CD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FF685-4B73-4612-BDBD-67114F51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ucla_admit.csv </a:t>
            </a:r>
            <a:r>
              <a:rPr lang="ko-KR" altLang="en-US" sz="2000" dirty="0"/>
              <a:t>의 데이터셋으로 부터 </a:t>
            </a:r>
            <a:r>
              <a:rPr lang="en-US" altLang="ko-KR" sz="2000" dirty="0" err="1"/>
              <a:t>gre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gpa</a:t>
            </a:r>
            <a:r>
              <a:rPr lang="en-US" altLang="ko-KR" sz="2000" dirty="0"/>
              <a:t>, rank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가지고 합격여부 </a:t>
            </a:r>
            <a:r>
              <a:rPr lang="en-US" altLang="ko-KR" sz="2000" dirty="0"/>
              <a:t>(admit) </a:t>
            </a:r>
            <a:r>
              <a:rPr lang="ko-KR" altLang="en-US" sz="2000" dirty="0"/>
              <a:t>를 예측하는 로지스틱 모델을 </a:t>
            </a:r>
            <a:r>
              <a:rPr lang="ko-KR" altLang="en-US" sz="2000" dirty="0" err="1"/>
              <a:t>만드시오</a:t>
            </a:r>
            <a:r>
              <a:rPr lang="ko-KR" altLang="en-US" sz="2000" dirty="0"/>
              <a:t> </a:t>
            </a:r>
            <a:r>
              <a:rPr lang="en-US" altLang="ko-KR" sz="2000" dirty="0"/>
              <a:t>(0: </a:t>
            </a:r>
            <a:r>
              <a:rPr lang="ko-KR" altLang="en-US" sz="2000" dirty="0"/>
              <a:t>불합격</a:t>
            </a:r>
            <a:r>
              <a:rPr lang="en-US" altLang="ko-KR" sz="2000" dirty="0"/>
              <a:t>, 1:</a:t>
            </a:r>
            <a:r>
              <a:rPr lang="ko-KR" altLang="en-US" sz="2000" dirty="0"/>
              <a:t>합격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만들어진 모델에 대해 </a:t>
            </a:r>
            <a:r>
              <a:rPr lang="en-US" altLang="ko-KR" sz="2000" dirty="0"/>
              <a:t>ucla_admit.csv </a:t>
            </a:r>
            <a:r>
              <a:rPr lang="ko-KR" altLang="en-US" sz="2000" dirty="0"/>
              <a:t>의 데이터를 넣어 합격여부를 예측하고 </a:t>
            </a:r>
            <a:r>
              <a:rPr lang="ko-KR" altLang="en-US" sz="2000" dirty="0" err="1"/>
              <a:t>실제값과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예측값을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보이시오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만들어진 모델의 예측 정확도를 </a:t>
            </a:r>
            <a:r>
              <a:rPr lang="ko-KR" altLang="en-US" sz="2000" dirty="0" err="1"/>
              <a:t>보이시오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986EA-D70C-4F8E-81FB-7F8325F5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3529960"/>
            <a:ext cx="2952328" cy="29726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6F24C3-0C74-4783-B945-76A3FDB0E2DB}"/>
              </a:ext>
            </a:extLst>
          </p:cNvPr>
          <p:cNvSpPr/>
          <p:nvPr/>
        </p:nvSpPr>
        <p:spPr>
          <a:xfrm>
            <a:off x="4305126" y="6021288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ucla_admit.csv 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종속 변수</a:t>
            </a:r>
            <a:r>
              <a:rPr lang="en-US" altLang="ko-KR" dirty="0"/>
              <a:t>(y) </a:t>
            </a:r>
            <a:r>
              <a:rPr lang="ko-KR" altLang="en-US" dirty="0"/>
              <a:t>와 독립변수</a:t>
            </a:r>
            <a:r>
              <a:rPr lang="en-US" altLang="ko-KR" dirty="0"/>
              <a:t>(x)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선형 관계를 파악하고 이를 예측에 활용하는 방법  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기온</a:t>
            </a:r>
            <a:r>
              <a:rPr lang="en-US" altLang="ko-KR" dirty="0"/>
              <a:t>(x)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아이스 크림  판매량</a:t>
            </a:r>
            <a:r>
              <a:rPr lang="en-US" altLang="ko-KR" dirty="0"/>
              <a:t>(y)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관계식을 찾아낸다</a:t>
            </a:r>
            <a:r>
              <a:rPr lang="en-US" altLang="ko-KR" dirty="0"/>
              <a:t>. </a:t>
            </a:r>
            <a:r>
              <a:rPr lang="ko-KR" altLang="en-US" dirty="0"/>
              <a:t>이를 이용하여 내일의 예상 기온으로 부터 예상 아이스크림 판매량을 예측한다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=&gt;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필요한 아이스크림 재료의 양을 예측할 수 있다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기온</a:t>
            </a:r>
            <a:r>
              <a:rPr lang="en-US" altLang="ko-KR" dirty="0"/>
              <a:t>(x)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아이스 크림  판매량</a:t>
            </a:r>
            <a:r>
              <a:rPr lang="en-US" altLang="ko-KR" dirty="0"/>
              <a:t>(y)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관계식을 </a:t>
            </a:r>
            <a:r>
              <a:rPr lang="ko-KR" altLang="en-US" dirty="0">
                <a:solidFill>
                  <a:srgbClr val="FF0000"/>
                </a:solidFill>
              </a:rPr>
              <a:t>모델</a:t>
            </a:r>
            <a:r>
              <a:rPr lang="en-US" altLang="ko-KR" dirty="0">
                <a:solidFill>
                  <a:srgbClr val="FF0000"/>
                </a:solidFill>
              </a:rPr>
              <a:t>(model) </a:t>
            </a:r>
            <a:r>
              <a:rPr lang="ko-KR" altLang="en-US" dirty="0"/>
              <a:t>이라고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 (</a:t>
            </a:r>
            <a:r>
              <a:rPr lang="ko-KR" altLang="en-US" dirty="0"/>
              <a:t>회귀 모델</a:t>
            </a:r>
            <a:r>
              <a:rPr lang="en-US" altLang="ko-KR" dirty="0"/>
              <a:t>, </a:t>
            </a:r>
            <a:r>
              <a:rPr lang="ko-KR" altLang="en-US" dirty="0"/>
              <a:t>예측 모델</a:t>
            </a:r>
            <a:r>
              <a:rPr lang="en-US" altLang="ko-KR" dirty="0"/>
              <a:t>)</a:t>
            </a:r>
          </a:p>
          <a:p>
            <a:pPr lvl="1" eaLnBrk="1" hangingPunct="1"/>
            <a:endParaRPr lang="en-US" altLang="ko-KR" dirty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dirty="0"/>
              <a:t>단순 선형 회귀식은 다음과 같은 형태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769C98-779E-46D7-AC61-A1314C54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06" y="4797152"/>
            <a:ext cx="219075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A7E98-6528-46B4-BE21-CFED2BC0C46E}"/>
              </a:ext>
            </a:extLst>
          </p:cNvPr>
          <p:cNvSpPr txBox="1"/>
          <p:nvPr/>
        </p:nvSpPr>
        <p:spPr>
          <a:xfrm>
            <a:off x="3647728" y="6093296"/>
            <a:ext cx="548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상수인 </a:t>
            </a:r>
            <a:r>
              <a:rPr lang="en-US" altLang="ko-KR" sz="2000" b="1" i="1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와 </a:t>
            </a:r>
            <a:r>
              <a:rPr lang="en-US" altLang="ko-KR" sz="2000" b="1" i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를 찾는 것이 모델을 만드는 과정 </a:t>
            </a:r>
          </a:p>
        </p:txBody>
      </p:sp>
    </p:spTree>
    <p:extLst>
      <p:ext uri="{BB962C8B-B14F-4D97-AF65-F5344CB8AC3E}">
        <p14:creationId xmlns:p14="http://schemas.microsoft.com/office/powerpoint/2010/main" val="308443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3239A-0176-46E4-A37E-1354463F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90B91-D8C6-493C-B5B0-1B6A0ADD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기온</a:t>
            </a:r>
            <a:r>
              <a:rPr lang="en-US" altLang="ko-KR" dirty="0"/>
              <a:t>(x)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아이스 크림  판매량</a:t>
            </a:r>
            <a:r>
              <a:rPr lang="en-US" altLang="ko-KR" dirty="0"/>
              <a:t>(y)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관계식이 다음과 같다고 하자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내일의</a:t>
            </a:r>
            <a:r>
              <a:rPr lang="en-US" altLang="ko-KR" dirty="0"/>
              <a:t> </a:t>
            </a:r>
            <a:r>
              <a:rPr lang="ko-KR" altLang="en-US" dirty="0"/>
              <a:t>예상 기온이 </a:t>
            </a:r>
            <a:r>
              <a:rPr lang="en-US" altLang="ko-KR" dirty="0"/>
              <a:t>32 </a:t>
            </a:r>
            <a:r>
              <a:rPr lang="ko-KR" altLang="en-US" dirty="0"/>
              <a:t>도 이면 내일의 아이스크림 예상 판매량은 다음과 같이 예측될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현실세계에서는 두 변수가 선형 관계에 있는 경우가 많아서 선형회귀 분석이 유용하다</a:t>
            </a:r>
            <a:endParaRPr lang="en-US" altLang="ko-KR" dirty="0"/>
          </a:p>
          <a:p>
            <a:pPr lvl="1"/>
            <a:r>
              <a:rPr lang="ko-KR" altLang="en-US" dirty="0"/>
              <a:t>두변수가 선형 관계에 있는지 알아보는 방법 </a:t>
            </a:r>
            <a:r>
              <a:rPr lang="en-US" altLang="ko-KR" dirty="0"/>
              <a:t>: </a:t>
            </a:r>
            <a:r>
              <a:rPr lang="ko-KR" altLang="en-US" dirty="0" err="1"/>
              <a:t>산점도</a:t>
            </a:r>
            <a:r>
              <a:rPr lang="en-US" altLang="ko-KR" dirty="0"/>
              <a:t>, </a:t>
            </a:r>
            <a:r>
              <a:rPr lang="ko-KR" altLang="en-US" dirty="0"/>
              <a:t>상관계수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A1BE-E21A-4560-936F-9F5292504E2A}"/>
              </a:ext>
            </a:extLst>
          </p:cNvPr>
          <p:cNvSpPr txBox="1"/>
          <p:nvPr/>
        </p:nvSpPr>
        <p:spPr>
          <a:xfrm>
            <a:off x="3935760" y="2031232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 2500 </a:t>
            </a:r>
            <a:r>
              <a:rPr lang="en-US" altLang="ko-KR" i="1" dirty="0"/>
              <a:t>x</a:t>
            </a:r>
            <a:r>
              <a:rPr lang="en-US" altLang="ko-KR" dirty="0"/>
              <a:t> + 45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A4BCF-5C90-445C-B253-C189A1EC6D2B}"/>
              </a:ext>
            </a:extLst>
          </p:cNvPr>
          <p:cNvSpPr txBox="1"/>
          <p:nvPr/>
        </p:nvSpPr>
        <p:spPr>
          <a:xfrm>
            <a:off x="3935760" y="3471392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 2500</a:t>
            </a:r>
            <a:r>
              <a:rPr lang="en-US" altLang="ko-KR" dirty="0">
                <a:sym typeface="Symbol" panose="05050102010706020507" pitchFamily="18" charset="2"/>
              </a:rPr>
              <a:t></a:t>
            </a:r>
            <a:r>
              <a:rPr lang="en-US" altLang="ko-KR" dirty="0"/>
              <a:t>32 + 45 = 80045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D3B85-DBF6-4E39-9735-416DBBEA29CF}"/>
              </a:ext>
            </a:extLst>
          </p:cNvPr>
          <p:cNvSpPr txBox="1"/>
          <p:nvPr/>
        </p:nvSpPr>
        <p:spPr>
          <a:xfrm>
            <a:off x="4435506" y="613568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Simple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linear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regression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4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4323F-B4BF-4D63-8F10-723105E6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C2086-4BA3-4945-BDB8-95186C94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회귀식에서 </a:t>
            </a:r>
            <a:r>
              <a:rPr lang="en-US" altLang="ko-KR" i="1" dirty="0"/>
              <a:t>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i="1" dirty="0"/>
              <a:t>b</a:t>
            </a:r>
            <a:r>
              <a:rPr lang="ko-KR" altLang="en-US" dirty="0"/>
              <a:t> 를 찾는 방법</a:t>
            </a:r>
          </a:p>
        </p:txBody>
      </p:sp>
      <p:pic>
        <p:nvPicPr>
          <p:cNvPr id="3074" name="Picture 2" descr="linear regressionì ëí ì´ë¯¸ì§ ê²ìê²°ê³¼">
            <a:extLst>
              <a:ext uri="{FF2B5EF4-FFF2-40B4-BE49-F238E27FC236}">
                <a16:creationId xmlns:a16="http://schemas.microsoft.com/office/drawing/2014/main" id="{CEA123B8-767B-4108-BACA-417521B7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33" y="1556793"/>
            <a:ext cx="7020272" cy="46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9171D8-1F98-493B-806B-69A07475EF3A}"/>
              </a:ext>
            </a:extLst>
          </p:cNvPr>
          <p:cNvCxnSpPr/>
          <p:nvPr/>
        </p:nvCxnSpPr>
        <p:spPr bwMode="auto">
          <a:xfrm flipV="1">
            <a:off x="2423592" y="3140968"/>
            <a:ext cx="6840760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9455CE-07B0-4E4F-A786-127340D490C8}"/>
              </a:ext>
            </a:extLst>
          </p:cNvPr>
          <p:cNvSpPr txBox="1"/>
          <p:nvPr/>
        </p:nvSpPr>
        <p:spPr>
          <a:xfrm>
            <a:off x="9170294" y="2060849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(a)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61EF5-A01A-4EC7-86F3-9A1B0DE30A14}"/>
              </a:ext>
            </a:extLst>
          </p:cNvPr>
          <p:cNvSpPr txBox="1"/>
          <p:nvPr/>
        </p:nvSpPr>
        <p:spPr>
          <a:xfrm>
            <a:off x="9192345" y="289532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(b)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E5775-E159-43C2-9A61-6CF17F2F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4A569-DBE2-42E0-A7BE-5E3DF6B8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회귀식에서 </a:t>
            </a:r>
            <a:r>
              <a:rPr lang="en-US" altLang="ko-KR" i="1" dirty="0"/>
              <a:t>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i="1" dirty="0"/>
              <a:t>b</a:t>
            </a:r>
            <a:r>
              <a:rPr lang="ko-KR" altLang="en-US" dirty="0"/>
              <a:t> 를 찾는 방법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C3BD7-7F84-4FC3-AC6C-CEA7312F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060848"/>
            <a:ext cx="2896716" cy="3649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FA236-73D7-48BE-905B-AF6327AA7D5E}"/>
              </a:ext>
            </a:extLst>
          </p:cNvPr>
          <p:cNvSpPr txBox="1"/>
          <p:nvPr/>
        </p:nvSpPr>
        <p:spPr>
          <a:xfrm>
            <a:off x="5194206" y="387654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Symbol" panose="05050102010706020507" pitchFamily="18" charset="2"/>
              </a:rPr>
              <a:t>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152C86-5A9B-4F43-9F5B-6A91CC7DAF36}"/>
              </a:ext>
            </a:extLst>
          </p:cNvPr>
          <p:cNvCxnSpPr>
            <a:cxnSpLocks/>
          </p:cNvCxnSpPr>
          <p:nvPr/>
        </p:nvCxnSpPr>
        <p:spPr bwMode="auto">
          <a:xfrm>
            <a:off x="3736132" y="3634488"/>
            <a:ext cx="1540886" cy="435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C8269D-ADBC-4AA5-996A-7720D9A5AB63}"/>
              </a:ext>
            </a:extLst>
          </p:cNvPr>
          <p:cNvSpPr txBox="1"/>
          <p:nvPr/>
        </p:nvSpPr>
        <p:spPr>
          <a:xfrm>
            <a:off x="2686682" y="33776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예측값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78077E-F7E9-4C60-97A1-F57D2E15AC91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8806" y="4778993"/>
            <a:ext cx="1701319" cy="307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D873CA52-FCC7-41D5-AB4E-BBD3000B3A3F}"/>
              </a:ext>
            </a:extLst>
          </p:cNvPr>
          <p:cNvSpPr/>
          <p:nvPr/>
        </p:nvSpPr>
        <p:spPr bwMode="auto">
          <a:xfrm>
            <a:off x="5493042" y="4149080"/>
            <a:ext cx="239984" cy="576064"/>
          </a:xfrm>
          <a:prstGeom prst="rightBrace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D7EF3C-7FD0-45B2-88D4-08E001D2704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78994" y="4452265"/>
            <a:ext cx="1513150" cy="72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1B4A96-40AC-47F6-8CD2-02456045B759}"/>
              </a:ext>
            </a:extLst>
          </p:cNvPr>
          <p:cNvSpPr txBox="1"/>
          <p:nvPr/>
        </p:nvSpPr>
        <p:spPr>
          <a:xfrm>
            <a:off x="7392145" y="4263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오차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69F19-DBDB-4E9C-877E-25D2A24EFC95}"/>
              </a:ext>
            </a:extLst>
          </p:cNvPr>
          <p:cNvSpPr txBox="1"/>
          <p:nvPr/>
        </p:nvSpPr>
        <p:spPr>
          <a:xfrm>
            <a:off x="2532992" y="4857764"/>
            <a:ext cx="11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실제값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91286-8895-4194-9F8B-E67593E56BD7}"/>
              </a:ext>
            </a:extLst>
          </p:cNvPr>
          <p:cNvSpPr txBox="1"/>
          <p:nvPr/>
        </p:nvSpPr>
        <p:spPr>
          <a:xfrm>
            <a:off x="7824193" y="6093297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최소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제곱법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”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7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860F1-4FC1-414E-AFEC-97BB05B0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A006B-160A-4CC2-B565-B44B9757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을 이용하여 회귀 모델 구하기</a:t>
            </a:r>
            <a:endParaRPr lang="en-US" altLang="ko-KR" dirty="0"/>
          </a:p>
          <a:p>
            <a:pPr lvl="1"/>
            <a:r>
              <a:rPr lang="ko-KR" altLang="en-US" dirty="0"/>
              <a:t>주행속도</a:t>
            </a:r>
            <a:r>
              <a:rPr lang="en-US" altLang="ko-KR" dirty="0"/>
              <a:t>(speed)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제동 거리</a:t>
            </a:r>
            <a:r>
              <a:rPr lang="en-US" altLang="ko-KR" dirty="0"/>
              <a:t>(</a:t>
            </a:r>
            <a:r>
              <a:rPr lang="en-US" altLang="ko-KR" dirty="0" err="1"/>
              <a:t>dist</a:t>
            </a:r>
            <a:r>
              <a:rPr lang="en-US" altLang="ko-KR" dirty="0"/>
              <a:t>) </a:t>
            </a:r>
            <a:r>
              <a:rPr lang="ko-KR" altLang="en-US" dirty="0"/>
              <a:t>사이의 </a:t>
            </a:r>
            <a:r>
              <a:rPr lang="ko-KR" altLang="en-US" dirty="0" err="1"/>
              <a:t>회귀식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D62C8F-17B7-4149-B187-F961C8433AA3}"/>
              </a:ext>
            </a:extLst>
          </p:cNvPr>
          <p:cNvSpPr/>
          <p:nvPr/>
        </p:nvSpPr>
        <p:spPr bwMode="auto">
          <a:xfrm>
            <a:off x="2208213" y="1844824"/>
            <a:ext cx="78486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head(cars)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dist~speed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, data=cars)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F1C2E-270A-431D-A5C4-ABC9E8AE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4384098"/>
            <a:ext cx="1653607" cy="1693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FC5C3D-BFB9-437D-AE78-CE8BE5E5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994" y="4127798"/>
            <a:ext cx="6870006" cy="2400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C012B-BA11-469C-8507-BD0724636FD7}"/>
              </a:ext>
            </a:extLst>
          </p:cNvPr>
          <p:cNvSpPr txBox="1"/>
          <p:nvPr/>
        </p:nvSpPr>
        <p:spPr>
          <a:xfrm>
            <a:off x="2495601" y="602128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mile     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ft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ED158-C3E8-46DF-92EF-E4D6379E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단순 선형 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D2831-F9EF-4079-82AF-C0681D3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을 이용하여 회귀 모델 구하기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506E54-6492-4B01-B3E1-167DBFDAD0F9}"/>
              </a:ext>
            </a:extLst>
          </p:cNvPr>
          <p:cNvSpPr/>
          <p:nvPr/>
        </p:nvSpPr>
        <p:spPr bwMode="auto">
          <a:xfrm>
            <a:off x="2208213" y="1556792"/>
            <a:ext cx="78486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dist~speed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, cars)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model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7ACE8-948E-4D36-AF96-88597650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55" y="2590750"/>
            <a:ext cx="4553902" cy="19442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4A9CB8-3740-4878-80F2-BFFFA08D8032}"/>
              </a:ext>
            </a:extLst>
          </p:cNvPr>
          <p:cNvCxnSpPr>
            <a:cxnSpLocks/>
          </p:cNvCxnSpPr>
          <p:nvPr/>
        </p:nvCxnSpPr>
        <p:spPr bwMode="auto">
          <a:xfrm>
            <a:off x="4295800" y="443711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7D1F455-47E2-45FD-802E-255580BC4D8B}"/>
              </a:ext>
            </a:extLst>
          </p:cNvPr>
          <p:cNvCxnSpPr>
            <a:cxnSpLocks/>
          </p:cNvCxnSpPr>
          <p:nvPr/>
        </p:nvCxnSpPr>
        <p:spPr bwMode="auto">
          <a:xfrm>
            <a:off x="2882534" y="4423665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22B10B-96B8-4394-9C20-9A493AF57C14}"/>
              </a:ext>
            </a:extLst>
          </p:cNvPr>
          <p:cNvSpPr txBox="1"/>
          <p:nvPr/>
        </p:nvSpPr>
        <p:spPr>
          <a:xfrm>
            <a:off x="4412922" y="4410489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endParaRPr lang="ko-KR" altLang="en-US" sz="2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162F0-415E-422E-88D1-BC62BBCA70AE}"/>
              </a:ext>
            </a:extLst>
          </p:cNvPr>
          <p:cNvSpPr txBox="1"/>
          <p:nvPr/>
        </p:nvSpPr>
        <p:spPr>
          <a:xfrm>
            <a:off x="2948383" y="44054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ko-KR" altLang="en-US" sz="2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C24432-8577-4979-B24E-0E0074DB6FF8}"/>
              </a:ext>
            </a:extLst>
          </p:cNvPr>
          <p:cNvSpPr/>
          <p:nvPr/>
        </p:nvSpPr>
        <p:spPr bwMode="auto">
          <a:xfrm>
            <a:off x="2207568" y="5085184"/>
            <a:ext cx="784860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(model)[1]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b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(model)[2]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W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3626FE-A216-4027-904B-E1565BAA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5174185"/>
            <a:ext cx="2411408" cy="155019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FE8580-97E4-4AF0-B688-3BDCF2863435}"/>
              </a:ext>
            </a:extLst>
          </p:cNvPr>
          <p:cNvCxnSpPr/>
          <p:nvPr/>
        </p:nvCxnSpPr>
        <p:spPr bwMode="auto">
          <a:xfrm>
            <a:off x="4943872" y="198884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CF8C95-7080-44A8-9401-371B7B74CC0F}"/>
              </a:ext>
            </a:extLst>
          </p:cNvPr>
          <p:cNvCxnSpPr>
            <a:cxnSpLocks/>
          </p:cNvCxnSpPr>
          <p:nvPr/>
        </p:nvCxnSpPr>
        <p:spPr bwMode="auto">
          <a:xfrm>
            <a:off x="4151784" y="198884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CAE572-75D3-46F1-BF0E-41515EF14C3F}"/>
              </a:ext>
            </a:extLst>
          </p:cNvPr>
          <p:cNvSpPr txBox="1"/>
          <p:nvPr/>
        </p:nvSpPr>
        <p:spPr>
          <a:xfrm>
            <a:off x="4943873" y="1943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독립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66B0E9-DB9C-4479-AE07-67A4BC475999}"/>
              </a:ext>
            </a:extLst>
          </p:cNvPr>
          <p:cNvSpPr txBox="1"/>
          <p:nvPr/>
        </p:nvSpPr>
        <p:spPr>
          <a:xfrm>
            <a:off x="4093224" y="19526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종속</a:t>
            </a:r>
          </a:p>
        </p:txBody>
      </p:sp>
    </p:spTree>
    <p:extLst>
      <p:ext uri="{BB962C8B-B14F-4D97-AF65-F5344CB8AC3E}">
        <p14:creationId xmlns:p14="http://schemas.microsoft.com/office/powerpoint/2010/main" val="180708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13278</TotalTime>
  <Words>1271</Words>
  <Application>Microsoft Office PowerPoint</Application>
  <PresentationFormat>와이드스크린</PresentationFormat>
  <Paragraphs>242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Symbol</vt:lpstr>
      <vt:lpstr>Times New Roman</vt:lpstr>
      <vt:lpstr>Wingdings</vt:lpstr>
      <vt:lpstr>Office 테마</vt:lpstr>
      <vt:lpstr>회귀분석</vt:lpstr>
      <vt:lpstr>Contents</vt:lpstr>
      <vt:lpstr>개요</vt:lpstr>
      <vt:lpstr>1. 단순 선형 회귀</vt:lpstr>
      <vt:lpstr>1. 단순 선형 회귀</vt:lpstr>
      <vt:lpstr>1. 단순 선형 회귀</vt:lpstr>
      <vt:lpstr>1. 단순 선형 회귀</vt:lpstr>
      <vt:lpstr>1. 단순 선형 회귀</vt:lpstr>
      <vt:lpstr>1. 단순 선형 회귀</vt:lpstr>
      <vt:lpstr>1. 단순 선형 회귀</vt:lpstr>
      <vt:lpstr>1. 단순 선형 회귀</vt:lpstr>
      <vt:lpstr>1. 단순 선형 회귀</vt:lpstr>
      <vt:lpstr>[연습문제 1]</vt:lpstr>
      <vt:lpstr>2. 중선형 회귀</vt:lpstr>
      <vt:lpstr>2. 중선형 회귀</vt:lpstr>
      <vt:lpstr>2. 중선형 회귀</vt:lpstr>
      <vt:lpstr>2. 중선형 회귀</vt:lpstr>
      <vt:lpstr>2. 중선형 회귀</vt:lpstr>
      <vt:lpstr>2. 중선형 회귀</vt:lpstr>
      <vt:lpstr>2. 중선형 회귀</vt:lpstr>
      <vt:lpstr>2. 중선형 회귀</vt:lpstr>
      <vt:lpstr>2. 중선형 회귀</vt:lpstr>
      <vt:lpstr>PowerPoint 프레젠테이션</vt:lpstr>
      <vt:lpstr>[연습문제 2]</vt:lpstr>
      <vt:lpstr>3. 로지스틱 회귀</vt:lpstr>
      <vt:lpstr>3. 로지스틱 회귀</vt:lpstr>
      <vt:lpstr>3. 로지스틱 회귀</vt:lpstr>
      <vt:lpstr>3. 로지스틱 회귀</vt:lpstr>
      <vt:lpstr>3. 로지스틱 회귀</vt:lpstr>
      <vt:lpstr>3. 로지스틱 회귀</vt:lpstr>
      <vt:lpstr>3. 로지스틱 회귀</vt:lpstr>
      <vt:lpstr>[연습문제 3]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1073</cp:revision>
  <cp:lastPrinted>1601-01-01T00:00:00Z</cp:lastPrinted>
  <dcterms:created xsi:type="dcterms:W3CDTF">2001-04-24T07:20:06Z</dcterms:created>
  <dcterms:modified xsi:type="dcterms:W3CDTF">2019-03-21T01:09:28Z</dcterms:modified>
</cp:coreProperties>
</file>