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91" r:id="rId2"/>
    <p:sldId id="334" r:id="rId3"/>
    <p:sldId id="335" r:id="rId4"/>
    <p:sldId id="336" r:id="rId5"/>
    <p:sldId id="498" r:id="rId6"/>
    <p:sldId id="338" r:id="rId7"/>
    <p:sldId id="340" r:id="rId8"/>
    <p:sldId id="501" r:id="rId9"/>
    <p:sldId id="495" r:id="rId10"/>
    <p:sldId id="343" r:id="rId11"/>
    <p:sldId id="344" r:id="rId12"/>
    <p:sldId id="496" r:id="rId13"/>
    <p:sldId id="504" r:id="rId14"/>
    <p:sldId id="348" r:id="rId15"/>
    <p:sldId id="349" r:id="rId16"/>
    <p:sldId id="308" r:id="rId17"/>
    <p:sldId id="292" r:id="rId18"/>
    <p:sldId id="325" r:id="rId19"/>
    <p:sldId id="442" r:id="rId20"/>
    <p:sldId id="380" r:id="rId21"/>
    <p:sldId id="443" r:id="rId22"/>
    <p:sldId id="342" r:id="rId23"/>
    <p:sldId id="471" r:id="rId24"/>
    <p:sldId id="472" r:id="rId25"/>
    <p:sldId id="345" r:id="rId26"/>
    <p:sldId id="346" r:id="rId27"/>
    <p:sldId id="402" r:id="rId28"/>
    <p:sldId id="491" r:id="rId29"/>
    <p:sldId id="492" r:id="rId30"/>
    <p:sldId id="358" r:id="rId31"/>
    <p:sldId id="359" r:id="rId32"/>
    <p:sldId id="381" r:id="rId33"/>
    <p:sldId id="473" r:id="rId34"/>
    <p:sldId id="479" r:id="rId35"/>
    <p:sldId id="477" r:id="rId36"/>
    <p:sldId id="478" r:id="rId37"/>
    <p:sldId id="480" r:id="rId38"/>
    <p:sldId id="483" r:id="rId39"/>
    <p:sldId id="485" r:id="rId40"/>
    <p:sldId id="486" r:id="rId41"/>
    <p:sldId id="487" r:id="rId42"/>
    <p:sldId id="488" r:id="rId43"/>
    <p:sldId id="489" r:id="rId44"/>
    <p:sldId id="490" r:id="rId45"/>
    <p:sldId id="403" r:id="rId46"/>
    <p:sldId id="493" r:id="rId47"/>
    <p:sldId id="494" r:id="rId48"/>
    <p:sldId id="474" r:id="rId49"/>
    <p:sldId id="475" r:id="rId50"/>
    <p:sldId id="476" r:id="rId51"/>
    <p:sldId id="465" r:id="rId52"/>
    <p:sldId id="466" r:id="rId53"/>
    <p:sldId id="467" r:id="rId54"/>
    <p:sldId id="464" r:id="rId55"/>
    <p:sldId id="469" r:id="rId56"/>
    <p:sldId id="468" r:id="rId57"/>
    <p:sldId id="463" r:id="rId58"/>
    <p:sldId id="470" r:id="rId5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392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45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2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0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5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5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6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4919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427121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2020-07-12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Chap 6. </a:t>
            </a:r>
            <a:r>
              <a:rPr lang="ko-KR" altLang="en-US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다음과 같은 결과가 나오도록 중간에 나온 공백까지 제거하여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E40E67-E351-45BA-AFEC-8F147543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5648325" cy="7239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4F92AA-D6D1-4386-8046-7B5FCC15D2F0}"/>
              </a:ext>
            </a:extLst>
          </p:cNvPr>
          <p:cNvSpPr/>
          <p:nvPr/>
        </p:nvSpPr>
        <p:spPr>
          <a:xfrm>
            <a:off x="822001" y="2966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inStr</a:t>
            </a:r>
            <a:r>
              <a:rPr lang="ko-KR" altLang="en-US" dirty="0"/>
              <a:t> = "   한글    </a:t>
            </a:r>
            <a:r>
              <a:rPr lang="ko-KR" altLang="en-US" dirty="0" err="1"/>
              <a:t>Python</a:t>
            </a:r>
            <a:r>
              <a:rPr lang="ko-KR" altLang="en-US" dirty="0"/>
              <a:t>    프로그래밍   "</a:t>
            </a:r>
          </a:p>
          <a:p>
            <a:r>
              <a:rPr lang="ko-KR" altLang="en-US" dirty="0" err="1"/>
              <a:t>outStr</a:t>
            </a:r>
            <a:r>
              <a:rPr lang="ko-KR" altLang="en-US" dirty="0"/>
              <a:t> = ""</a:t>
            </a:r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(0,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inStr</a:t>
            </a:r>
            <a:r>
              <a:rPr lang="ko-KR" altLang="en-US" dirty="0"/>
              <a:t>)) :</a:t>
            </a:r>
          </a:p>
        </p:txBody>
      </p:sp>
    </p:spTree>
    <p:extLst>
      <p:ext uri="{BB962C8B-B14F-4D97-AF65-F5344CB8AC3E}">
        <p14:creationId xmlns:p14="http://schemas.microsoft.com/office/powerpoint/2010/main" val="204734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함수  활용 </a:t>
            </a:r>
            <a:r>
              <a:rPr lang="en-US" altLang="ko-KR" spc="-150" dirty="0"/>
              <a:t>–</a:t>
            </a:r>
            <a:r>
              <a:rPr lang="ko-KR" altLang="en-US" spc="-150" dirty="0"/>
              <a:t>문제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3130585"/>
          </a:xfrm>
        </p:spPr>
        <p:txBody>
          <a:bodyPr/>
          <a:lstStyle/>
          <a:p>
            <a:pPr lvl="1"/>
            <a:r>
              <a:rPr lang="ko-KR" altLang="en-US" dirty="0"/>
              <a:t>문자열 변경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replace(‘</a:t>
            </a:r>
            <a:r>
              <a:rPr lang="ko-KR" altLang="en-US" dirty="0"/>
              <a:t>기존 문자열’</a:t>
            </a:r>
            <a:r>
              <a:rPr lang="en-US" altLang="ko-KR" dirty="0"/>
              <a:t>, ‘</a:t>
            </a:r>
            <a:r>
              <a:rPr lang="ko-KR" altLang="en-US" dirty="0"/>
              <a:t>새 문자열’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문자열을 입력 받아  ‘</a:t>
            </a:r>
            <a:r>
              <a:rPr lang="en-US" altLang="ko-KR" dirty="0">
                <a:solidFill>
                  <a:srgbClr val="FF0000"/>
                </a:solidFill>
              </a:rPr>
              <a:t>o’</a:t>
            </a:r>
            <a:r>
              <a:rPr lang="ko-KR" altLang="en-US" dirty="0">
                <a:solidFill>
                  <a:srgbClr val="FF0000"/>
                </a:solidFill>
              </a:rPr>
              <a:t>를 ‘</a:t>
            </a:r>
            <a:r>
              <a:rPr lang="en-US" altLang="ko-KR" dirty="0">
                <a:solidFill>
                  <a:srgbClr val="FF0000"/>
                </a:solidFill>
              </a:rPr>
              <a:t>$’</a:t>
            </a:r>
            <a:r>
              <a:rPr lang="ko-KR" altLang="en-US" dirty="0">
                <a:solidFill>
                  <a:srgbClr val="FF0000"/>
                </a:solidFill>
              </a:rPr>
              <a:t>로 변경 하는 코드를 </a:t>
            </a:r>
            <a:r>
              <a:rPr lang="ko-KR" altLang="en-US" dirty="0" err="1">
                <a:solidFill>
                  <a:srgbClr val="FF0000"/>
                </a:solidFill>
              </a:rPr>
              <a:t>완성하시오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dirty="0"/>
              <a:t>ss = input("</a:t>
            </a:r>
            <a:r>
              <a:rPr lang="ko-KR" altLang="en-US" dirty="0"/>
              <a:t>문자열 입력 </a:t>
            </a:r>
            <a:r>
              <a:rPr lang="en-US" altLang="ko-KR" dirty="0"/>
              <a:t>==&gt; ")</a:t>
            </a:r>
          </a:p>
          <a:p>
            <a:pPr lvl="1">
              <a:buNone/>
            </a:pPr>
            <a:r>
              <a:rPr lang="en-US" altLang="ko-KR" dirty="0"/>
              <a:t>print("</a:t>
            </a:r>
            <a:r>
              <a:rPr lang="ko-KR" altLang="en-US" dirty="0"/>
              <a:t>출력 문자열 </a:t>
            </a:r>
            <a:r>
              <a:rPr lang="en-US" altLang="ko-KR" dirty="0"/>
              <a:t>==&gt; ", end='')</a:t>
            </a:r>
          </a:p>
          <a:p>
            <a:pPr lvl="1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</a:t>
            </a:r>
            <a:r>
              <a:rPr lang="en-US" altLang="ko-KR" dirty="0" err="1"/>
              <a:t>len</a:t>
            </a:r>
            <a:r>
              <a:rPr lang="en-US" altLang="ko-KR" dirty="0"/>
              <a:t>(ss)) 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726920" cy="128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B489D3-833D-4F8B-81BC-7C950B59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19560"/>
            <a:ext cx="37242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4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함수  활용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/>
              <a:t>결합</a:t>
            </a:r>
            <a:endParaRPr lang="en-US" altLang="ko-KR" dirty="0"/>
          </a:p>
          <a:p>
            <a:pPr lvl="1"/>
            <a:r>
              <a:rPr lang="en-US" altLang="ko-KR" dirty="0"/>
              <a:t>split() : </a:t>
            </a:r>
            <a:r>
              <a:rPr lang="ko-KR" altLang="en-US" dirty="0"/>
              <a:t>문자열을 공백이나 다른 문자로 분리해서 리스트를 반환</a:t>
            </a:r>
            <a:endParaRPr lang="en-US" altLang="ko-KR" dirty="0"/>
          </a:p>
          <a:p>
            <a:pPr lvl="1"/>
            <a:r>
              <a:rPr lang="en-US" altLang="ko-KR" dirty="0" err="1"/>
              <a:t>splitlines</a:t>
            </a:r>
            <a:r>
              <a:rPr lang="en-US" altLang="ko-KR" dirty="0"/>
              <a:t>() :  </a:t>
            </a:r>
            <a:r>
              <a:rPr lang="ko-KR" altLang="en-US" dirty="0"/>
              <a:t>행 단위로 분리</a:t>
            </a:r>
            <a:endParaRPr lang="en-US" altLang="ko-KR" dirty="0"/>
          </a:p>
          <a:p>
            <a:pPr lvl="1"/>
            <a:r>
              <a:rPr lang="en-US" altLang="ko-KR" dirty="0"/>
              <a:t>join() : </a:t>
            </a:r>
            <a:r>
              <a:rPr lang="ko-KR" altLang="en-US" dirty="0"/>
              <a:t>문자열을 합해줌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77" y="2874073"/>
            <a:ext cx="7605845" cy="376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85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함수  활용</a:t>
            </a:r>
            <a:r>
              <a:rPr lang="en-US" altLang="ko-KR" spc="-150" dirty="0"/>
              <a:t>- </a:t>
            </a:r>
            <a:r>
              <a:rPr lang="ko-KR" altLang="en-US" spc="-150" dirty="0"/>
              <a:t>문제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662" indent="0">
              <a:buNone/>
            </a:pPr>
            <a:r>
              <a:rPr lang="ko-KR" altLang="en-US" dirty="0"/>
              <a:t>입력한 연도에서  </a:t>
            </a:r>
            <a:r>
              <a:rPr lang="en-US" altLang="ko-KR" dirty="0"/>
              <a:t>‘/’</a:t>
            </a:r>
            <a:r>
              <a:rPr lang="ko-KR" altLang="en-US" dirty="0"/>
              <a:t>를 분리하고</a:t>
            </a:r>
            <a:r>
              <a:rPr lang="en-US" altLang="ko-KR" dirty="0"/>
              <a:t>, </a:t>
            </a:r>
            <a:r>
              <a:rPr lang="ko-KR" altLang="en-US" dirty="0"/>
              <a:t>연도를 가리키는 문자열인 </a:t>
            </a:r>
            <a:r>
              <a:rPr lang="en-US" altLang="ko-KR" dirty="0" err="1"/>
              <a:t>ssList</a:t>
            </a:r>
            <a:r>
              <a:rPr lang="en-US" altLang="ko-KR" dirty="0"/>
              <a:t>[0]</a:t>
            </a:r>
            <a:r>
              <a:rPr lang="ko-KR" altLang="en-US" dirty="0"/>
              <a:t>을 </a:t>
            </a:r>
            <a:r>
              <a:rPr lang="en-US" altLang="ko-KR" dirty="0"/>
              <a:t>(‘2019’)</a:t>
            </a:r>
            <a:r>
              <a:rPr lang="ko-KR" altLang="en-US" dirty="0"/>
              <a:t>를 </a:t>
            </a:r>
            <a:r>
              <a:rPr lang="en-US" altLang="ko-KR" dirty="0"/>
              <a:t>int()</a:t>
            </a:r>
            <a:r>
              <a:rPr lang="ko-KR" altLang="en-US" dirty="0"/>
              <a:t>함수로 정수로 변환한 다음 </a:t>
            </a:r>
            <a:r>
              <a:rPr lang="en-US" altLang="ko-KR" dirty="0"/>
              <a:t>10</a:t>
            </a:r>
            <a:r>
              <a:rPr lang="ko-KR" altLang="en-US" dirty="0"/>
              <a:t>을 더한 후 다시 문자열로 변경하여라</a:t>
            </a:r>
            <a:r>
              <a:rPr lang="en-US" altLang="ko-KR" dirty="0"/>
              <a:t>. </a:t>
            </a:r>
            <a:r>
              <a:rPr lang="ko-KR" altLang="en-US" dirty="0"/>
              <a:t>아래의 화면과 같이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755CF6-1299-4199-8129-7728F48E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4476750" cy="447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24DA244-3470-4A64-8169-C4C80983082D}"/>
              </a:ext>
            </a:extLst>
          </p:cNvPr>
          <p:cNvSpPr/>
          <p:nvPr/>
        </p:nvSpPr>
        <p:spPr>
          <a:xfrm>
            <a:off x="2236360" y="3575820"/>
            <a:ext cx="4251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ss</a:t>
            </a:r>
            <a:r>
              <a:rPr lang="ko-KR" altLang="en-US" dirty="0"/>
              <a:t> = </a:t>
            </a:r>
            <a:r>
              <a:rPr lang="ko-KR" altLang="en-US" dirty="0" err="1"/>
              <a:t>input</a:t>
            </a:r>
            <a:r>
              <a:rPr lang="ko-KR" altLang="en-US" dirty="0"/>
              <a:t>("날짜(연/월/일) 입력 ==&gt; ")</a:t>
            </a:r>
            <a:endParaRPr lang="en-US" altLang="ko-KR" dirty="0"/>
          </a:p>
          <a:p>
            <a:r>
              <a:rPr lang="en-US" altLang="ko-KR" dirty="0" err="1"/>
              <a:t>ssList</a:t>
            </a:r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23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함수를 활용해봅시다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정렬 및 채우기</a:t>
            </a:r>
          </a:p>
          <a:p>
            <a:pPr lvl="1"/>
            <a:r>
              <a:rPr lang="en-US" altLang="ko-KR" dirty="0"/>
              <a:t>center( ) : </a:t>
            </a:r>
            <a:r>
              <a:rPr lang="ko-KR" altLang="en-US" dirty="0"/>
              <a:t>숫자만큼 전체 자릿수를 잡은 후 문자열을 가운데 배치</a:t>
            </a:r>
          </a:p>
          <a:p>
            <a:pPr lvl="1"/>
            <a:r>
              <a:rPr lang="en-US" altLang="ko-KR" dirty="0" err="1"/>
              <a:t>ljust</a:t>
            </a:r>
            <a:r>
              <a:rPr lang="en-US" altLang="ko-KR" dirty="0"/>
              <a:t>( ) : </a:t>
            </a:r>
            <a:r>
              <a:rPr lang="ko-KR" altLang="en-US" dirty="0"/>
              <a:t>왼쪽에 붙여 출력</a:t>
            </a:r>
          </a:p>
          <a:p>
            <a:pPr lvl="1"/>
            <a:r>
              <a:rPr lang="en-US" altLang="ko-KR" dirty="0" err="1"/>
              <a:t>rjust</a:t>
            </a:r>
            <a:r>
              <a:rPr lang="en-US" altLang="ko-KR" dirty="0"/>
              <a:t>( ) : </a:t>
            </a:r>
            <a:r>
              <a:rPr lang="ko-KR" altLang="en-US" dirty="0"/>
              <a:t>오른쪽에 붙여 출력</a:t>
            </a:r>
          </a:p>
          <a:p>
            <a:pPr lvl="1"/>
            <a:r>
              <a:rPr lang="en-US" altLang="ko-KR" dirty="0" err="1"/>
              <a:t>zfill</a:t>
            </a:r>
            <a:r>
              <a:rPr lang="en-US" altLang="ko-KR" dirty="0"/>
              <a:t>( ) : </a:t>
            </a:r>
            <a:r>
              <a:rPr lang="ko-KR" altLang="en-US" dirty="0"/>
              <a:t>오른쪽으로 붙여 쓰고 왼쪽 빈 공간은 </a:t>
            </a:r>
            <a:r>
              <a:rPr lang="en-US" altLang="ko-KR" dirty="0"/>
              <a:t>0</a:t>
            </a:r>
            <a:r>
              <a:rPr lang="ko-KR" altLang="en-US" dirty="0"/>
              <a:t>으로 채움</a:t>
            </a:r>
          </a:p>
          <a:p>
            <a:pPr lvl="1"/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65089"/>
            <a:ext cx="5571619" cy="300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70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함수  활용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구성 파악 </a:t>
            </a:r>
            <a:r>
              <a:rPr lang="en-US" altLang="ko-KR" dirty="0"/>
              <a:t>: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r>
              <a:rPr lang="en-US" altLang="ko-KR" dirty="0" err="1"/>
              <a:t>isdigit</a:t>
            </a:r>
            <a:r>
              <a:rPr lang="en-US" altLang="ko-KR" dirty="0"/>
              <a:t>( ) : </a:t>
            </a:r>
            <a:r>
              <a:rPr lang="ko-KR" altLang="en-US" dirty="0"/>
              <a:t>전체가 숫자로만 구성되어 있는가</a:t>
            </a:r>
            <a:endParaRPr lang="en-US" altLang="ko-KR" dirty="0"/>
          </a:p>
          <a:p>
            <a:pPr lvl="1"/>
            <a:r>
              <a:rPr lang="en-US" altLang="ko-KR" dirty="0" err="1"/>
              <a:t>isalpha</a:t>
            </a:r>
            <a:r>
              <a:rPr lang="en-US" altLang="ko-KR" dirty="0"/>
              <a:t>( ) : </a:t>
            </a:r>
            <a:r>
              <a:rPr lang="ko-KR" altLang="en-US" dirty="0"/>
              <a:t>전체가 글자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/</a:t>
            </a:r>
            <a:r>
              <a:rPr lang="ko-KR" altLang="en-US" dirty="0"/>
              <a:t>영어</a:t>
            </a:r>
            <a:r>
              <a:rPr lang="en-US" altLang="ko-KR" dirty="0"/>
              <a:t>)</a:t>
            </a:r>
            <a:r>
              <a:rPr lang="ko-KR" altLang="en-US" dirty="0"/>
              <a:t>로만 구성되어 있는가</a:t>
            </a:r>
            <a:endParaRPr lang="en-US" altLang="ko-KR" dirty="0"/>
          </a:p>
          <a:p>
            <a:pPr lvl="1"/>
            <a:r>
              <a:rPr lang="en-US" altLang="ko-KR" dirty="0" err="1"/>
              <a:t>isalnum</a:t>
            </a:r>
            <a:r>
              <a:rPr lang="en-US" altLang="ko-KR" dirty="0"/>
              <a:t>( ) : </a:t>
            </a:r>
            <a:r>
              <a:rPr lang="ko-KR" altLang="en-US" dirty="0"/>
              <a:t>전체가 글자와 숫자가 섞여서 구성되어 있는가</a:t>
            </a:r>
            <a:endParaRPr lang="en-US" altLang="ko-KR" dirty="0"/>
          </a:p>
          <a:p>
            <a:pPr lvl="1"/>
            <a:r>
              <a:rPr lang="en-US" altLang="ko-KR" dirty="0" err="1"/>
              <a:t>islower</a:t>
            </a:r>
            <a:r>
              <a:rPr lang="en-US" altLang="ko-KR" dirty="0"/>
              <a:t>( ) : </a:t>
            </a:r>
            <a:r>
              <a:rPr lang="ko-KR" altLang="en-US" dirty="0"/>
              <a:t>전체가 소문자로만 구성되어 있는가</a:t>
            </a:r>
            <a:endParaRPr lang="en-US" altLang="ko-KR" dirty="0"/>
          </a:p>
          <a:p>
            <a:pPr lvl="1"/>
            <a:r>
              <a:rPr lang="en-US" altLang="ko-KR" dirty="0" err="1"/>
              <a:t>isupper</a:t>
            </a:r>
            <a:r>
              <a:rPr lang="en-US" altLang="ko-KR" dirty="0"/>
              <a:t>( ) : </a:t>
            </a:r>
            <a:r>
              <a:rPr lang="ko-KR" altLang="en-US" dirty="0"/>
              <a:t>전체가 대문자로만 구성되어 있는가</a:t>
            </a:r>
            <a:endParaRPr lang="en-US" altLang="ko-KR" dirty="0"/>
          </a:p>
          <a:p>
            <a:pPr lvl="1"/>
            <a:r>
              <a:rPr lang="en-US" altLang="ko-KR" dirty="0" err="1"/>
              <a:t>isspace</a:t>
            </a:r>
            <a:r>
              <a:rPr lang="en-US" altLang="ko-KR" dirty="0"/>
              <a:t>( ) : </a:t>
            </a:r>
            <a:r>
              <a:rPr lang="ko-KR" altLang="en-US" dirty="0"/>
              <a:t>전체가 공백문자로만 구성되어 있는가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273697" cy="22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58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함수란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함수는 코드의 묶음에 이름을 붙인 것</a:t>
            </a:r>
            <a:endParaRPr lang="en-US" altLang="ko-KR" dirty="0"/>
          </a:p>
          <a:p>
            <a:r>
              <a:rPr lang="ko-KR" altLang="en-US" dirty="0"/>
              <a:t>함수는 입력을 받아서 출력을 내보내는 박스로 생각할 수 있다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47" y="3004328"/>
            <a:ext cx="32099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4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함수 작성하고 호출하기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453" y="2242868"/>
            <a:ext cx="8229600" cy="14061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print_address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print("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서울특별시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종로구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print("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빌딩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층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453" y="4554746"/>
            <a:ext cx="8229600" cy="609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</p:txBody>
      </p:sp>
      <p:sp>
        <p:nvSpPr>
          <p:cNvPr id="13" name="자유형 12"/>
          <p:cNvSpPr/>
          <p:nvPr/>
        </p:nvSpPr>
        <p:spPr>
          <a:xfrm>
            <a:off x="88435" y="2596551"/>
            <a:ext cx="524040" cy="2182483"/>
          </a:xfrm>
          <a:custGeom>
            <a:avLst/>
            <a:gdLst>
              <a:gd name="connsiteX0" fmla="*/ 463656 w 524040"/>
              <a:gd name="connsiteY0" fmla="*/ 2182483 h 2182483"/>
              <a:gd name="connsiteX1" fmla="*/ 429150 w 524040"/>
              <a:gd name="connsiteY1" fmla="*/ 2139351 h 2182483"/>
              <a:gd name="connsiteX2" fmla="*/ 403271 w 524040"/>
              <a:gd name="connsiteY2" fmla="*/ 2113472 h 2182483"/>
              <a:gd name="connsiteX3" fmla="*/ 351512 w 524040"/>
              <a:gd name="connsiteY3" fmla="*/ 2044460 h 2182483"/>
              <a:gd name="connsiteX4" fmla="*/ 247995 w 524040"/>
              <a:gd name="connsiteY4" fmla="*/ 1949570 h 2182483"/>
              <a:gd name="connsiteX5" fmla="*/ 196237 w 524040"/>
              <a:gd name="connsiteY5" fmla="*/ 1880558 h 2182483"/>
              <a:gd name="connsiteX6" fmla="*/ 178984 w 524040"/>
              <a:gd name="connsiteY6" fmla="*/ 1854679 h 2182483"/>
              <a:gd name="connsiteX7" fmla="*/ 153105 w 524040"/>
              <a:gd name="connsiteY7" fmla="*/ 1820174 h 2182483"/>
              <a:gd name="connsiteX8" fmla="*/ 135852 w 524040"/>
              <a:gd name="connsiteY8" fmla="*/ 1785668 h 2182483"/>
              <a:gd name="connsiteX9" fmla="*/ 101346 w 524040"/>
              <a:gd name="connsiteY9" fmla="*/ 1733909 h 2182483"/>
              <a:gd name="connsiteX10" fmla="*/ 84093 w 524040"/>
              <a:gd name="connsiteY10" fmla="*/ 1708030 h 2182483"/>
              <a:gd name="connsiteX11" fmla="*/ 75467 w 524040"/>
              <a:gd name="connsiteY11" fmla="*/ 1613140 h 2182483"/>
              <a:gd name="connsiteX12" fmla="*/ 66840 w 524040"/>
              <a:gd name="connsiteY12" fmla="*/ 1406106 h 2182483"/>
              <a:gd name="connsiteX13" fmla="*/ 58214 w 524040"/>
              <a:gd name="connsiteY13" fmla="*/ 1371600 h 2182483"/>
              <a:gd name="connsiteX14" fmla="*/ 49588 w 524040"/>
              <a:gd name="connsiteY14" fmla="*/ 1302589 h 2182483"/>
              <a:gd name="connsiteX15" fmla="*/ 40961 w 524040"/>
              <a:gd name="connsiteY15" fmla="*/ 1268083 h 2182483"/>
              <a:gd name="connsiteX16" fmla="*/ 32335 w 524040"/>
              <a:gd name="connsiteY16" fmla="*/ 1224951 h 2182483"/>
              <a:gd name="connsiteX17" fmla="*/ 15082 w 524040"/>
              <a:gd name="connsiteY17" fmla="*/ 1155940 h 2182483"/>
              <a:gd name="connsiteX18" fmla="*/ 15082 w 524040"/>
              <a:gd name="connsiteY18" fmla="*/ 664234 h 2182483"/>
              <a:gd name="connsiteX19" fmla="*/ 23708 w 524040"/>
              <a:gd name="connsiteY19" fmla="*/ 595223 h 2182483"/>
              <a:gd name="connsiteX20" fmla="*/ 32335 w 524040"/>
              <a:gd name="connsiteY20" fmla="*/ 500332 h 2182483"/>
              <a:gd name="connsiteX21" fmla="*/ 58214 w 524040"/>
              <a:gd name="connsiteY21" fmla="*/ 310551 h 2182483"/>
              <a:gd name="connsiteX22" fmla="*/ 75467 w 524040"/>
              <a:gd name="connsiteY22" fmla="*/ 284672 h 2182483"/>
              <a:gd name="connsiteX23" fmla="*/ 109973 w 524040"/>
              <a:gd name="connsiteY23" fmla="*/ 207034 h 2182483"/>
              <a:gd name="connsiteX24" fmla="*/ 135852 w 524040"/>
              <a:gd name="connsiteY24" fmla="*/ 181155 h 2182483"/>
              <a:gd name="connsiteX25" fmla="*/ 170357 w 524040"/>
              <a:gd name="connsiteY25" fmla="*/ 163902 h 2182483"/>
              <a:gd name="connsiteX26" fmla="*/ 196237 w 524040"/>
              <a:gd name="connsiteY26" fmla="*/ 138023 h 2182483"/>
              <a:gd name="connsiteX27" fmla="*/ 265248 w 524040"/>
              <a:gd name="connsiteY27" fmla="*/ 94891 h 2182483"/>
              <a:gd name="connsiteX28" fmla="*/ 308380 w 524040"/>
              <a:gd name="connsiteY28" fmla="*/ 86264 h 2182483"/>
              <a:gd name="connsiteX29" fmla="*/ 342886 w 524040"/>
              <a:gd name="connsiteY29" fmla="*/ 60385 h 2182483"/>
              <a:gd name="connsiteX30" fmla="*/ 377391 w 524040"/>
              <a:gd name="connsiteY30" fmla="*/ 51758 h 2182483"/>
              <a:gd name="connsiteX31" fmla="*/ 455029 w 524040"/>
              <a:gd name="connsiteY31" fmla="*/ 25879 h 2182483"/>
              <a:gd name="connsiteX32" fmla="*/ 480908 w 524040"/>
              <a:gd name="connsiteY32" fmla="*/ 17253 h 2182483"/>
              <a:gd name="connsiteX33" fmla="*/ 515414 w 524040"/>
              <a:gd name="connsiteY33" fmla="*/ 8626 h 2182483"/>
              <a:gd name="connsiteX34" fmla="*/ 524040 w 524040"/>
              <a:gd name="connsiteY34" fmla="*/ 0 h 218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4040" h="2182483">
                <a:moveTo>
                  <a:pt x="463656" y="2182483"/>
                </a:moveTo>
                <a:cubicBezTo>
                  <a:pt x="452154" y="2168106"/>
                  <a:pt x="441274" y="2153207"/>
                  <a:pt x="429150" y="2139351"/>
                </a:cubicBezTo>
                <a:cubicBezTo>
                  <a:pt x="421117" y="2130170"/>
                  <a:pt x="411081" y="2122844"/>
                  <a:pt x="403271" y="2113472"/>
                </a:cubicBezTo>
                <a:cubicBezTo>
                  <a:pt x="338146" y="2035321"/>
                  <a:pt x="459372" y="2161308"/>
                  <a:pt x="351512" y="2044460"/>
                </a:cubicBezTo>
                <a:cubicBezTo>
                  <a:pt x="292127" y="1980127"/>
                  <a:pt x="299780" y="1988408"/>
                  <a:pt x="247995" y="1949570"/>
                </a:cubicBezTo>
                <a:cubicBezTo>
                  <a:pt x="193616" y="1858938"/>
                  <a:pt x="250142" y="1945244"/>
                  <a:pt x="196237" y="1880558"/>
                </a:cubicBezTo>
                <a:cubicBezTo>
                  <a:pt x="189600" y="1872593"/>
                  <a:pt x="185010" y="1863115"/>
                  <a:pt x="178984" y="1854679"/>
                </a:cubicBezTo>
                <a:cubicBezTo>
                  <a:pt x="170627" y="1842980"/>
                  <a:pt x="160725" y="1832366"/>
                  <a:pt x="153105" y="1820174"/>
                </a:cubicBezTo>
                <a:cubicBezTo>
                  <a:pt x="146289" y="1809269"/>
                  <a:pt x="142468" y="1796695"/>
                  <a:pt x="135852" y="1785668"/>
                </a:cubicBezTo>
                <a:cubicBezTo>
                  <a:pt x="125184" y="1767887"/>
                  <a:pt x="112848" y="1751162"/>
                  <a:pt x="101346" y="1733909"/>
                </a:cubicBezTo>
                <a:lnTo>
                  <a:pt x="84093" y="1708030"/>
                </a:lnTo>
                <a:cubicBezTo>
                  <a:pt x="81218" y="1676400"/>
                  <a:pt x="77279" y="1644849"/>
                  <a:pt x="75467" y="1613140"/>
                </a:cubicBezTo>
                <a:cubicBezTo>
                  <a:pt x="71526" y="1544181"/>
                  <a:pt x="71761" y="1475002"/>
                  <a:pt x="66840" y="1406106"/>
                </a:cubicBezTo>
                <a:cubicBezTo>
                  <a:pt x="65995" y="1394280"/>
                  <a:pt x="60163" y="1383295"/>
                  <a:pt x="58214" y="1371600"/>
                </a:cubicBezTo>
                <a:cubicBezTo>
                  <a:pt x="54403" y="1348733"/>
                  <a:pt x="53399" y="1325456"/>
                  <a:pt x="49588" y="1302589"/>
                </a:cubicBezTo>
                <a:cubicBezTo>
                  <a:pt x="47639" y="1290894"/>
                  <a:pt x="43533" y="1279657"/>
                  <a:pt x="40961" y="1268083"/>
                </a:cubicBezTo>
                <a:cubicBezTo>
                  <a:pt x="37780" y="1253770"/>
                  <a:pt x="35632" y="1239238"/>
                  <a:pt x="32335" y="1224951"/>
                </a:cubicBezTo>
                <a:cubicBezTo>
                  <a:pt x="27003" y="1201847"/>
                  <a:pt x="15082" y="1155940"/>
                  <a:pt x="15082" y="1155940"/>
                </a:cubicBezTo>
                <a:cubicBezTo>
                  <a:pt x="-10182" y="953815"/>
                  <a:pt x="873" y="1069221"/>
                  <a:pt x="15082" y="664234"/>
                </a:cubicBezTo>
                <a:cubicBezTo>
                  <a:pt x="15895" y="641066"/>
                  <a:pt x="21281" y="618278"/>
                  <a:pt x="23708" y="595223"/>
                </a:cubicBezTo>
                <a:cubicBezTo>
                  <a:pt x="27033" y="563637"/>
                  <a:pt x="29802" y="531992"/>
                  <a:pt x="32335" y="500332"/>
                </a:cubicBezTo>
                <a:cubicBezTo>
                  <a:pt x="33597" y="484557"/>
                  <a:pt x="36491" y="343134"/>
                  <a:pt x="58214" y="310551"/>
                </a:cubicBezTo>
                <a:lnTo>
                  <a:pt x="75467" y="284672"/>
                </a:lnTo>
                <a:cubicBezTo>
                  <a:pt x="88006" y="247056"/>
                  <a:pt x="87188" y="234375"/>
                  <a:pt x="109973" y="207034"/>
                </a:cubicBezTo>
                <a:cubicBezTo>
                  <a:pt x="117783" y="197662"/>
                  <a:pt x="125925" y="188246"/>
                  <a:pt x="135852" y="181155"/>
                </a:cubicBezTo>
                <a:cubicBezTo>
                  <a:pt x="146316" y="173681"/>
                  <a:pt x="159893" y="171376"/>
                  <a:pt x="170357" y="163902"/>
                </a:cubicBezTo>
                <a:cubicBezTo>
                  <a:pt x="180284" y="156811"/>
                  <a:pt x="186865" y="145833"/>
                  <a:pt x="196237" y="138023"/>
                </a:cubicBezTo>
                <a:cubicBezTo>
                  <a:pt x="205903" y="129968"/>
                  <a:pt x="262007" y="96187"/>
                  <a:pt x="265248" y="94891"/>
                </a:cubicBezTo>
                <a:cubicBezTo>
                  <a:pt x="278861" y="89446"/>
                  <a:pt x="294003" y="89140"/>
                  <a:pt x="308380" y="86264"/>
                </a:cubicBezTo>
                <a:cubicBezTo>
                  <a:pt x="319882" y="77638"/>
                  <a:pt x="330026" y="66815"/>
                  <a:pt x="342886" y="60385"/>
                </a:cubicBezTo>
                <a:cubicBezTo>
                  <a:pt x="353490" y="55083"/>
                  <a:pt x="366035" y="55165"/>
                  <a:pt x="377391" y="51758"/>
                </a:cubicBezTo>
                <a:cubicBezTo>
                  <a:pt x="377488" y="51729"/>
                  <a:pt x="442041" y="30208"/>
                  <a:pt x="455029" y="25879"/>
                </a:cubicBezTo>
                <a:cubicBezTo>
                  <a:pt x="463655" y="23004"/>
                  <a:pt x="472087" y="19458"/>
                  <a:pt x="480908" y="17253"/>
                </a:cubicBezTo>
                <a:cubicBezTo>
                  <a:pt x="492410" y="14377"/>
                  <a:pt x="504406" y="13029"/>
                  <a:pt x="515414" y="8626"/>
                </a:cubicBezTo>
                <a:cubicBezTo>
                  <a:pt x="519189" y="7116"/>
                  <a:pt x="521165" y="2875"/>
                  <a:pt x="52404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268060" y="2717321"/>
            <a:ext cx="87882" cy="924875"/>
          </a:xfrm>
          <a:custGeom>
            <a:avLst/>
            <a:gdLst>
              <a:gd name="connsiteX0" fmla="*/ 69034 w 87882"/>
              <a:gd name="connsiteY0" fmla="*/ 0 h 924875"/>
              <a:gd name="connsiteX1" fmla="*/ 69034 w 87882"/>
              <a:gd name="connsiteY1" fmla="*/ 379562 h 924875"/>
              <a:gd name="connsiteX2" fmla="*/ 51782 w 87882"/>
              <a:gd name="connsiteY2" fmla="*/ 405441 h 924875"/>
              <a:gd name="connsiteX3" fmla="*/ 34529 w 87882"/>
              <a:gd name="connsiteY3" fmla="*/ 569343 h 924875"/>
              <a:gd name="connsiteX4" fmla="*/ 17276 w 87882"/>
              <a:gd name="connsiteY4" fmla="*/ 638354 h 924875"/>
              <a:gd name="connsiteX5" fmla="*/ 23 w 87882"/>
              <a:gd name="connsiteY5" fmla="*/ 715992 h 924875"/>
              <a:gd name="connsiteX6" fmla="*/ 8649 w 87882"/>
              <a:gd name="connsiteY6" fmla="*/ 897147 h 924875"/>
              <a:gd name="connsiteX7" fmla="*/ 17276 w 87882"/>
              <a:gd name="connsiteY7" fmla="*/ 923026 h 924875"/>
              <a:gd name="connsiteX8" fmla="*/ 23 w 87882"/>
              <a:gd name="connsiteY8" fmla="*/ 836762 h 92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82" h="924875">
                <a:moveTo>
                  <a:pt x="69034" y="0"/>
                </a:moveTo>
                <a:cubicBezTo>
                  <a:pt x="98115" y="145393"/>
                  <a:pt x="89882" y="87694"/>
                  <a:pt x="69034" y="379562"/>
                </a:cubicBezTo>
                <a:cubicBezTo>
                  <a:pt x="68295" y="389903"/>
                  <a:pt x="57533" y="396815"/>
                  <a:pt x="51782" y="405441"/>
                </a:cubicBezTo>
                <a:cubicBezTo>
                  <a:pt x="30518" y="490492"/>
                  <a:pt x="51790" y="396733"/>
                  <a:pt x="34529" y="569343"/>
                </a:cubicBezTo>
                <a:cubicBezTo>
                  <a:pt x="30483" y="609807"/>
                  <a:pt x="26592" y="605749"/>
                  <a:pt x="17276" y="638354"/>
                </a:cubicBezTo>
                <a:cubicBezTo>
                  <a:pt x="9151" y="666790"/>
                  <a:pt x="5955" y="686332"/>
                  <a:pt x="23" y="715992"/>
                </a:cubicBezTo>
                <a:cubicBezTo>
                  <a:pt x="2898" y="776377"/>
                  <a:pt x="3629" y="836902"/>
                  <a:pt x="8649" y="897147"/>
                </a:cubicBezTo>
                <a:cubicBezTo>
                  <a:pt x="9404" y="906209"/>
                  <a:pt x="19059" y="931942"/>
                  <a:pt x="17276" y="923026"/>
                </a:cubicBezTo>
                <a:cubicBezTo>
                  <a:pt x="-1372" y="829782"/>
                  <a:pt x="23" y="882251"/>
                  <a:pt x="23" y="83676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4453" y="5400136"/>
            <a:ext cx="8315864" cy="101791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  <p:sp>
        <p:nvSpPr>
          <p:cNvPr id="16" name="설명선 1 15"/>
          <p:cNvSpPr/>
          <p:nvPr/>
        </p:nvSpPr>
        <p:spPr>
          <a:xfrm>
            <a:off x="5676524" y="1303699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정의</a:t>
            </a:r>
          </a:p>
        </p:txBody>
      </p:sp>
      <p:sp>
        <p:nvSpPr>
          <p:cNvPr id="17" name="설명선 1 16"/>
          <p:cNvSpPr/>
          <p:nvPr/>
        </p:nvSpPr>
        <p:spPr>
          <a:xfrm>
            <a:off x="5676524" y="3695336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호출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12486" y="4646372"/>
            <a:ext cx="720080" cy="32531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55022" y="3740906"/>
            <a:ext cx="720080" cy="32531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879" y="2936511"/>
            <a:ext cx="720080" cy="32531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25234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함수의 장점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한 번만 함수를 정의하면 언제든지 필요할 때면 함수를 불러서 일을 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3849" y="2587922"/>
            <a:ext cx="8229600" cy="9920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603849" y="3812875"/>
            <a:ext cx="8272732" cy="25534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354598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함수에 입력 전달하기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auto"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/>
              <a:t>우리는 함수에 값</a:t>
            </a:r>
            <a:r>
              <a:rPr kumimoji="0" lang="en-US" altLang="ko-KR"/>
              <a:t>(</a:t>
            </a:r>
            <a:r>
              <a:rPr kumimoji="0" lang="ko-KR" altLang="en-US"/>
              <a:t>정보</a:t>
            </a:r>
            <a:r>
              <a:rPr kumimoji="0" lang="en-US" altLang="ko-KR"/>
              <a:t>)</a:t>
            </a:r>
            <a:r>
              <a:rPr kumimoji="0" lang="ko-KR" altLang="en-US"/>
              <a:t>을 전달할 수 있다</a:t>
            </a:r>
            <a:r>
              <a:rPr kumimoji="0" lang="en-US" altLang="ko-KR"/>
              <a:t>. </a:t>
            </a:r>
            <a:r>
              <a:rPr kumimoji="0" lang="ko-KR" altLang="en-US"/>
              <a:t>이 값을 인수</a:t>
            </a:r>
            <a:r>
              <a:rPr kumimoji="0" lang="en-US" altLang="ko-KR"/>
              <a:t>(argument)</a:t>
            </a:r>
            <a:r>
              <a:rPr kumimoji="0" lang="ko-KR" altLang="en-US"/>
              <a:t>라고 한다</a:t>
            </a:r>
            <a:r>
              <a:rPr kumimoji="0" lang="en-US" altLang="ko-KR"/>
              <a:t>.</a:t>
            </a:r>
            <a:endParaRPr kumimoji="0"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81" y="2485217"/>
            <a:ext cx="3337344" cy="288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46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리스트와 비슷한 문자열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93" y="1681748"/>
            <a:ext cx="7379962" cy="228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7" y="4077072"/>
            <a:ext cx="7340113" cy="232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0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인수 전달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958" y="2204864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print_address</a:t>
            </a:r>
            <a:r>
              <a:rPr lang="en-US" altLang="ko-KR" dirty="0"/>
              <a:t>(name):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서울 특별시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print("</a:t>
            </a:r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print(name)</a:t>
            </a:r>
          </a:p>
          <a:p>
            <a:endParaRPr lang="en-US" altLang="ko-KR" dirty="0"/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("</a:t>
            </a:r>
            <a:r>
              <a:rPr lang="ko-KR" altLang="en-US" dirty="0"/>
              <a:t>홍길동</a:t>
            </a:r>
            <a:r>
              <a:rPr lang="en-US" altLang="ko-KR" dirty="0"/>
              <a:t>")</a:t>
            </a:r>
          </a:p>
        </p:txBody>
      </p:sp>
      <p:sp>
        <p:nvSpPr>
          <p:cNvPr id="9" name="자유형 8"/>
          <p:cNvSpPr/>
          <p:nvPr/>
        </p:nvSpPr>
        <p:spPr>
          <a:xfrm>
            <a:off x="2717321" y="1837426"/>
            <a:ext cx="1906437" cy="1992702"/>
          </a:xfrm>
          <a:custGeom>
            <a:avLst/>
            <a:gdLst>
              <a:gd name="connsiteX0" fmla="*/ 189781 w 1906437"/>
              <a:gd name="connsiteY0" fmla="*/ 1992702 h 1992702"/>
              <a:gd name="connsiteX1" fmla="*/ 241539 w 1906437"/>
              <a:gd name="connsiteY1" fmla="*/ 1949570 h 1992702"/>
              <a:gd name="connsiteX2" fmla="*/ 276045 w 1906437"/>
              <a:gd name="connsiteY2" fmla="*/ 1940944 h 1992702"/>
              <a:gd name="connsiteX3" fmla="*/ 301924 w 1906437"/>
              <a:gd name="connsiteY3" fmla="*/ 1932317 h 1992702"/>
              <a:gd name="connsiteX4" fmla="*/ 362309 w 1906437"/>
              <a:gd name="connsiteY4" fmla="*/ 1897812 h 1992702"/>
              <a:gd name="connsiteX5" fmla="*/ 465826 w 1906437"/>
              <a:gd name="connsiteY5" fmla="*/ 1880559 h 1992702"/>
              <a:gd name="connsiteX6" fmla="*/ 577970 w 1906437"/>
              <a:gd name="connsiteY6" fmla="*/ 1828800 h 1992702"/>
              <a:gd name="connsiteX7" fmla="*/ 638354 w 1906437"/>
              <a:gd name="connsiteY7" fmla="*/ 1811548 h 1992702"/>
              <a:gd name="connsiteX8" fmla="*/ 767751 w 1906437"/>
              <a:gd name="connsiteY8" fmla="*/ 1768416 h 1992702"/>
              <a:gd name="connsiteX9" fmla="*/ 931653 w 1906437"/>
              <a:gd name="connsiteY9" fmla="*/ 1690778 h 1992702"/>
              <a:gd name="connsiteX10" fmla="*/ 1000664 w 1906437"/>
              <a:gd name="connsiteY10" fmla="*/ 1664899 h 1992702"/>
              <a:gd name="connsiteX11" fmla="*/ 1061049 w 1906437"/>
              <a:gd name="connsiteY11" fmla="*/ 1630393 h 1992702"/>
              <a:gd name="connsiteX12" fmla="*/ 1112807 w 1906437"/>
              <a:gd name="connsiteY12" fmla="*/ 1604514 h 1992702"/>
              <a:gd name="connsiteX13" fmla="*/ 1173192 w 1906437"/>
              <a:gd name="connsiteY13" fmla="*/ 1578634 h 1992702"/>
              <a:gd name="connsiteX14" fmla="*/ 1293962 w 1906437"/>
              <a:gd name="connsiteY14" fmla="*/ 1500997 h 1992702"/>
              <a:gd name="connsiteX15" fmla="*/ 1397479 w 1906437"/>
              <a:gd name="connsiteY15" fmla="*/ 1431985 h 1992702"/>
              <a:gd name="connsiteX16" fmla="*/ 1483743 w 1906437"/>
              <a:gd name="connsiteY16" fmla="*/ 1362974 h 1992702"/>
              <a:gd name="connsiteX17" fmla="*/ 1561381 w 1906437"/>
              <a:gd name="connsiteY17" fmla="*/ 1319842 h 1992702"/>
              <a:gd name="connsiteX18" fmla="*/ 1656271 w 1906437"/>
              <a:gd name="connsiteY18" fmla="*/ 1181819 h 1992702"/>
              <a:gd name="connsiteX19" fmla="*/ 1673524 w 1906437"/>
              <a:gd name="connsiteY19" fmla="*/ 1130061 h 1992702"/>
              <a:gd name="connsiteX20" fmla="*/ 1759788 w 1906437"/>
              <a:gd name="connsiteY20" fmla="*/ 974785 h 1992702"/>
              <a:gd name="connsiteX21" fmla="*/ 1777041 w 1906437"/>
              <a:gd name="connsiteY21" fmla="*/ 931653 h 1992702"/>
              <a:gd name="connsiteX22" fmla="*/ 1794294 w 1906437"/>
              <a:gd name="connsiteY22" fmla="*/ 854016 h 1992702"/>
              <a:gd name="connsiteX23" fmla="*/ 1802921 w 1906437"/>
              <a:gd name="connsiteY23" fmla="*/ 819510 h 1992702"/>
              <a:gd name="connsiteX24" fmla="*/ 1811547 w 1906437"/>
              <a:gd name="connsiteY24" fmla="*/ 776378 h 1992702"/>
              <a:gd name="connsiteX25" fmla="*/ 1828800 w 1906437"/>
              <a:gd name="connsiteY25" fmla="*/ 741872 h 1992702"/>
              <a:gd name="connsiteX26" fmla="*/ 1846053 w 1906437"/>
              <a:gd name="connsiteY26" fmla="*/ 595223 h 1992702"/>
              <a:gd name="connsiteX27" fmla="*/ 1863305 w 1906437"/>
              <a:gd name="connsiteY27" fmla="*/ 560717 h 1992702"/>
              <a:gd name="connsiteX28" fmla="*/ 1880558 w 1906437"/>
              <a:gd name="connsiteY28" fmla="*/ 491706 h 1992702"/>
              <a:gd name="connsiteX29" fmla="*/ 1889185 w 1906437"/>
              <a:gd name="connsiteY29" fmla="*/ 465827 h 1992702"/>
              <a:gd name="connsiteX30" fmla="*/ 1897811 w 1906437"/>
              <a:gd name="connsiteY30" fmla="*/ 336431 h 1992702"/>
              <a:gd name="connsiteX31" fmla="*/ 1906437 w 1906437"/>
              <a:gd name="connsiteY31" fmla="*/ 310551 h 1992702"/>
              <a:gd name="connsiteX32" fmla="*/ 1889185 w 1906437"/>
              <a:gd name="connsiteY32" fmla="*/ 138023 h 1992702"/>
              <a:gd name="connsiteX33" fmla="*/ 1871932 w 1906437"/>
              <a:gd name="connsiteY33" fmla="*/ 103517 h 1992702"/>
              <a:gd name="connsiteX34" fmla="*/ 1854679 w 1906437"/>
              <a:gd name="connsiteY34" fmla="*/ 77638 h 1992702"/>
              <a:gd name="connsiteX35" fmla="*/ 1759788 w 1906437"/>
              <a:gd name="connsiteY35" fmla="*/ 25880 h 1992702"/>
              <a:gd name="connsiteX36" fmla="*/ 1708030 w 1906437"/>
              <a:gd name="connsiteY36" fmla="*/ 8627 h 1992702"/>
              <a:gd name="connsiteX37" fmla="*/ 1682151 w 1906437"/>
              <a:gd name="connsiteY37" fmla="*/ 0 h 1992702"/>
              <a:gd name="connsiteX38" fmla="*/ 1216324 w 1906437"/>
              <a:gd name="connsiteY38" fmla="*/ 8627 h 1992702"/>
              <a:gd name="connsiteX39" fmla="*/ 1190445 w 1906437"/>
              <a:gd name="connsiteY39" fmla="*/ 17253 h 1992702"/>
              <a:gd name="connsiteX40" fmla="*/ 1130060 w 1906437"/>
              <a:gd name="connsiteY40" fmla="*/ 25880 h 1992702"/>
              <a:gd name="connsiteX41" fmla="*/ 1095554 w 1906437"/>
              <a:gd name="connsiteY41" fmla="*/ 34506 h 1992702"/>
              <a:gd name="connsiteX42" fmla="*/ 1043796 w 1906437"/>
              <a:gd name="connsiteY42" fmla="*/ 43132 h 1992702"/>
              <a:gd name="connsiteX43" fmla="*/ 948905 w 1906437"/>
              <a:gd name="connsiteY43" fmla="*/ 60385 h 1992702"/>
              <a:gd name="connsiteX44" fmla="*/ 905773 w 1906437"/>
              <a:gd name="connsiteY44" fmla="*/ 69012 h 1992702"/>
              <a:gd name="connsiteX45" fmla="*/ 879894 w 1906437"/>
              <a:gd name="connsiteY45" fmla="*/ 77638 h 1992702"/>
              <a:gd name="connsiteX46" fmla="*/ 810883 w 1906437"/>
              <a:gd name="connsiteY46" fmla="*/ 86265 h 1992702"/>
              <a:gd name="connsiteX47" fmla="*/ 785004 w 1906437"/>
              <a:gd name="connsiteY47" fmla="*/ 94891 h 1992702"/>
              <a:gd name="connsiteX48" fmla="*/ 759124 w 1906437"/>
              <a:gd name="connsiteY48" fmla="*/ 112144 h 1992702"/>
              <a:gd name="connsiteX49" fmla="*/ 698739 w 1906437"/>
              <a:gd name="connsiteY49" fmla="*/ 129397 h 1992702"/>
              <a:gd name="connsiteX50" fmla="*/ 672860 w 1906437"/>
              <a:gd name="connsiteY50" fmla="*/ 138023 h 1992702"/>
              <a:gd name="connsiteX51" fmla="*/ 612475 w 1906437"/>
              <a:gd name="connsiteY51" fmla="*/ 163902 h 1992702"/>
              <a:gd name="connsiteX52" fmla="*/ 526211 w 1906437"/>
              <a:gd name="connsiteY52" fmla="*/ 224287 h 1992702"/>
              <a:gd name="connsiteX53" fmla="*/ 465826 w 1906437"/>
              <a:gd name="connsiteY53" fmla="*/ 250166 h 1992702"/>
              <a:gd name="connsiteX54" fmla="*/ 388188 w 1906437"/>
              <a:gd name="connsiteY54" fmla="*/ 310551 h 1992702"/>
              <a:gd name="connsiteX55" fmla="*/ 362309 w 1906437"/>
              <a:gd name="connsiteY55" fmla="*/ 319178 h 1992702"/>
              <a:gd name="connsiteX56" fmla="*/ 301924 w 1906437"/>
              <a:gd name="connsiteY56" fmla="*/ 362310 h 1992702"/>
              <a:gd name="connsiteX57" fmla="*/ 267419 w 1906437"/>
              <a:gd name="connsiteY57" fmla="*/ 379563 h 1992702"/>
              <a:gd name="connsiteX58" fmla="*/ 207034 w 1906437"/>
              <a:gd name="connsiteY58" fmla="*/ 422695 h 1992702"/>
              <a:gd name="connsiteX59" fmla="*/ 181154 w 1906437"/>
              <a:gd name="connsiteY59" fmla="*/ 457200 h 1992702"/>
              <a:gd name="connsiteX60" fmla="*/ 129396 w 1906437"/>
              <a:gd name="connsiteY60" fmla="*/ 500332 h 1992702"/>
              <a:gd name="connsiteX61" fmla="*/ 77637 w 1906437"/>
              <a:gd name="connsiteY61" fmla="*/ 552091 h 1992702"/>
              <a:gd name="connsiteX62" fmla="*/ 51758 w 1906437"/>
              <a:gd name="connsiteY62" fmla="*/ 577970 h 1992702"/>
              <a:gd name="connsiteX63" fmla="*/ 0 w 1906437"/>
              <a:gd name="connsiteY63" fmla="*/ 612476 h 19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06437" h="1992702">
                <a:moveTo>
                  <a:pt x="189781" y="1992702"/>
                </a:moveTo>
                <a:cubicBezTo>
                  <a:pt x="207034" y="1978325"/>
                  <a:pt x="222281" y="1961124"/>
                  <a:pt x="241539" y="1949570"/>
                </a:cubicBezTo>
                <a:cubicBezTo>
                  <a:pt x="251705" y="1943470"/>
                  <a:pt x="264645" y="1944201"/>
                  <a:pt x="276045" y="1940944"/>
                </a:cubicBezTo>
                <a:cubicBezTo>
                  <a:pt x="284788" y="1938446"/>
                  <a:pt x="293791" y="1936384"/>
                  <a:pt x="301924" y="1932317"/>
                </a:cubicBezTo>
                <a:cubicBezTo>
                  <a:pt x="322659" y="1921949"/>
                  <a:pt x="340202" y="1904793"/>
                  <a:pt x="362309" y="1897812"/>
                </a:cubicBezTo>
                <a:cubicBezTo>
                  <a:pt x="395667" y="1887278"/>
                  <a:pt x="465826" y="1880559"/>
                  <a:pt x="465826" y="1880559"/>
                </a:cubicBezTo>
                <a:cubicBezTo>
                  <a:pt x="629219" y="1826095"/>
                  <a:pt x="387526" y="1910419"/>
                  <a:pt x="577970" y="1828800"/>
                </a:cubicBezTo>
                <a:cubicBezTo>
                  <a:pt x="597211" y="1820554"/>
                  <a:pt x="618495" y="1818168"/>
                  <a:pt x="638354" y="1811548"/>
                </a:cubicBezTo>
                <a:cubicBezTo>
                  <a:pt x="804493" y="1756168"/>
                  <a:pt x="617686" y="1811290"/>
                  <a:pt x="767751" y="1768416"/>
                </a:cubicBezTo>
                <a:cubicBezTo>
                  <a:pt x="836028" y="1727448"/>
                  <a:pt x="827891" y="1729688"/>
                  <a:pt x="931653" y="1690778"/>
                </a:cubicBezTo>
                <a:cubicBezTo>
                  <a:pt x="954657" y="1682152"/>
                  <a:pt x="978401" y="1675288"/>
                  <a:pt x="1000664" y="1664899"/>
                </a:cubicBezTo>
                <a:cubicBezTo>
                  <a:pt x="1021672" y="1655095"/>
                  <a:pt x="1040637" y="1641384"/>
                  <a:pt x="1061049" y="1630393"/>
                </a:cubicBezTo>
                <a:cubicBezTo>
                  <a:pt x="1078032" y="1621248"/>
                  <a:pt x="1095293" y="1612597"/>
                  <a:pt x="1112807" y="1604514"/>
                </a:cubicBezTo>
                <a:cubicBezTo>
                  <a:pt x="1132690" y="1595337"/>
                  <a:pt x="1154178" y="1589499"/>
                  <a:pt x="1173192" y="1578634"/>
                </a:cubicBezTo>
                <a:cubicBezTo>
                  <a:pt x="1214744" y="1554890"/>
                  <a:pt x="1253836" y="1527079"/>
                  <a:pt x="1293962" y="1500997"/>
                </a:cubicBezTo>
                <a:lnTo>
                  <a:pt x="1397479" y="1431985"/>
                </a:lnTo>
                <a:cubicBezTo>
                  <a:pt x="1426234" y="1408981"/>
                  <a:pt x="1452167" y="1381920"/>
                  <a:pt x="1483743" y="1362974"/>
                </a:cubicBezTo>
                <a:cubicBezTo>
                  <a:pt x="1537902" y="1330479"/>
                  <a:pt x="1511878" y="1344593"/>
                  <a:pt x="1561381" y="1319842"/>
                </a:cubicBezTo>
                <a:cubicBezTo>
                  <a:pt x="1577443" y="1298426"/>
                  <a:pt x="1646931" y="1209839"/>
                  <a:pt x="1656271" y="1181819"/>
                </a:cubicBezTo>
                <a:cubicBezTo>
                  <a:pt x="1662022" y="1164566"/>
                  <a:pt x="1664167" y="1145655"/>
                  <a:pt x="1673524" y="1130061"/>
                </a:cubicBezTo>
                <a:cubicBezTo>
                  <a:pt x="1699797" y="1086274"/>
                  <a:pt x="1739983" y="1024298"/>
                  <a:pt x="1759788" y="974785"/>
                </a:cubicBezTo>
                <a:cubicBezTo>
                  <a:pt x="1765539" y="960408"/>
                  <a:pt x="1772144" y="946343"/>
                  <a:pt x="1777041" y="931653"/>
                </a:cubicBezTo>
                <a:cubicBezTo>
                  <a:pt x="1784057" y="910604"/>
                  <a:pt x="1789733" y="874541"/>
                  <a:pt x="1794294" y="854016"/>
                </a:cubicBezTo>
                <a:cubicBezTo>
                  <a:pt x="1796866" y="842442"/>
                  <a:pt x="1800349" y="831084"/>
                  <a:pt x="1802921" y="819510"/>
                </a:cubicBezTo>
                <a:cubicBezTo>
                  <a:pt x="1806102" y="805197"/>
                  <a:pt x="1806911" y="790288"/>
                  <a:pt x="1811547" y="776378"/>
                </a:cubicBezTo>
                <a:cubicBezTo>
                  <a:pt x="1815614" y="764178"/>
                  <a:pt x="1823049" y="753374"/>
                  <a:pt x="1828800" y="741872"/>
                </a:cubicBezTo>
                <a:cubicBezTo>
                  <a:pt x="1829334" y="737062"/>
                  <a:pt x="1843679" y="604718"/>
                  <a:pt x="1846053" y="595223"/>
                </a:cubicBezTo>
                <a:cubicBezTo>
                  <a:pt x="1849172" y="582747"/>
                  <a:pt x="1859239" y="572917"/>
                  <a:pt x="1863305" y="560717"/>
                </a:cubicBezTo>
                <a:cubicBezTo>
                  <a:pt x="1870803" y="538222"/>
                  <a:pt x="1873059" y="514201"/>
                  <a:pt x="1880558" y="491706"/>
                </a:cubicBezTo>
                <a:lnTo>
                  <a:pt x="1889185" y="465827"/>
                </a:lnTo>
                <a:cubicBezTo>
                  <a:pt x="1892060" y="422695"/>
                  <a:pt x="1893038" y="379394"/>
                  <a:pt x="1897811" y="336431"/>
                </a:cubicBezTo>
                <a:cubicBezTo>
                  <a:pt x="1898815" y="327393"/>
                  <a:pt x="1906437" y="319644"/>
                  <a:pt x="1906437" y="310551"/>
                </a:cubicBezTo>
                <a:cubicBezTo>
                  <a:pt x="1906437" y="299153"/>
                  <a:pt x="1900167" y="174631"/>
                  <a:pt x="1889185" y="138023"/>
                </a:cubicBezTo>
                <a:cubicBezTo>
                  <a:pt x="1885490" y="125706"/>
                  <a:pt x="1878312" y="114682"/>
                  <a:pt x="1871932" y="103517"/>
                </a:cubicBezTo>
                <a:cubicBezTo>
                  <a:pt x="1866788" y="94515"/>
                  <a:pt x="1862010" y="84969"/>
                  <a:pt x="1854679" y="77638"/>
                </a:cubicBezTo>
                <a:cubicBezTo>
                  <a:pt x="1838928" y="61887"/>
                  <a:pt x="1759864" y="25905"/>
                  <a:pt x="1759788" y="25880"/>
                </a:cubicBezTo>
                <a:lnTo>
                  <a:pt x="1708030" y="8627"/>
                </a:lnTo>
                <a:lnTo>
                  <a:pt x="1682151" y="0"/>
                </a:lnTo>
                <a:lnTo>
                  <a:pt x="1216324" y="8627"/>
                </a:lnTo>
                <a:cubicBezTo>
                  <a:pt x="1207237" y="8946"/>
                  <a:pt x="1199361" y="15470"/>
                  <a:pt x="1190445" y="17253"/>
                </a:cubicBezTo>
                <a:cubicBezTo>
                  <a:pt x="1170507" y="21241"/>
                  <a:pt x="1150065" y="22243"/>
                  <a:pt x="1130060" y="25880"/>
                </a:cubicBezTo>
                <a:cubicBezTo>
                  <a:pt x="1118395" y="28001"/>
                  <a:pt x="1107180" y="32181"/>
                  <a:pt x="1095554" y="34506"/>
                </a:cubicBezTo>
                <a:cubicBezTo>
                  <a:pt x="1078403" y="37936"/>
                  <a:pt x="1061049" y="40257"/>
                  <a:pt x="1043796" y="43132"/>
                </a:cubicBezTo>
                <a:cubicBezTo>
                  <a:pt x="991004" y="60731"/>
                  <a:pt x="1039483" y="46450"/>
                  <a:pt x="948905" y="60385"/>
                </a:cubicBezTo>
                <a:cubicBezTo>
                  <a:pt x="934413" y="62614"/>
                  <a:pt x="919997" y="65456"/>
                  <a:pt x="905773" y="69012"/>
                </a:cubicBezTo>
                <a:cubicBezTo>
                  <a:pt x="896952" y="71217"/>
                  <a:pt x="888840" y="76011"/>
                  <a:pt x="879894" y="77638"/>
                </a:cubicBezTo>
                <a:cubicBezTo>
                  <a:pt x="857085" y="81785"/>
                  <a:pt x="833887" y="83389"/>
                  <a:pt x="810883" y="86265"/>
                </a:cubicBezTo>
                <a:cubicBezTo>
                  <a:pt x="802257" y="89140"/>
                  <a:pt x="793137" y="90825"/>
                  <a:pt x="785004" y="94891"/>
                </a:cubicBezTo>
                <a:cubicBezTo>
                  <a:pt x="775731" y="99528"/>
                  <a:pt x="768750" y="108293"/>
                  <a:pt x="759124" y="112144"/>
                </a:cubicBezTo>
                <a:cubicBezTo>
                  <a:pt x="739687" y="119919"/>
                  <a:pt x="718790" y="123382"/>
                  <a:pt x="698739" y="129397"/>
                </a:cubicBezTo>
                <a:cubicBezTo>
                  <a:pt x="690030" y="132010"/>
                  <a:pt x="681486" y="135148"/>
                  <a:pt x="672860" y="138023"/>
                </a:cubicBezTo>
                <a:cubicBezTo>
                  <a:pt x="578659" y="200825"/>
                  <a:pt x="723889" y="108194"/>
                  <a:pt x="612475" y="163902"/>
                </a:cubicBezTo>
                <a:cubicBezTo>
                  <a:pt x="573089" y="183595"/>
                  <a:pt x="573049" y="208673"/>
                  <a:pt x="526211" y="224287"/>
                </a:cubicBezTo>
                <a:cubicBezTo>
                  <a:pt x="488133" y="236981"/>
                  <a:pt x="508465" y="228848"/>
                  <a:pt x="465826" y="250166"/>
                </a:cubicBezTo>
                <a:cubicBezTo>
                  <a:pt x="434389" y="281604"/>
                  <a:pt x="434624" y="284753"/>
                  <a:pt x="388188" y="310551"/>
                </a:cubicBezTo>
                <a:cubicBezTo>
                  <a:pt x="380239" y="314967"/>
                  <a:pt x="370935" y="316302"/>
                  <a:pt x="362309" y="319178"/>
                </a:cubicBezTo>
                <a:cubicBezTo>
                  <a:pt x="347491" y="330291"/>
                  <a:pt x="319588" y="352216"/>
                  <a:pt x="301924" y="362310"/>
                </a:cubicBezTo>
                <a:cubicBezTo>
                  <a:pt x="290759" y="368690"/>
                  <a:pt x="278584" y="373183"/>
                  <a:pt x="267419" y="379563"/>
                </a:cubicBezTo>
                <a:cubicBezTo>
                  <a:pt x="255988" y="386095"/>
                  <a:pt x="213208" y="416521"/>
                  <a:pt x="207034" y="422695"/>
                </a:cubicBezTo>
                <a:cubicBezTo>
                  <a:pt x="196868" y="432861"/>
                  <a:pt x="190511" y="446284"/>
                  <a:pt x="181154" y="457200"/>
                </a:cubicBezTo>
                <a:cubicBezTo>
                  <a:pt x="133943" y="512279"/>
                  <a:pt x="177324" y="457730"/>
                  <a:pt x="129396" y="500332"/>
                </a:cubicBezTo>
                <a:cubicBezTo>
                  <a:pt x="111160" y="516542"/>
                  <a:pt x="94890" y="534838"/>
                  <a:pt x="77637" y="552091"/>
                </a:cubicBezTo>
                <a:cubicBezTo>
                  <a:pt x="69011" y="560717"/>
                  <a:pt x="61909" y="571203"/>
                  <a:pt x="51758" y="577970"/>
                </a:cubicBezTo>
                <a:lnTo>
                  <a:pt x="0" y="612476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5085184"/>
            <a:ext cx="5544616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홍길동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: </a:t>
            </a:r>
            <a:r>
              <a:rPr kumimoji="0" lang="ko-KR" altLang="en-US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인수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, </a:t>
            </a:r>
            <a:r>
              <a:rPr kumimoji="0" lang="en-US" altLang="ko-KR" sz="2000" dirty="0" err="1">
                <a:latin typeface="+mn-lt"/>
                <a:ea typeface="HY견고딕" pitchFamily="18" charset="-127"/>
              </a:rPr>
              <a:t>print_address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()</a:t>
            </a:r>
            <a:r>
              <a:rPr kumimoji="0" lang="ko-KR" altLang="en-US" sz="2000" dirty="0">
                <a:latin typeface="+mn-lt"/>
                <a:ea typeface="HY견고딕" pitchFamily="18" charset="-127"/>
              </a:rPr>
              <a:t>에서  이 값을 전달받은 변수 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name</a:t>
            </a:r>
            <a:r>
              <a:rPr kumimoji="0" lang="ko-KR" altLang="en-US" sz="2000" dirty="0">
                <a:latin typeface="+mn-lt"/>
                <a:ea typeface="HY견고딕" pitchFamily="18" charset="-127"/>
              </a:rPr>
              <a:t>이 </a:t>
            </a:r>
            <a:r>
              <a:rPr kumimoji="0" lang="ko-KR" altLang="en-US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매개변수</a:t>
            </a:r>
            <a:r>
              <a:rPr kumimoji="0" lang="ko-KR" altLang="en-US" sz="2000" dirty="0">
                <a:latin typeface="+mn-lt"/>
                <a:ea typeface="HY견고딕" pitchFamily="18" charset="-127"/>
              </a:rPr>
              <a:t>이다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.</a:t>
            </a: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22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/>
              <a:t>값 반환하기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함수는 값을 반환할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13" y="2138990"/>
            <a:ext cx="3301668" cy="27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39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모양과 활용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모양과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함수는 매개변수</a:t>
            </a:r>
            <a:r>
              <a:rPr lang="en-US" altLang="ko-KR" dirty="0"/>
              <a:t>(Parameter)</a:t>
            </a:r>
            <a:r>
              <a:rPr lang="ko-KR" altLang="en-US" dirty="0"/>
              <a:t>를 입력 받은 후 그 매개변수를 가공 및 처리한 후에 </a:t>
            </a:r>
            <a:r>
              <a:rPr lang="ko-KR" altLang="en-US" dirty="0" err="1"/>
              <a:t>반환값을</a:t>
            </a:r>
            <a:r>
              <a:rPr lang="ko-KR" altLang="en-US" dirty="0"/>
              <a:t> 돌려줌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977857" cy="314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55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두 정수를 입력 받아 두 정수의 합계를 반환하는 </a:t>
            </a:r>
            <a:r>
              <a:rPr lang="en-US" altLang="ko-KR" dirty="0"/>
              <a:t>plus() </a:t>
            </a:r>
            <a:r>
              <a:rPr lang="ko-KR" altLang="en-US" dirty="0"/>
              <a:t>함수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/>
              <a:t>행에 </a:t>
            </a:r>
            <a:r>
              <a:rPr lang="en-US" altLang="ko-KR" dirty="0"/>
              <a:t>plus() </a:t>
            </a:r>
            <a:r>
              <a:rPr lang="ko-KR" altLang="en-US" dirty="0"/>
              <a:t>함수를 정의하였으나 먼저 실행되지 않음</a:t>
            </a:r>
            <a:r>
              <a:rPr lang="en-US" altLang="ko-KR" dirty="0"/>
              <a:t>. 11</a:t>
            </a:r>
            <a:r>
              <a:rPr lang="ko-KR" altLang="en-US" dirty="0"/>
              <a:t>행에서 함수를 호출하면 그때 실행됨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28442" cy="370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434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정의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95" y="1193800"/>
            <a:ext cx="782221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712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193800"/>
            <a:ext cx="8075240" cy="49323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plus() </a:t>
            </a:r>
            <a:r>
              <a:rPr lang="ko-KR" altLang="en-US" dirty="0"/>
              <a:t>함수를 호출할 때는 </a:t>
            </a:r>
            <a:r>
              <a:rPr lang="en-US" altLang="ko-KR" dirty="0"/>
              <a:t>plus(</a:t>
            </a:r>
            <a:r>
              <a:rPr lang="ko-KR" altLang="en-US" dirty="0"/>
              <a:t>숫자 </a:t>
            </a:r>
            <a:r>
              <a:rPr lang="en-US" altLang="ko-KR" dirty="0"/>
              <a:t>1, </a:t>
            </a:r>
            <a:r>
              <a:rPr lang="ko-KR" altLang="en-US" dirty="0"/>
              <a:t>숫자 </a:t>
            </a:r>
            <a:r>
              <a:rPr lang="en-US" altLang="ko-KR" dirty="0"/>
              <a:t>2)</a:t>
            </a:r>
            <a:r>
              <a:rPr lang="ko-KR" altLang="en-US" dirty="0"/>
              <a:t>와 같은 형식으로 호출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② 함수 실행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v1</a:t>
            </a:r>
            <a:r>
              <a:rPr lang="ko-KR" altLang="en-US" dirty="0"/>
              <a:t>과 </a:t>
            </a:r>
            <a:r>
              <a:rPr lang="en-US" altLang="ko-KR" dirty="0"/>
              <a:t>v2</a:t>
            </a:r>
            <a:r>
              <a:rPr lang="ko-KR" altLang="en-US" dirty="0"/>
              <a:t>를 더해 </a:t>
            </a:r>
            <a:r>
              <a:rPr lang="en-US" altLang="ko-KR" dirty="0"/>
              <a:t>result</a:t>
            </a:r>
            <a:r>
              <a:rPr lang="ko-KR" altLang="en-US" dirty="0"/>
              <a:t>에 대입한 후</a:t>
            </a:r>
            <a:r>
              <a:rPr lang="en-US" altLang="ko-KR" dirty="0"/>
              <a:t>, return result </a:t>
            </a:r>
            <a:r>
              <a:rPr lang="ko-KR" altLang="en-US" dirty="0"/>
              <a:t>문장에 의해 이 함수를 호출했던 곳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  </a:t>
            </a:r>
            <a:r>
              <a:rPr lang="en-US" altLang="ko-KR" dirty="0"/>
              <a:t>(=11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으로 돌아감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③ 결과 반환</a:t>
            </a:r>
          </a:p>
          <a:p>
            <a:pPr marL="457200" lvl="1" indent="0">
              <a:buNone/>
            </a:pPr>
            <a:r>
              <a:rPr lang="ko-KR" altLang="en-US" dirty="0"/>
              <a:t>    함수를 실행하여 얻은 </a:t>
            </a:r>
            <a:r>
              <a:rPr lang="en-US" altLang="ko-KR" dirty="0"/>
              <a:t>result</a:t>
            </a:r>
            <a:r>
              <a:rPr lang="ko-KR" altLang="en-US" dirty="0"/>
              <a:t>값</a:t>
            </a:r>
            <a:r>
              <a:rPr lang="en-US" altLang="ko-KR" dirty="0"/>
              <a:t>(300)</a:t>
            </a:r>
            <a:r>
              <a:rPr lang="ko-KR" altLang="en-US" dirty="0"/>
              <a:t>을 </a:t>
            </a:r>
            <a:r>
              <a:rPr lang="en-US" altLang="ko-KR" dirty="0"/>
              <a:t>plus() </a:t>
            </a:r>
            <a:r>
              <a:rPr lang="ko-KR" altLang="en-US" dirty="0"/>
              <a:t>함수를 호출했던 곳으로 돌려줌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④ hap</a:t>
            </a:r>
            <a:r>
              <a:rPr lang="ko-KR" altLang="en-US" dirty="0"/>
              <a:t>에 반환 값 대입</a:t>
            </a:r>
          </a:p>
          <a:p>
            <a:pPr marL="457200" lvl="1" indent="0">
              <a:buNone/>
            </a:pPr>
            <a:r>
              <a:rPr lang="ko-KR" altLang="en-US" dirty="0"/>
              <a:t>    반환된 값 </a:t>
            </a:r>
            <a:r>
              <a:rPr lang="en-US" altLang="ko-KR" dirty="0"/>
              <a:t>300</a:t>
            </a:r>
            <a:r>
              <a:rPr lang="ko-KR" altLang="en-US" dirty="0"/>
              <a:t>을 변수 </a:t>
            </a:r>
            <a:r>
              <a:rPr lang="en-US" altLang="ko-KR" dirty="0"/>
              <a:t>hap</a:t>
            </a:r>
            <a:r>
              <a:rPr lang="ko-KR" altLang="en-US" dirty="0"/>
              <a:t>에 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249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50" y="2026444"/>
            <a:ext cx="80391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8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값 반환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: return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키워드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    area = 3.14 * radius**2</a:t>
            </a:r>
          </a:p>
          <a:p>
            <a:r>
              <a:rPr lang="en-US" altLang="ko-KR" dirty="0"/>
              <a:t>    return area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calculate_area</a:t>
            </a:r>
            <a:r>
              <a:rPr lang="en-US" altLang="ko-KR" dirty="0"/>
              <a:t> (5.0))</a:t>
            </a:r>
          </a:p>
        </p:txBody>
      </p:sp>
    </p:spTree>
    <p:extLst>
      <p:ext uri="{BB962C8B-B14F-4D97-AF65-F5344CB8AC3E}">
        <p14:creationId xmlns:p14="http://schemas.microsoft.com/office/powerpoint/2010/main" val="3095720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인수</a:t>
            </a:r>
            <a:r>
              <a:rPr lang="en-US" altLang="ko-KR" b="1" dirty="0"/>
              <a:t>(argument)</a:t>
            </a:r>
            <a:r>
              <a:rPr lang="ko-KR" altLang="en-US" dirty="0"/>
              <a:t>는 호출 프로그램에 의하여 함수에 실제로 전달되는 값이다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매개 변수</a:t>
            </a:r>
            <a:r>
              <a:rPr lang="en-US" altLang="ko-KR" b="1" dirty="0"/>
              <a:t>(parameter)</a:t>
            </a:r>
            <a:r>
              <a:rPr lang="ko-KR" altLang="en-US" dirty="0"/>
              <a:t>는 이 값을 전달받는 변수이다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인수와 매개 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1" y="3233737"/>
            <a:ext cx="7362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3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반환값</a:t>
            </a:r>
            <a:r>
              <a:rPr lang="en-US" altLang="ko-KR" dirty="0"/>
              <a:t>(return value)</a:t>
            </a:r>
            <a:r>
              <a:rPr lang="ko-KR" altLang="en-US" dirty="0"/>
              <a:t>은 함수가 호출한 곳으로 반환하는 작업의 결과값이다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함수가 값을 반환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509837"/>
            <a:ext cx="73818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8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연결할 경우 더하기</a:t>
            </a:r>
            <a:r>
              <a:rPr lang="en-US" altLang="ko-KR" dirty="0"/>
              <a:t>(+)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(*)</a:t>
            </a:r>
            <a:r>
              <a:rPr lang="ko-KR" altLang="en-US" dirty="0"/>
              <a:t>는 문자열을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문자열의 길이 </a:t>
            </a:r>
            <a:r>
              <a:rPr lang="en-US" altLang="ko-KR" dirty="0" err="1"/>
              <a:t>len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27" y="1700808"/>
            <a:ext cx="7613345" cy="209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2" y="4725144"/>
            <a:ext cx="7523101" cy="12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484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/>
              <a:t>반환값과</a:t>
            </a:r>
            <a:r>
              <a:rPr lang="ko-KR" altLang="en-US" spc="-150" dirty="0"/>
              <a:t> 매개변수를 알아봅시다</a:t>
            </a:r>
            <a:r>
              <a:rPr lang="en-US" altLang="ko-KR" spc="-150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전달 방법</a:t>
            </a:r>
            <a:endParaRPr lang="en-US" altLang="ko-KR" dirty="0"/>
          </a:p>
          <a:p>
            <a:pPr lvl="1"/>
            <a:r>
              <a:rPr lang="ko-KR" altLang="en-US" dirty="0"/>
              <a:t>매개변수의 개수를 정해놓는 방법</a:t>
            </a:r>
            <a:r>
              <a:rPr lang="en-US" altLang="ko-KR" dirty="0"/>
              <a:t>		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2" y="1746106"/>
            <a:ext cx="7785865" cy="473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320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함수의 </a:t>
            </a:r>
            <a:r>
              <a:rPr lang="ko-KR" altLang="en-US" spc="-150" dirty="0" err="1"/>
              <a:t>반환값과</a:t>
            </a:r>
            <a:r>
              <a:rPr lang="ko-KR" altLang="en-US" spc="-150" dirty="0"/>
              <a:t> 매개변수를 알아봅시다</a:t>
            </a:r>
            <a:r>
              <a:rPr lang="en-US" altLang="ko-KR" spc="-150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075096"/>
            <a:ext cx="7380820" cy="160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233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334" y="188640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함수에 여러 개의 입력 전달하기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1124744"/>
            <a:ext cx="64807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+mn-lt"/>
              </a:rPr>
              <a:t>def</a:t>
            </a:r>
            <a:r>
              <a:rPr lang="en-US" altLang="ko-KR" sz="2400" dirty="0">
                <a:latin typeface="+mn-lt"/>
              </a:rPr>
              <a:t> </a:t>
            </a:r>
            <a:r>
              <a:rPr lang="en-US" altLang="ko-KR" sz="2400" dirty="0" err="1">
                <a:latin typeface="+mn-lt"/>
              </a:rPr>
              <a:t>get_sum</a:t>
            </a:r>
            <a:r>
              <a:rPr lang="en-US" altLang="ko-KR" sz="2400" dirty="0">
                <a:latin typeface="+mn-lt"/>
              </a:rPr>
              <a:t>(start, end): </a:t>
            </a:r>
            <a:r>
              <a:rPr lang="en-US" altLang="ko-KR" sz="2400" dirty="0">
                <a:solidFill>
                  <a:srgbClr val="00B050"/>
                </a:solidFill>
                <a:latin typeface="+mn-lt"/>
              </a:rPr>
              <a:t>#</a:t>
            </a:r>
            <a:r>
              <a:rPr lang="ko-KR" altLang="en-US" sz="2400" dirty="0">
                <a:solidFill>
                  <a:srgbClr val="00B050"/>
                </a:solidFill>
                <a:latin typeface="+mn-lt"/>
              </a:rPr>
              <a:t>매개변수</a:t>
            </a:r>
            <a:endParaRPr lang="en-US" altLang="ko-KR" sz="2400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sz="2400" dirty="0">
                <a:latin typeface="+mn-lt"/>
              </a:rPr>
              <a:t>	sum = 0</a:t>
            </a:r>
          </a:p>
          <a:p>
            <a:r>
              <a:rPr lang="en-US" altLang="ko-KR" sz="2400" dirty="0">
                <a:latin typeface="+mn-lt"/>
              </a:rPr>
              <a:t>	for </a:t>
            </a:r>
            <a:r>
              <a:rPr lang="en-US" altLang="ko-KR" sz="2400" dirty="0" err="1">
                <a:latin typeface="+mn-lt"/>
              </a:rPr>
              <a:t>i</a:t>
            </a:r>
            <a:r>
              <a:rPr lang="en-US" altLang="ko-KR" sz="2400" dirty="0">
                <a:latin typeface="+mn-lt"/>
              </a:rPr>
              <a:t> in range(start, end+1):</a:t>
            </a:r>
          </a:p>
          <a:p>
            <a:r>
              <a:rPr lang="en-US" altLang="ko-KR" sz="2400" dirty="0">
                <a:latin typeface="+mn-lt"/>
              </a:rPr>
              <a:t>		sum += </a:t>
            </a:r>
            <a:r>
              <a:rPr lang="en-US" altLang="ko-KR" sz="2400" dirty="0" err="1">
                <a:latin typeface="+mn-lt"/>
              </a:rPr>
              <a:t>i</a:t>
            </a:r>
            <a:endParaRPr lang="en-US" altLang="ko-KR" sz="2400" dirty="0">
              <a:latin typeface="+mn-lt"/>
            </a:endParaRPr>
          </a:p>
          <a:p>
            <a:r>
              <a:rPr lang="en-US" altLang="ko-KR" sz="2400" dirty="0">
                <a:latin typeface="+mn-lt"/>
              </a:rPr>
              <a:t>	return sum</a:t>
            </a:r>
          </a:p>
          <a:p>
            <a:endParaRPr lang="en-US" altLang="ko-KR" sz="2400" dirty="0">
              <a:latin typeface="+mn-lt"/>
            </a:endParaRPr>
          </a:p>
          <a:p>
            <a:r>
              <a:rPr lang="en-US" altLang="ko-KR" sz="2400" dirty="0">
                <a:latin typeface="+mn-lt"/>
              </a:rPr>
              <a:t>print(</a:t>
            </a:r>
            <a:r>
              <a:rPr lang="en-US" altLang="ko-KR" sz="2400" dirty="0" err="1">
                <a:latin typeface="+mn-lt"/>
              </a:rPr>
              <a:t>get_sum</a:t>
            </a:r>
            <a:r>
              <a:rPr lang="en-US" altLang="ko-KR" sz="2400" dirty="0">
                <a:latin typeface="+mn-lt"/>
              </a:rPr>
              <a:t>(1, 10))</a:t>
            </a:r>
            <a:endParaRPr lang="ko-KR" altLang="en-US" sz="2400" dirty="0"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7" y="4459344"/>
            <a:ext cx="8753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55776" y="1124744"/>
            <a:ext cx="13681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5112568" cy="86409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인수</a:t>
            </a:r>
            <a:r>
              <a:rPr kumimoji="0" lang="en-US" altLang="ko-KR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: </a:t>
            </a:r>
            <a:r>
              <a:rPr kumimoji="0" lang="ko-KR" altLang="en-US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호출프로그램을 통해 함수에 실제로 전달 </a:t>
            </a:r>
            <a:r>
              <a:rPr kumimoji="0" lang="ko-KR" altLang="en-US" sz="2000" dirty="0" err="1">
                <a:solidFill>
                  <a:srgbClr val="00B050"/>
                </a:solidFill>
                <a:latin typeface="+mn-lt"/>
                <a:ea typeface="HY견고딕" pitchFamily="18" charset="-127"/>
              </a:rPr>
              <a:t>되는값</a:t>
            </a:r>
            <a:endParaRPr kumimoji="0" lang="en-US" altLang="ko-KR" sz="2000" dirty="0">
              <a:solidFill>
                <a:srgbClr val="00B050"/>
              </a:solidFill>
              <a:latin typeface="+mn-lt"/>
              <a:ea typeface="HY견고딕" pitchFamily="18" charset="-127"/>
            </a:endParaRP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매개변수</a:t>
            </a:r>
            <a:r>
              <a:rPr kumimoji="0" lang="en-US" altLang="ko-KR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: </a:t>
            </a:r>
            <a:r>
              <a:rPr kumimoji="0" lang="ko-KR" altLang="en-US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이 값을 전달받은 함수</a:t>
            </a:r>
            <a:r>
              <a:rPr kumimoji="0" lang="en-US" altLang="ko-KR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, </a:t>
            </a:r>
            <a:r>
              <a:rPr kumimoji="0" lang="ko-KR" altLang="en-US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함수가 호출될 때마다 인수는 함수의 매개변수로 전달된다</a:t>
            </a:r>
            <a:r>
              <a:rPr kumimoji="0" lang="en-US" altLang="ko-KR" sz="2000" dirty="0">
                <a:solidFill>
                  <a:srgbClr val="00B050"/>
                </a:solidFill>
                <a:latin typeface="+mn-lt"/>
                <a:ea typeface="HY견고딕" pitchFamily="18" charset="-127"/>
              </a:rPr>
              <a:t>.</a:t>
            </a:r>
            <a:endParaRPr kumimoji="0" lang="ko-KR" altLang="en-US" sz="2000" dirty="0">
              <a:solidFill>
                <a:srgbClr val="00B050"/>
              </a:solidFill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228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003263"/>
            <a:ext cx="91267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## 함수 정의 부분</a:t>
            </a:r>
          </a:p>
          <a:p>
            <a:r>
              <a:rPr lang="ko-KR" altLang="en-US" sz="1400" dirty="0"/>
              <a:t>def calc(v1, v2, op) :</a:t>
            </a:r>
          </a:p>
          <a:p>
            <a:r>
              <a:rPr lang="ko-KR" altLang="en-US" sz="1400" dirty="0"/>
              <a:t>    result = 0</a:t>
            </a:r>
          </a:p>
          <a:p>
            <a:r>
              <a:rPr lang="ko-KR" altLang="en-US" sz="1400" dirty="0"/>
              <a:t>    if op == '+' :</a:t>
            </a:r>
          </a:p>
          <a:p>
            <a:r>
              <a:rPr lang="ko-KR" altLang="en-US" sz="1400" dirty="0"/>
              <a:t>        result = v1 + v2</a:t>
            </a:r>
          </a:p>
          <a:p>
            <a:r>
              <a:rPr lang="ko-KR" altLang="en-US" sz="1400" dirty="0"/>
              <a:t>    elif op == '-' :</a:t>
            </a:r>
          </a:p>
          <a:p>
            <a:r>
              <a:rPr lang="ko-KR" altLang="en-US" sz="1400" dirty="0"/>
              <a:t>        result = v1 - v2</a:t>
            </a:r>
          </a:p>
          <a:p>
            <a:r>
              <a:rPr lang="ko-KR" altLang="en-US" sz="1400" dirty="0"/>
              <a:t>    elif op == '*' :</a:t>
            </a:r>
          </a:p>
          <a:p>
            <a:r>
              <a:rPr lang="ko-KR" altLang="en-US" sz="1400" dirty="0"/>
              <a:t>        result = v1 * v2</a:t>
            </a:r>
          </a:p>
          <a:p>
            <a:r>
              <a:rPr lang="ko-KR" altLang="en-US" sz="1400" dirty="0"/>
              <a:t>    elif op == '/' :</a:t>
            </a:r>
          </a:p>
          <a:p>
            <a:r>
              <a:rPr lang="ko-KR" altLang="en-US" sz="1400" dirty="0"/>
              <a:t>        result = v1 / v2</a:t>
            </a:r>
          </a:p>
          <a:p>
            <a:r>
              <a:rPr lang="ko-KR" altLang="en-US" sz="1400" dirty="0"/>
              <a:t>    </a:t>
            </a:r>
          </a:p>
          <a:p>
            <a:r>
              <a:rPr lang="ko-KR" altLang="en-US" sz="1400" dirty="0"/>
              <a:t>    return result</a:t>
            </a:r>
          </a:p>
          <a:p>
            <a:endParaRPr lang="ko-KR" altLang="en-US" sz="1400" dirty="0"/>
          </a:p>
          <a:p>
            <a:r>
              <a:rPr lang="ko-KR" altLang="en-US" sz="1400" dirty="0"/>
              <a:t>## 변수 선언 부분</a:t>
            </a:r>
          </a:p>
          <a:p>
            <a:r>
              <a:rPr lang="ko-KR" altLang="en-US" sz="1400" dirty="0"/>
              <a:t>res = 0</a:t>
            </a:r>
          </a:p>
          <a:p>
            <a:r>
              <a:rPr lang="ko-KR" altLang="en-US" sz="1400" dirty="0"/>
              <a:t>var1, var2, oper = 0, 0, ""</a:t>
            </a:r>
          </a:p>
          <a:p>
            <a:endParaRPr lang="ko-KR" altLang="en-US" sz="1400" dirty="0"/>
          </a:p>
          <a:p>
            <a:r>
              <a:rPr lang="ko-KR" altLang="en-US" sz="1400" dirty="0"/>
              <a:t>## 메인 코드 부분</a:t>
            </a:r>
          </a:p>
          <a:p>
            <a:r>
              <a:rPr lang="ko-KR" altLang="en-US" sz="1400" dirty="0"/>
              <a:t>oper = input("계산 입력 ( +, -, * , / ) : ")</a:t>
            </a:r>
          </a:p>
          <a:p>
            <a:r>
              <a:rPr lang="ko-KR" altLang="en-US" sz="1400" dirty="0"/>
              <a:t>var1 = int(input("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숫자 입력 : "))</a:t>
            </a:r>
          </a:p>
          <a:p>
            <a:r>
              <a:rPr lang="ko-KR" altLang="en-US" sz="1400" dirty="0"/>
              <a:t>var2 = int(input("</a:t>
            </a:r>
            <a:r>
              <a:rPr lang="ko-KR" altLang="en-US" sz="1400" dirty="0" err="1"/>
              <a:t>두번째</a:t>
            </a:r>
            <a:r>
              <a:rPr lang="ko-KR" altLang="en-US" sz="1400" dirty="0"/>
              <a:t> 숫자 입력 : "))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res = calc(var1, var2, oper)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print("## 계산기 : %d %s %d = %d" % (var1, oper, var2, res))</a:t>
            </a:r>
          </a:p>
        </p:txBody>
      </p:sp>
    </p:spTree>
    <p:extLst>
      <p:ext uri="{BB962C8B-B14F-4D97-AF65-F5344CB8AC3E}">
        <p14:creationId xmlns:p14="http://schemas.microsoft.com/office/powerpoint/2010/main" val="2615531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함수작성의 예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spcBef>
                <a:spcPct val="0"/>
              </a:spcBef>
              <a:buSzTx/>
              <a:buNone/>
            </a:pPr>
            <a:r>
              <a:rPr lang="en-US" altLang="ko-KR" sz="2000" b="0" i="1" dirty="0" err="1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000" b="0" i="1" dirty="0" err="1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get_sum</a:t>
            </a: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(start, end) :</a:t>
            </a:r>
          </a:p>
          <a:p>
            <a:pPr lvl="0" latinLnBrk="0">
              <a:spcBef>
                <a:spcPct val="0"/>
              </a:spcBef>
              <a:buSzTx/>
              <a:buNone/>
            </a:pP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sum=0</a:t>
            </a:r>
          </a:p>
          <a:p>
            <a:pPr lvl="0" latinLnBrk="0">
              <a:spcBef>
                <a:spcPct val="0"/>
              </a:spcBef>
              <a:buSzTx/>
              <a:buNone/>
            </a:pP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</a:t>
            </a:r>
            <a:r>
              <a:rPr lang="en-US" altLang="ko-KR" sz="2000" b="0" i="1" dirty="0" err="1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range(start, end+1) :</a:t>
            </a:r>
          </a:p>
          <a:p>
            <a:pPr lvl="0" latinLnBrk="0">
              <a:spcBef>
                <a:spcPct val="0"/>
              </a:spcBef>
              <a:buSzTx/>
              <a:buNone/>
            </a:pP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sum += </a:t>
            </a:r>
            <a:r>
              <a:rPr lang="en-US" altLang="ko-KR" sz="2000" b="0" i="1" dirty="0" err="1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endParaRPr lang="en-US" altLang="ko-KR" sz="2000" b="0" i="1" dirty="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vl="0" latinLnBrk="0">
              <a:spcBef>
                <a:spcPct val="0"/>
              </a:spcBef>
              <a:buSzTx/>
              <a:buNone/>
            </a:pP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sum</a:t>
            </a:r>
          </a:p>
          <a:p>
            <a:pPr lvl="0" latinLnBrk="0">
              <a:spcBef>
                <a:spcPct val="0"/>
              </a:spcBef>
              <a:buSzTx/>
              <a:buNone/>
            </a:pPr>
            <a:endParaRPr lang="en-US" altLang="ko-KR" sz="2000" b="0" i="1" dirty="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vl="0" latinLnBrk="0">
              <a:spcBef>
                <a:spcPct val="0"/>
              </a:spcBef>
              <a:buSzTx/>
              <a:buNone/>
            </a:pP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</a:t>
            </a:r>
            <a:r>
              <a:rPr lang="en-US" altLang="ko-KR" sz="2000" b="0" i="1" dirty="0" err="1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get_sum</a:t>
            </a: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10))</a:t>
            </a:r>
          </a:p>
          <a:p>
            <a:pPr lvl="0" latinLnBrk="0">
              <a:spcBef>
                <a:spcPct val="0"/>
              </a:spcBef>
              <a:buSzTx/>
              <a:buNone/>
            </a:pP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</a:t>
            </a:r>
            <a:r>
              <a:rPr lang="en-US" altLang="ko-KR" sz="2000" b="0" i="1" dirty="0" err="1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get_sum</a:t>
            </a:r>
            <a:r>
              <a:rPr lang="en-US" altLang="ko-KR" sz="2000" b="0" i="1" dirty="0">
                <a:solidFill>
                  <a:prstClr val="black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20))</a:t>
            </a:r>
          </a:p>
          <a:p>
            <a:pPr lvl="0" latinLnBrk="0">
              <a:spcBef>
                <a:spcPct val="0"/>
              </a:spcBef>
              <a:buSzTx/>
              <a:buNone/>
            </a:pPr>
            <a:endParaRPr lang="ko-KR" altLang="en-US" sz="2000" b="0" i="1" dirty="0">
              <a:solidFill>
                <a:prstClr val="black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40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861048"/>
            <a:ext cx="8392333" cy="9848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square(n):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return(n*n)</a:t>
            </a:r>
          </a:p>
          <a:p>
            <a:r>
              <a:rPr lang="en-US" altLang="ko-KR" i="1" dirty="0"/>
              <a:t>print(square(10))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5584178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01861"/>
            <a:ext cx="56578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7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두개의</a:t>
            </a:r>
            <a:r>
              <a:rPr lang="ko-KR" altLang="en-US" dirty="0"/>
              <a:t> 정수가 주어지면 두수 중에서 더 큰 수를 찾아서 이것을 반환하는 함수를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5400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6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84784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get_max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(x, 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if( x &gt; y 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return x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else: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return y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get_max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20))</a:t>
            </a:r>
            <a:endParaRPr lang="en-US" altLang="ko-KR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214194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89368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인터프리터는 함수가 정의되면 함수 안의 문장들은 즉시 실행하지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 정의가 아닌 문장들은 즉시 실행하게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이용할 때 주의할 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833" y="2900697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print(power(10, 2))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power(x, 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result = 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result = result * x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result</a:t>
            </a:r>
            <a:endParaRPr lang="en-US" altLang="ko-KR" i="1" dirty="0"/>
          </a:p>
        </p:txBody>
      </p:sp>
      <p:sp>
        <p:nvSpPr>
          <p:cNvPr id="5" name="설명선 2 4"/>
          <p:cNvSpPr/>
          <p:nvPr/>
        </p:nvSpPr>
        <p:spPr>
          <a:xfrm>
            <a:off x="4998203" y="3801629"/>
            <a:ext cx="3223647" cy="44490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785"/>
              <a:gd name="adj6" fmla="val -68061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무엇이 문제인가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94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생일</a:t>
            </a:r>
            <a:r>
              <a:rPr lang="en-US" altLang="ko-KR" dirty="0"/>
              <a:t> </a:t>
            </a:r>
            <a:r>
              <a:rPr lang="en-US" altLang="ko-KR" dirty="0" err="1"/>
              <a:t>축하</a:t>
            </a:r>
            <a:r>
              <a:rPr lang="en-US" altLang="ko-KR" dirty="0"/>
              <a:t> </a:t>
            </a:r>
            <a:r>
              <a:rPr lang="en-US" altLang="ko-KR" dirty="0" err="1"/>
              <a:t>메시지를</a:t>
            </a:r>
            <a:r>
              <a:rPr lang="en-US" altLang="ko-KR" dirty="0"/>
              <a:t> </a:t>
            </a:r>
            <a:r>
              <a:rPr lang="en-US" altLang="ko-KR" dirty="0" err="1"/>
              <a:t>출력하는</a:t>
            </a:r>
            <a:r>
              <a:rPr lang="en-US" altLang="ko-KR" dirty="0"/>
              <a:t> </a:t>
            </a:r>
            <a:r>
              <a:rPr lang="en-US" altLang="ko-KR" dirty="0" err="1"/>
              <a:t>함수</a:t>
            </a:r>
            <a:r>
              <a:rPr lang="en-US" altLang="ko-KR" dirty="0"/>
              <a:t> </a:t>
            </a:r>
            <a:r>
              <a:rPr lang="en-US" altLang="ko-KR" dirty="0" err="1"/>
              <a:t>happyBirthday</a:t>
            </a:r>
            <a:r>
              <a:rPr lang="en-US" altLang="ko-KR" dirty="0"/>
              <a:t>()를 </a:t>
            </a:r>
            <a:r>
              <a:rPr lang="en-US" altLang="ko-KR" dirty="0" err="1"/>
              <a:t>작성해보자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생일 축하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650" y="2348880"/>
            <a:ext cx="8392333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생일축하 합니다 </a:t>
            </a:r>
            <a:r>
              <a:rPr lang="en-US" altLang="ko-KR" i="1" dirty="0"/>
              <a:t>!</a:t>
            </a:r>
            <a:endParaRPr lang="ko-KR" altLang="en-US" dirty="0"/>
          </a:p>
          <a:p>
            <a:pPr latinLnBrk="1"/>
            <a:r>
              <a:rPr lang="ko-KR" altLang="en-US" i="1" dirty="0"/>
              <a:t>생일축하 합니다 </a:t>
            </a:r>
            <a:r>
              <a:rPr lang="en-US" altLang="ko-KR" i="1" dirty="0"/>
              <a:t>!</a:t>
            </a:r>
            <a:endParaRPr lang="ko-KR" altLang="en-US" dirty="0"/>
          </a:p>
          <a:p>
            <a:pPr latinLnBrk="1"/>
            <a:r>
              <a:rPr lang="ko-KR" altLang="en-US" i="1" dirty="0"/>
              <a:t>사랑하는 친구의 생일축하 합니다 </a:t>
            </a:r>
            <a:r>
              <a:rPr lang="en-US" altLang="ko-KR" i="1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28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문을 사용하여 모든 글자 뒤에 </a:t>
            </a:r>
            <a:r>
              <a:rPr lang="en-US" altLang="ko-KR" dirty="0"/>
              <a:t>$</a:t>
            </a:r>
            <a:r>
              <a:rPr lang="ko-KR" altLang="en-US" dirty="0"/>
              <a:t> 붙이기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7" y="1772816"/>
            <a:ext cx="7944241" cy="2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982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happyBirthday</a:t>
            </a:r>
            <a:r>
              <a:rPr lang="en-US" altLang="ko-KR" i="1" dirty="0"/>
              <a:t>(): </a:t>
            </a:r>
          </a:p>
          <a:p>
            <a:r>
              <a:rPr lang="en-US" altLang="ko-KR" i="1" dirty="0"/>
              <a:t>    print("</a:t>
            </a:r>
            <a:r>
              <a:rPr lang="ko-KR" altLang="en-US" i="1" dirty="0"/>
              <a:t>생일축하 합니다 </a:t>
            </a:r>
            <a:r>
              <a:rPr lang="en-US" altLang="ko-KR" i="1" dirty="0"/>
              <a:t>!")</a:t>
            </a:r>
          </a:p>
          <a:p>
            <a:r>
              <a:rPr lang="en-US" altLang="ko-KR" i="1" dirty="0"/>
              <a:t>    print("</a:t>
            </a:r>
            <a:r>
              <a:rPr lang="ko-KR" altLang="en-US" i="1" dirty="0"/>
              <a:t>생일축하 합니다 </a:t>
            </a:r>
            <a:r>
              <a:rPr lang="en-US" altLang="ko-KR" i="1" dirty="0"/>
              <a:t>!")</a:t>
            </a:r>
          </a:p>
          <a:p>
            <a:r>
              <a:rPr lang="en-US" altLang="ko-KR" i="1" dirty="0"/>
              <a:t>    print("</a:t>
            </a:r>
            <a:r>
              <a:rPr lang="ko-KR" altLang="en-US" i="1" dirty="0"/>
              <a:t>사랑하는 친구의</a:t>
            </a:r>
            <a:r>
              <a:rPr lang="en-US" altLang="ko-KR" i="1" dirty="0"/>
              <a:t>", end=" ")</a:t>
            </a:r>
          </a:p>
          <a:p>
            <a:r>
              <a:rPr lang="en-US" altLang="ko-KR" i="1" dirty="0"/>
              <a:t>    print("</a:t>
            </a:r>
            <a:r>
              <a:rPr lang="ko-KR" altLang="en-US" i="1" dirty="0"/>
              <a:t>생일축하 합니다 </a:t>
            </a:r>
            <a:r>
              <a:rPr lang="en-US" altLang="ko-KR" i="1" dirty="0"/>
              <a:t>!")</a:t>
            </a:r>
          </a:p>
          <a:p>
            <a:endParaRPr lang="en-US" altLang="ko-KR" i="1" dirty="0"/>
          </a:p>
          <a:p>
            <a:r>
              <a:rPr lang="en-US" altLang="ko-KR" i="1" dirty="0" err="1"/>
              <a:t>happyBirthday</a:t>
            </a:r>
            <a:r>
              <a:rPr lang="en-US" altLang="ko-KR" i="1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39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섭씨 온도를 화씨 온도로 변환하여 반환하는 함수 </a:t>
            </a:r>
            <a:r>
              <a:rPr lang="en-US" altLang="ko-KR" dirty="0" err="1"/>
              <a:t>FtoC</a:t>
            </a:r>
            <a:r>
              <a:rPr lang="en-US" altLang="ko-KR" dirty="0"/>
              <a:t>()</a:t>
            </a:r>
            <a:r>
              <a:rPr lang="ko-KR" altLang="en-US" dirty="0"/>
              <a:t>를 작성하고 테스트하라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온도 변환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348880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 err="1"/>
              <a:t>화씨온도를</a:t>
            </a:r>
            <a:r>
              <a:rPr lang="ko-KR" altLang="en-US" i="1" dirty="0"/>
              <a:t>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32.0</a:t>
            </a:r>
          </a:p>
          <a:p>
            <a:pPr latinLnBrk="1"/>
            <a:r>
              <a:rPr lang="en-US" altLang="ko-KR" i="1" dirty="0"/>
              <a:t>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851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# </a:t>
            </a:r>
            <a:r>
              <a:rPr lang="ko-KR" altLang="en-US" i="1" dirty="0"/>
              <a:t>함수가 여기서 정의된다</a:t>
            </a:r>
            <a:r>
              <a:rPr lang="en-US" altLang="ko-KR" i="1" dirty="0"/>
              <a:t>. </a:t>
            </a:r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FtoC</a:t>
            </a:r>
            <a:r>
              <a:rPr lang="en-US" altLang="ko-KR" i="1" dirty="0"/>
              <a:t>(</a:t>
            </a:r>
            <a:r>
              <a:rPr lang="en-US" altLang="ko-KR" i="1" dirty="0" err="1"/>
              <a:t>temp_f</a:t>
            </a:r>
            <a:r>
              <a:rPr lang="en-US" altLang="ko-KR" i="1" dirty="0"/>
              <a:t>):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temp_c</a:t>
            </a:r>
            <a:r>
              <a:rPr lang="en-US" altLang="ko-KR" i="1" dirty="0"/>
              <a:t> = (5.0 * (</a:t>
            </a:r>
            <a:r>
              <a:rPr lang="en-US" altLang="ko-KR" i="1" dirty="0" err="1"/>
              <a:t>temp_f</a:t>
            </a:r>
            <a:r>
              <a:rPr lang="en-US" altLang="ko-KR" i="1" dirty="0"/>
              <a:t> - 32.0)) / 9.0;</a:t>
            </a:r>
          </a:p>
          <a:p>
            <a:r>
              <a:rPr lang="en-US" altLang="ko-KR" i="1" dirty="0"/>
              <a:t>    return </a:t>
            </a:r>
            <a:r>
              <a:rPr lang="en-US" altLang="ko-KR" i="1" dirty="0" err="1"/>
              <a:t>temp_c</a:t>
            </a:r>
            <a:r>
              <a:rPr lang="en-US" altLang="ko-KR" i="1" dirty="0"/>
              <a:t>;</a:t>
            </a:r>
          </a:p>
          <a:p>
            <a:endParaRPr lang="en-US" altLang="ko-KR" i="1" dirty="0"/>
          </a:p>
          <a:p>
            <a:r>
              <a:rPr lang="en-US" altLang="ko-KR" i="1" dirty="0" err="1"/>
              <a:t>temp_f</a:t>
            </a:r>
            <a:r>
              <a:rPr lang="en-US" altLang="ko-KR" i="1" dirty="0"/>
              <a:t> = float(input("</a:t>
            </a:r>
            <a:r>
              <a:rPr lang="ko-KR" altLang="en-US" i="1" dirty="0" err="1"/>
              <a:t>화씨온도를</a:t>
            </a:r>
            <a:r>
              <a:rPr lang="ko-KR" altLang="en-US" i="1" dirty="0"/>
              <a:t>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"))</a:t>
            </a:r>
          </a:p>
          <a:p>
            <a:endParaRPr lang="en-US" altLang="ko-KR" i="1" dirty="0"/>
          </a:p>
          <a:p>
            <a:r>
              <a:rPr lang="en-US" altLang="ko-KR" i="1" dirty="0"/>
              <a:t># </a:t>
            </a:r>
            <a:r>
              <a:rPr lang="en-US" altLang="ko-KR" i="1" dirty="0" err="1"/>
              <a:t>FtoC</a:t>
            </a:r>
            <a:r>
              <a:rPr lang="en-US" altLang="ko-KR" i="1" dirty="0"/>
              <a:t>() </a:t>
            </a:r>
            <a:r>
              <a:rPr lang="ko-KR" altLang="en-US" i="1" dirty="0"/>
              <a:t>함수를 호출한다</a:t>
            </a:r>
            <a:r>
              <a:rPr lang="en-US" altLang="ko-KR" i="1" dirty="0"/>
              <a:t>. 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FtoC</a:t>
            </a:r>
            <a:r>
              <a:rPr lang="en-US" altLang="ko-KR" i="1" dirty="0"/>
              <a:t>(</a:t>
            </a:r>
            <a:r>
              <a:rPr lang="en-US" altLang="ko-KR" i="1" dirty="0" err="1"/>
              <a:t>temp_f</a:t>
            </a:r>
            <a:r>
              <a:rPr lang="en-US" altLang="ko-KR" i="1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0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여기서는 소수를 판별하는 함수 </a:t>
            </a:r>
            <a:r>
              <a:rPr lang="en-US" altLang="ko-KR" dirty="0" err="1"/>
              <a:t>is_prime</a:t>
            </a:r>
            <a:r>
              <a:rPr lang="en-US" altLang="ko-KR" dirty="0"/>
              <a:t>()</a:t>
            </a:r>
            <a:r>
              <a:rPr lang="ko-KR" altLang="en-US" dirty="0"/>
              <a:t>을 작성하여 사용하여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소수 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정수를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101</a:t>
            </a:r>
            <a:endParaRPr lang="ko-KR" altLang="en-US" i="1" dirty="0"/>
          </a:p>
          <a:p>
            <a:pPr latinLnBrk="1"/>
            <a:r>
              <a:rPr lang="en-US" altLang="ko-KR" i="1" dirty="0"/>
              <a:t>True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320696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is_prime</a:t>
            </a:r>
            <a:r>
              <a:rPr lang="en-US" altLang="ko-KR" i="1" dirty="0"/>
              <a:t>(n):</a:t>
            </a:r>
          </a:p>
          <a:p>
            <a:r>
              <a:rPr lang="en-US" altLang="ko-KR" i="1" dirty="0"/>
              <a:t>    for </a:t>
            </a:r>
            <a:r>
              <a:rPr lang="en-US" altLang="ko-KR" i="1" dirty="0" err="1"/>
              <a:t>i</a:t>
            </a:r>
            <a:r>
              <a:rPr lang="en-US" altLang="ko-KR" i="1" dirty="0"/>
              <a:t> in range(2, n):</a:t>
            </a:r>
          </a:p>
          <a:p>
            <a:r>
              <a:rPr lang="en-US" altLang="ko-KR" i="1" dirty="0"/>
              <a:t>        if ( </a:t>
            </a:r>
            <a:r>
              <a:rPr lang="en-US" altLang="ko-KR" i="1" dirty="0" err="1"/>
              <a:t>n%i</a:t>
            </a:r>
            <a:r>
              <a:rPr lang="en-US" altLang="ko-KR" i="1" dirty="0"/>
              <a:t> == 0 ):</a:t>
            </a:r>
          </a:p>
          <a:p>
            <a:r>
              <a:rPr lang="en-US" altLang="ko-KR" i="1" dirty="0"/>
              <a:t>            return False</a:t>
            </a:r>
          </a:p>
          <a:p>
            <a:r>
              <a:rPr lang="en-US" altLang="ko-KR" i="1" dirty="0"/>
              <a:t>    return True</a:t>
            </a:r>
          </a:p>
          <a:p>
            <a:endParaRPr lang="en-US" altLang="ko-KR" i="1" dirty="0"/>
          </a:p>
          <a:p>
            <a:endParaRPr lang="en-US" altLang="ko-KR" i="1" dirty="0"/>
          </a:p>
          <a:p>
            <a:r>
              <a:rPr lang="en-US" altLang="ko-KR" i="1" dirty="0"/>
              <a:t>n = </a:t>
            </a:r>
            <a:r>
              <a:rPr lang="en-US" altLang="ko-KR" i="1" dirty="0" err="1"/>
              <a:t>int</a:t>
            </a:r>
            <a:r>
              <a:rPr lang="en-US" altLang="ko-KR" i="1" dirty="0"/>
              <a:t>(input("</a:t>
            </a:r>
            <a:r>
              <a:rPr lang="ko-KR" altLang="en-US" i="1" dirty="0"/>
              <a:t>정수를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"))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is_prime</a:t>
            </a:r>
            <a:r>
              <a:rPr lang="en-US" altLang="ko-KR" i="1" dirty="0"/>
              <a:t>(n))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573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변수의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"/>
          </p:nvPr>
        </p:nvSpPr>
        <p:spPr>
          <a:xfrm>
            <a:off x="495300" y="1268760"/>
            <a:ext cx="8325172" cy="4495800"/>
          </a:xfrm>
        </p:spPr>
        <p:txBody>
          <a:bodyPr/>
          <a:lstStyle/>
          <a:p>
            <a:r>
              <a:rPr lang="ko-KR" altLang="en-US" dirty="0"/>
              <a:t>지역 변수</a:t>
            </a:r>
            <a:r>
              <a:rPr lang="en-US" altLang="ko-KR" dirty="0"/>
              <a:t>(local</a:t>
            </a:r>
            <a:r>
              <a:rPr lang="ko-KR" altLang="en-US" dirty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안에서 선언되는 변수</a:t>
            </a:r>
            <a:endParaRPr lang="en-US" altLang="ko-KR" dirty="0"/>
          </a:p>
          <a:p>
            <a:r>
              <a:rPr lang="ko-KR" altLang="en-US" dirty="0"/>
              <a:t>전역 변수</a:t>
            </a:r>
            <a:r>
              <a:rPr lang="en-US" altLang="ko-KR" dirty="0"/>
              <a:t>(global</a:t>
            </a:r>
            <a:r>
              <a:rPr lang="ko-KR" altLang="en-US" dirty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외부에서 선언되는 변수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94" y="2577819"/>
            <a:ext cx="380273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809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구의 부피를 계산하는 함수 </a:t>
            </a:r>
            <a:r>
              <a:rPr lang="en-US" altLang="ko-KR" dirty="0" err="1"/>
              <a:t>sphereVolume</a:t>
            </a:r>
            <a:r>
              <a:rPr lang="en-US" altLang="ko-KR" dirty="0"/>
              <a:t>()</a:t>
            </a:r>
            <a:r>
              <a:rPr lang="ko-KR" altLang="en-US" dirty="0"/>
              <a:t>을 작성하여 보자</a:t>
            </a:r>
            <a:r>
              <a:rPr lang="en-US" altLang="ko-KR" dirty="0"/>
              <a:t>. </a:t>
            </a:r>
            <a:r>
              <a:rPr lang="ko-KR" altLang="en-US" dirty="0"/>
              <a:t>반지름이 </a:t>
            </a:r>
            <a:r>
              <a:rPr lang="en-US" altLang="ko-KR" dirty="0"/>
              <a:t>r</a:t>
            </a:r>
            <a:r>
              <a:rPr lang="ko-KR" altLang="en-US" dirty="0"/>
              <a:t>인 구의 부피는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소수 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구의 반지름을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10.0</a:t>
            </a:r>
          </a:p>
          <a:p>
            <a:pPr latinLnBrk="1"/>
            <a:r>
              <a:rPr lang="en-US" altLang="ko-KR" i="1" dirty="0"/>
              <a:t>4188.790204786391</a:t>
            </a:r>
            <a:endParaRPr lang="ko-KR" altLang="en-US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88" y="4072257"/>
            <a:ext cx="2968999" cy="18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36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import math</a:t>
            </a:r>
          </a:p>
          <a:p>
            <a:r>
              <a:rPr lang="en-US" altLang="ko-KR" i="1" dirty="0"/>
              <a:t> </a:t>
            </a:r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sphereVolume</a:t>
            </a:r>
            <a:r>
              <a:rPr lang="en-US" altLang="ko-KR" i="1" dirty="0"/>
              <a:t>(radius):</a:t>
            </a:r>
          </a:p>
          <a:p>
            <a:r>
              <a:rPr lang="en-US" altLang="ko-KR" i="1" dirty="0"/>
              <a:t>    volume = (4.0 / 3.0) * </a:t>
            </a:r>
            <a:r>
              <a:rPr lang="en-US" altLang="ko-KR" i="1" dirty="0" err="1"/>
              <a:t>math.pi</a:t>
            </a:r>
            <a:r>
              <a:rPr lang="en-US" altLang="ko-KR" i="1" dirty="0"/>
              <a:t> * radius * radius * radius</a:t>
            </a:r>
          </a:p>
          <a:p>
            <a:r>
              <a:rPr lang="en-US" altLang="ko-KR" i="1" dirty="0"/>
              <a:t>    return volume;</a:t>
            </a:r>
          </a:p>
          <a:p>
            <a:r>
              <a:rPr lang="en-US" altLang="ko-KR" i="1" dirty="0"/>
              <a:t> </a:t>
            </a:r>
          </a:p>
          <a:p>
            <a:r>
              <a:rPr lang="en-US" altLang="ko-KR" i="1" dirty="0"/>
              <a:t>radius = float(input('</a:t>
            </a:r>
            <a:r>
              <a:rPr lang="ko-KR" altLang="en-US" i="1" dirty="0"/>
              <a:t>구의 반지름을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'))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sphereVolume</a:t>
            </a:r>
            <a:r>
              <a:rPr lang="en-US" altLang="ko-KR" i="1" dirty="0"/>
              <a:t>(radius))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891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지역변수와 전역변수의 차이는</a:t>
            </a:r>
            <a:r>
              <a:rPr lang="en-US" altLang="ko-KR" spc="-150" dirty="0"/>
              <a:t>?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93236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지역변수와 전역변수의 이해</a:t>
            </a:r>
            <a:endParaRPr lang="en-US" altLang="ko-KR" dirty="0"/>
          </a:p>
          <a:p>
            <a:pPr lvl="1"/>
            <a:r>
              <a:rPr lang="ko-KR" altLang="en-US" dirty="0"/>
              <a:t>지역변수는 한정된 지역</a:t>
            </a:r>
            <a:r>
              <a:rPr lang="en-US" altLang="ko-KR" dirty="0"/>
              <a:t>(Local)</a:t>
            </a:r>
            <a:r>
              <a:rPr lang="ko-KR" altLang="en-US" dirty="0"/>
              <a:t>에서만 사용되는 변수</a:t>
            </a:r>
            <a:r>
              <a:rPr lang="en-US" altLang="ko-KR" dirty="0"/>
              <a:t>, </a:t>
            </a:r>
            <a:r>
              <a:rPr lang="ko-KR" altLang="en-US" dirty="0"/>
              <a:t>전역변수는 프로그램 전체</a:t>
            </a:r>
            <a:r>
              <a:rPr lang="en-US" altLang="ko-KR" dirty="0"/>
              <a:t>(Global)</a:t>
            </a:r>
            <a:r>
              <a:rPr lang="ko-KR" altLang="en-US" dirty="0"/>
              <a:t>에서 사용되는 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  ① 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는 현재 함수 </a:t>
            </a:r>
            <a:r>
              <a:rPr lang="en-US" altLang="ko-KR" dirty="0"/>
              <a:t>1 </a:t>
            </a:r>
            <a:r>
              <a:rPr lang="ko-KR" altLang="en-US" dirty="0"/>
              <a:t>안에 선언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는 함수 </a:t>
            </a:r>
            <a:r>
              <a:rPr lang="en-US" altLang="ko-KR" dirty="0"/>
              <a:t>1 </a:t>
            </a:r>
            <a:r>
              <a:rPr lang="ko-KR" altLang="en-US" dirty="0"/>
              <a:t>안에서만 사용될 수 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② b</a:t>
            </a:r>
            <a:r>
              <a:rPr lang="ko-KR" altLang="en-US" dirty="0"/>
              <a:t>는 함수</a:t>
            </a:r>
            <a:r>
              <a:rPr lang="en-US" altLang="ko-KR" dirty="0"/>
              <a:t>(</a:t>
            </a:r>
            <a:r>
              <a:rPr lang="ko-KR" altLang="en-US" dirty="0"/>
              <a:t>함수 </a:t>
            </a:r>
            <a:r>
              <a:rPr lang="en-US" altLang="ko-KR" dirty="0"/>
              <a:t>1, </a:t>
            </a:r>
            <a:r>
              <a:rPr lang="ko-KR" altLang="en-US" dirty="0"/>
              <a:t>함수 </a:t>
            </a:r>
            <a:r>
              <a:rPr lang="en-US" altLang="ko-KR" dirty="0"/>
              <a:t>2) </a:t>
            </a:r>
            <a:r>
              <a:rPr lang="ko-KR" altLang="en-US" dirty="0"/>
              <a:t>안이 아니라 바깥에 선언</a:t>
            </a:r>
            <a:r>
              <a:rPr lang="en-US" altLang="ko-KR" dirty="0"/>
              <a:t>, </a:t>
            </a:r>
            <a:r>
              <a:rPr lang="ko-KR" altLang="en-US" dirty="0"/>
              <a:t>모든 함수에서 </a:t>
            </a:r>
            <a:r>
              <a:rPr lang="en-US" altLang="ko-KR" dirty="0"/>
              <a:t>b</a:t>
            </a:r>
            <a:r>
              <a:rPr lang="ko-KR" altLang="en-US" dirty="0"/>
              <a:t>의 존재를 안다</a:t>
            </a:r>
            <a:r>
              <a:rPr lang="en-US" altLang="ko-KR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2" y="2258870"/>
            <a:ext cx="8100900" cy="268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699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지역변수와 전역변수의 차이는</a:t>
            </a:r>
            <a:r>
              <a:rPr lang="en-US" altLang="ko-KR" spc="-150" dirty="0"/>
              <a:t>?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628800"/>
            <a:ext cx="7724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25" y="4779150"/>
            <a:ext cx="1885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71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거꾸로 출력하는 프로그램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69BDFF-C4BC-4622-974B-2F976ACC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3124200" cy="666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D607BA-0BD8-452A-9F40-CF992CF6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44" y="2780928"/>
            <a:ext cx="43910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1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지역변수와 전역변수의 차이는</a:t>
            </a:r>
            <a:r>
              <a:rPr lang="en-US" altLang="ko-KR" spc="-150" dirty="0"/>
              <a:t>?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행의 </a:t>
            </a: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 func1( ) </a:t>
            </a:r>
            <a:r>
              <a:rPr lang="ko-KR" altLang="en-US" dirty="0"/>
              <a:t>함수 안에서 선언했으므로 지역변수</a:t>
            </a:r>
            <a:r>
              <a:rPr lang="en-US" altLang="ko-KR" dirty="0"/>
              <a:t>, 10</a:t>
            </a:r>
            <a:r>
              <a:rPr lang="ko-KR" altLang="en-US" dirty="0"/>
              <a:t>행의 </a:t>
            </a: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함수 밖에서 선언했으므로 전역변수</a:t>
            </a:r>
            <a:endParaRPr lang="en-US" altLang="ko-K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77526"/>
            <a:ext cx="8010629" cy="48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133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이름을 받아서 생일 축하 노래를 출력하는 함수 </a:t>
            </a:r>
            <a:r>
              <a:rPr lang="en-US" altLang="ko-KR" dirty="0" err="1">
                <a:solidFill>
                  <a:srgbClr val="FF0000"/>
                </a:solidFill>
              </a:rPr>
              <a:t>HappyBirthday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ko-KR" altLang="en-US" dirty="0"/>
              <a:t>를 작성하고 테스트하시오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708920"/>
            <a:ext cx="3285851" cy="16028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768" y="2564904"/>
            <a:ext cx="2952328" cy="945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23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484784"/>
            <a:ext cx="54726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</a:rPr>
              <a:t>def happyBirthday(person):</a:t>
            </a:r>
          </a:p>
          <a:p>
            <a:r>
              <a:rPr lang="ko-KR" altLang="en-US" sz="2000" dirty="0">
                <a:latin typeface="+mn-lt"/>
              </a:rPr>
              <a:t>    print("Happy Birthday to you!")</a:t>
            </a:r>
          </a:p>
          <a:p>
            <a:r>
              <a:rPr lang="ko-KR" altLang="en-US" sz="2000" dirty="0">
                <a:latin typeface="+mn-lt"/>
              </a:rPr>
              <a:t>    print("Happy Birthday to you!")</a:t>
            </a:r>
          </a:p>
          <a:p>
            <a:r>
              <a:rPr lang="ko-KR" altLang="en-US" sz="2000" dirty="0">
                <a:latin typeface="+mn-lt"/>
              </a:rPr>
              <a:t>    print("Happy Birthday, dear " + person)</a:t>
            </a:r>
          </a:p>
          <a:p>
            <a:r>
              <a:rPr lang="ko-KR" altLang="en-US" sz="2000" dirty="0">
                <a:latin typeface="+mn-lt"/>
              </a:rPr>
              <a:t>    print("Happy Birthday to you!")</a:t>
            </a:r>
          </a:p>
          <a:p>
            <a:endParaRPr lang="ko-KR" altLang="en-US" sz="2000" dirty="0">
              <a:latin typeface="+mn-lt"/>
            </a:endParaRPr>
          </a:p>
          <a:p>
            <a:r>
              <a:rPr lang="ko-KR" altLang="en-US" sz="2000" dirty="0">
                <a:latin typeface="+mn-lt"/>
              </a:rPr>
              <a:t>happyBirthday("홍길동")</a:t>
            </a:r>
          </a:p>
          <a:p>
            <a:r>
              <a:rPr lang="ko-KR" altLang="en-US" sz="2000" dirty="0">
                <a:latin typeface="+mn-lt"/>
              </a:rPr>
              <a:t>happyBirthday("홍길동")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975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파이를 나타내는 </a:t>
            </a:r>
            <a:r>
              <a:rPr lang="en-US" altLang="ko-KR" dirty="0"/>
              <a:t>PI=3.14</a:t>
            </a:r>
            <a:r>
              <a:rPr lang="ko-KR" altLang="en-US" dirty="0"/>
              <a:t>를 전역 변수로 하여 원의 면적을 계산하는 함수 </a:t>
            </a:r>
            <a:r>
              <a:rPr lang="en-US" altLang="ko-KR" dirty="0" err="1"/>
              <a:t>circleCircumference</a:t>
            </a:r>
            <a:r>
              <a:rPr lang="en-US" altLang="ko-KR" dirty="0"/>
              <a:t>(radius)</a:t>
            </a:r>
            <a:r>
              <a:rPr lang="ko-KR" altLang="en-US" dirty="0"/>
              <a:t>를 작성하고 테스트하라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3195637"/>
            <a:ext cx="4067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66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484784"/>
            <a:ext cx="734481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lt"/>
              </a:rPr>
              <a:t>PI = 3.14159265358979   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err="1">
                <a:latin typeface="+mn-lt"/>
              </a:rPr>
              <a:t>def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circleArea</a:t>
            </a:r>
            <a:r>
              <a:rPr lang="en-US" altLang="ko-KR" sz="2000" dirty="0">
                <a:latin typeface="+mn-lt"/>
              </a:rPr>
              <a:t>(radius):</a:t>
            </a:r>
          </a:p>
          <a:p>
            <a:r>
              <a:rPr lang="en-US" altLang="ko-KR" sz="2000" dirty="0">
                <a:latin typeface="+mn-lt"/>
              </a:rPr>
              <a:t>    return PI*radius*radius    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err="1">
                <a:latin typeface="+mn-lt"/>
              </a:rPr>
              <a:t>def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circleCircumference</a:t>
            </a:r>
            <a:r>
              <a:rPr lang="en-US" altLang="ko-KR" sz="2000" dirty="0">
                <a:latin typeface="+mn-lt"/>
              </a:rPr>
              <a:t>(radius):</a:t>
            </a:r>
          </a:p>
          <a:p>
            <a:r>
              <a:rPr lang="en-US" altLang="ko-KR" sz="2000" dirty="0">
                <a:latin typeface="+mn-lt"/>
              </a:rPr>
              <a:t>    return 2*PI*radius         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def main():</a:t>
            </a:r>
          </a:p>
          <a:p>
            <a:r>
              <a:rPr lang="en-US" altLang="ko-KR" sz="2000" dirty="0">
                <a:latin typeface="+mn-lt"/>
              </a:rPr>
              <a:t>    print('</a:t>
            </a:r>
            <a:r>
              <a:rPr lang="ko-KR" altLang="en-US" sz="2000" dirty="0">
                <a:latin typeface="+mn-lt"/>
              </a:rPr>
              <a:t>반지름이 </a:t>
            </a:r>
            <a:r>
              <a:rPr lang="en-US" altLang="ko-KR" sz="2000" dirty="0">
                <a:latin typeface="+mn-lt"/>
              </a:rPr>
              <a:t>5</a:t>
            </a:r>
            <a:r>
              <a:rPr lang="ko-KR" altLang="en-US" sz="2000" dirty="0">
                <a:latin typeface="+mn-lt"/>
              </a:rPr>
              <a:t>인 원의 면적</a:t>
            </a:r>
            <a:r>
              <a:rPr lang="en-US" altLang="ko-KR" sz="2000" dirty="0">
                <a:latin typeface="+mn-lt"/>
              </a:rPr>
              <a:t>:', </a:t>
            </a:r>
            <a:r>
              <a:rPr lang="en-US" altLang="ko-KR" sz="2000" dirty="0" err="1">
                <a:latin typeface="+mn-lt"/>
              </a:rPr>
              <a:t>circleArea</a:t>
            </a:r>
            <a:r>
              <a:rPr lang="en-US" altLang="ko-KR" sz="2000" dirty="0">
                <a:latin typeface="+mn-lt"/>
              </a:rPr>
              <a:t>(5))</a:t>
            </a:r>
          </a:p>
          <a:p>
            <a:r>
              <a:rPr lang="en-US" altLang="ko-KR" sz="2000" dirty="0">
                <a:latin typeface="+mn-lt"/>
              </a:rPr>
              <a:t>    print('</a:t>
            </a:r>
            <a:r>
              <a:rPr lang="ko-KR" altLang="en-US" sz="2000" dirty="0">
                <a:latin typeface="+mn-lt"/>
              </a:rPr>
              <a:t>반지름이 </a:t>
            </a:r>
            <a:r>
              <a:rPr lang="en-US" altLang="ko-KR" sz="2000" dirty="0">
                <a:latin typeface="+mn-lt"/>
              </a:rPr>
              <a:t>5</a:t>
            </a:r>
            <a:r>
              <a:rPr lang="ko-KR" altLang="en-US" sz="2000" dirty="0">
                <a:latin typeface="+mn-lt"/>
              </a:rPr>
              <a:t>인 원의 둘레</a:t>
            </a:r>
            <a:r>
              <a:rPr lang="en-US" altLang="ko-KR" sz="2000" dirty="0">
                <a:latin typeface="+mn-lt"/>
              </a:rPr>
              <a:t>:', </a:t>
            </a:r>
            <a:r>
              <a:rPr lang="en-US" altLang="ko-KR" sz="2000" dirty="0" err="1">
                <a:latin typeface="+mn-lt"/>
              </a:rPr>
              <a:t>circleCircumference</a:t>
            </a:r>
            <a:r>
              <a:rPr lang="en-US" altLang="ko-KR" sz="2000" dirty="0">
                <a:latin typeface="+mn-lt"/>
              </a:rPr>
              <a:t>(5))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main()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97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사용자로부터 </a:t>
            </a:r>
            <a:r>
              <a:rPr lang="en-US" altLang="ko-KR" dirty="0"/>
              <a:t>2</a:t>
            </a:r>
            <a:r>
              <a:rPr lang="ko-KR" altLang="en-US" dirty="0"/>
              <a:t>개의 정수를 받아서 수학 문제를 만들어서 화면에 출력하는 함수를 작성하고 테스트하시오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492896"/>
            <a:ext cx="21621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3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484784"/>
            <a:ext cx="73448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n-lt"/>
              </a:rPr>
              <a:t>def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sumProblem</a:t>
            </a:r>
            <a:r>
              <a:rPr lang="en-US" altLang="ko-KR" sz="2000" dirty="0">
                <a:latin typeface="+mn-lt"/>
              </a:rPr>
              <a:t>(x, y):</a:t>
            </a:r>
          </a:p>
          <a:p>
            <a:r>
              <a:rPr lang="en-US" altLang="ko-KR" sz="2000" dirty="0">
                <a:latin typeface="+mn-lt"/>
              </a:rPr>
              <a:t>    sum = x + y</a:t>
            </a:r>
          </a:p>
          <a:p>
            <a:r>
              <a:rPr lang="en-US" altLang="ko-KR" sz="2000" dirty="0">
                <a:latin typeface="+mn-lt"/>
              </a:rPr>
              <a:t>    sentence = "</a:t>
            </a:r>
            <a:r>
              <a:rPr lang="ko-KR" altLang="en-US" sz="2000" dirty="0">
                <a:latin typeface="+mn-lt"/>
              </a:rPr>
              <a:t>정수</a:t>
            </a:r>
            <a:r>
              <a:rPr lang="en-US" altLang="ko-KR" sz="2000" dirty="0">
                <a:latin typeface="+mn-lt"/>
              </a:rPr>
              <a:t>" + </a:t>
            </a:r>
            <a:r>
              <a:rPr lang="en-US" altLang="ko-KR" sz="2000" dirty="0" err="1">
                <a:latin typeface="+mn-lt"/>
              </a:rPr>
              <a:t>str</a:t>
            </a:r>
            <a:r>
              <a:rPr lang="en-US" altLang="ko-KR" sz="2000" dirty="0">
                <a:latin typeface="+mn-lt"/>
              </a:rPr>
              <a:t>(x) + "+"+</a:t>
            </a:r>
            <a:r>
              <a:rPr lang="en-US" altLang="ko-KR" sz="2000" dirty="0" err="1">
                <a:latin typeface="+mn-lt"/>
              </a:rPr>
              <a:t>str</a:t>
            </a:r>
            <a:r>
              <a:rPr lang="en-US" altLang="ko-KR" sz="2000" dirty="0">
                <a:latin typeface="+mn-lt"/>
              </a:rPr>
              <a:t>(y)+"</a:t>
            </a:r>
            <a:r>
              <a:rPr lang="ko-KR" altLang="en-US" sz="2000" dirty="0">
                <a:latin typeface="+mn-lt"/>
              </a:rPr>
              <a:t>의 합은</a:t>
            </a:r>
            <a:r>
              <a:rPr lang="en-US" altLang="ko-KR" sz="2000" dirty="0">
                <a:latin typeface="+mn-lt"/>
              </a:rPr>
              <a:t>?“, sum</a:t>
            </a:r>
          </a:p>
          <a:p>
            <a:r>
              <a:rPr lang="en-US" altLang="ko-KR" sz="2000" dirty="0">
                <a:latin typeface="+mn-lt"/>
              </a:rPr>
              <a:t>    print(sentence)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err="1">
                <a:latin typeface="+mn-lt"/>
              </a:rPr>
              <a:t>def</a:t>
            </a:r>
            <a:r>
              <a:rPr lang="en-US" altLang="ko-KR" sz="2000" dirty="0">
                <a:latin typeface="+mn-lt"/>
              </a:rPr>
              <a:t> main():</a:t>
            </a:r>
          </a:p>
          <a:p>
            <a:r>
              <a:rPr lang="en-US" altLang="ko-KR" sz="2000" dirty="0">
                <a:latin typeface="+mn-lt"/>
              </a:rPr>
              <a:t>    a = </a:t>
            </a:r>
            <a:r>
              <a:rPr lang="en-US" altLang="ko-KR" sz="2000" dirty="0" err="1">
                <a:latin typeface="+mn-lt"/>
              </a:rPr>
              <a:t>int</a:t>
            </a:r>
            <a:r>
              <a:rPr lang="en-US" altLang="ko-KR" sz="2000" dirty="0">
                <a:latin typeface="+mn-lt"/>
              </a:rPr>
              <a:t>(input("</a:t>
            </a:r>
            <a:r>
              <a:rPr lang="ko-KR" altLang="en-US" sz="2000" dirty="0">
                <a:latin typeface="+mn-lt"/>
              </a:rPr>
              <a:t>첫 번째 정수</a:t>
            </a:r>
            <a:r>
              <a:rPr lang="en-US" altLang="ko-KR" sz="2000" dirty="0">
                <a:latin typeface="+mn-lt"/>
              </a:rPr>
              <a:t>: "))</a:t>
            </a:r>
          </a:p>
          <a:p>
            <a:r>
              <a:rPr lang="en-US" altLang="ko-KR" sz="2000" dirty="0">
                <a:latin typeface="+mn-lt"/>
              </a:rPr>
              <a:t>    b = </a:t>
            </a:r>
            <a:r>
              <a:rPr lang="en-US" altLang="ko-KR" sz="2000" dirty="0" err="1">
                <a:latin typeface="+mn-lt"/>
              </a:rPr>
              <a:t>int</a:t>
            </a:r>
            <a:r>
              <a:rPr lang="en-US" altLang="ko-KR" sz="2000" dirty="0">
                <a:latin typeface="+mn-lt"/>
              </a:rPr>
              <a:t>(input("</a:t>
            </a:r>
            <a:r>
              <a:rPr lang="ko-KR" altLang="en-US" sz="2000" dirty="0">
                <a:latin typeface="+mn-lt"/>
              </a:rPr>
              <a:t>두 번째 정수</a:t>
            </a:r>
            <a:r>
              <a:rPr lang="en-US" altLang="ko-KR" sz="2000" dirty="0">
                <a:latin typeface="+mn-lt"/>
              </a:rPr>
              <a:t>: "))</a:t>
            </a:r>
          </a:p>
          <a:p>
            <a:r>
              <a:rPr lang="en-US" altLang="ko-KR" sz="2000" dirty="0">
                <a:latin typeface="+mn-lt"/>
              </a:rPr>
              <a:t>    </a:t>
            </a:r>
            <a:r>
              <a:rPr lang="en-US" altLang="ko-KR" sz="2000" dirty="0" err="1">
                <a:latin typeface="+mn-lt"/>
              </a:rPr>
              <a:t>sumProblem</a:t>
            </a:r>
            <a:r>
              <a:rPr lang="en-US" altLang="ko-KR" sz="2000" dirty="0">
                <a:latin typeface="+mn-lt"/>
              </a:rPr>
              <a:t>(a, b)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main()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3748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덧샘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나눗셈을 수행하는 함수를 각각 작성하고 테스트하여라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348880"/>
            <a:ext cx="1447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9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990599"/>
            <a:ext cx="73448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n-lt"/>
              </a:rPr>
              <a:t>def</a:t>
            </a:r>
            <a:r>
              <a:rPr lang="en-US" altLang="ko-KR" sz="2000" dirty="0">
                <a:latin typeface="+mn-lt"/>
              </a:rPr>
              <a:t> add(a, b):</a:t>
            </a:r>
          </a:p>
          <a:p>
            <a:r>
              <a:rPr lang="en-US" altLang="ko-KR" sz="2000" dirty="0">
                <a:latin typeface="+mn-lt"/>
              </a:rPr>
              <a:t>    print( "(%d + %d)" % (a, b), end=" ")</a:t>
            </a:r>
          </a:p>
          <a:p>
            <a:r>
              <a:rPr lang="en-US" altLang="ko-KR" sz="2000" dirty="0">
                <a:latin typeface="+mn-lt"/>
              </a:rPr>
              <a:t>    return a + b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err="1">
                <a:latin typeface="+mn-lt"/>
              </a:rPr>
              <a:t>def</a:t>
            </a:r>
            <a:r>
              <a:rPr lang="en-US" altLang="ko-KR" sz="2000" dirty="0">
                <a:latin typeface="+mn-lt"/>
              </a:rPr>
              <a:t> subtract(a, b):</a:t>
            </a:r>
          </a:p>
          <a:p>
            <a:r>
              <a:rPr lang="en-US" altLang="ko-KR" sz="2000" dirty="0">
                <a:latin typeface="+mn-lt"/>
              </a:rPr>
              <a:t>    print ("(%d - %d)" % (a, b), end=" ")</a:t>
            </a:r>
          </a:p>
          <a:p>
            <a:r>
              <a:rPr lang="en-US" altLang="ko-KR" sz="2000" dirty="0">
                <a:latin typeface="+mn-lt"/>
              </a:rPr>
              <a:t>    return a - b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err="1">
                <a:latin typeface="+mn-lt"/>
              </a:rPr>
              <a:t>def</a:t>
            </a:r>
            <a:r>
              <a:rPr lang="en-US" altLang="ko-KR" sz="2000" dirty="0">
                <a:latin typeface="+mn-lt"/>
              </a:rPr>
              <a:t> multiply(a, b):</a:t>
            </a:r>
          </a:p>
          <a:p>
            <a:r>
              <a:rPr lang="en-US" altLang="ko-KR" sz="2000" dirty="0">
                <a:latin typeface="+mn-lt"/>
              </a:rPr>
              <a:t>    print ("(%d * %d)" % (a, b), end=" ")</a:t>
            </a:r>
          </a:p>
          <a:p>
            <a:r>
              <a:rPr lang="en-US" altLang="ko-KR" sz="2000" dirty="0">
                <a:latin typeface="+mn-lt"/>
              </a:rPr>
              <a:t>    return a * b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err="1">
                <a:latin typeface="+mn-lt"/>
              </a:rPr>
              <a:t>def</a:t>
            </a:r>
            <a:r>
              <a:rPr lang="en-US" altLang="ko-KR" sz="2000" dirty="0">
                <a:latin typeface="+mn-lt"/>
              </a:rPr>
              <a:t> divide(a, b):</a:t>
            </a:r>
          </a:p>
          <a:p>
            <a:r>
              <a:rPr lang="en-US" altLang="ko-KR" sz="2000" dirty="0">
                <a:latin typeface="+mn-lt"/>
              </a:rPr>
              <a:t>    print ("(%d / %d)" % (a, b), end=" ")</a:t>
            </a:r>
          </a:p>
          <a:p>
            <a:r>
              <a:rPr lang="en-US" altLang="ko-KR" sz="2000" dirty="0">
                <a:latin typeface="+mn-lt"/>
              </a:rPr>
              <a:t>    return a / b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what = add(20, 10)</a:t>
            </a:r>
          </a:p>
          <a:p>
            <a:r>
              <a:rPr lang="en-US" altLang="ko-KR" sz="2000" dirty="0">
                <a:latin typeface="+mn-lt"/>
              </a:rPr>
              <a:t>print("= ", what)</a:t>
            </a:r>
          </a:p>
          <a:p>
            <a:endParaRPr lang="en-US" altLang="ko-KR" sz="2000" dirty="0">
              <a:latin typeface="+mn-lt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38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함수를 활용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함수 사용하기</a:t>
            </a:r>
            <a:endParaRPr lang="en-US" altLang="ko-KR" dirty="0"/>
          </a:p>
          <a:p>
            <a:pPr lvl="1"/>
            <a:r>
              <a:rPr lang="ko-KR" altLang="en-US" dirty="0"/>
              <a:t>대문자</a:t>
            </a:r>
            <a:r>
              <a:rPr lang="en-US" altLang="ko-KR" dirty="0"/>
              <a:t>/</a:t>
            </a:r>
            <a:r>
              <a:rPr lang="ko-KR" altLang="en-US" dirty="0"/>
              <a:t>소문자의 변환</a:t>
            </a:r>
            <a:endParaRPr lang="en-US" altLang="ko-KR" dirty="0"/>
          </a:p>
          <a:p>
            <a:pPr lvl="1"/>
            <a:r>
              <a:rPr lang="en-US" altLang="ko-KR" dirty="0"/>
              <a:t>upper(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소문자를 대문자로 변경</a:t>
            </a:r>
            <a:endParaRPr lang="en-US" altLang="ko-KR" dirty="0"/>
          </a:p>
          <a:p>
            <a:pPr lvl="1"/>
            <a:r>
              <a:rPr lang="en-US" altLang="ko-KR" dirty="0"/>
              <a:t>lower(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대문자를 소문자로 변경</a:t>
            </a:r>
            <a:endParaRPr lang="en-US" altLang="ko-KR" dirty="0"/>
          </a:p>
          <a:p>
            <a:pPr lvl="1"/>
            <a:r>
              <a:rPr lang="en-US" altLang="ko-KR" dirty="0" err="1"/>
              <a:t>swapcase</a:t>
            </a:r>
            <a:r>
              <a:rPr lang="en-US" altLang="ko-KR" dirty="0"/>
              <a:t>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대소문자를 상호 변환</a:t>
            </a:r>
          </a:p>
          <a:p>
            <a:pPr lvl="1"/>
            <a:r>
              <a:rPr lang="en-US" altLang="ko-KR" dirty="0"/>
              <a:t>title(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각 단어의 제일 앞 글자만 대문자로 변환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CEB1EC-B3CE-4DC8-9512-7CA5536A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49080"/>
            <a:ext cx="5419725" cy="34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B7C69F-1341-477F-9F46-BA4D4381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8" y="5068887"/>
            <a:ext cx="5200650" cy="1190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D1D92-854C-45B0-84FA-B2E2DA599CD8}"/>
              </a:ext>
            </a:extLst>
          </p:cNvPr>
          <p:cNvSpPr txBox="1"/>
          <p:nvPr/>
        </p:nvSpPr>
        <p:spPr>
          <a:xfrm>
            <a:off x="369792" y="4581128"/>
            <a:ext cx="5688632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FF0000"/>
                </a:solidFill>
                <a:latin typeface="+mn-lt"/>
                <a:ea typeface="HY견고딕" pitchFamily="18" charset="-127"/>
              </a:rPr>
              <a:t>아래와 같이 결과가 되도록 </a:t>
            </a:r>
            <a:r>
              <a:rPr kumimoji="0" lang="ko-KR" altLang="en-US" sz="2000" dirty="0" err="1">
                <a:solidFill>
                  <a:srgbClr val="FF0000"/>
                </a:solidFill>
                <a:latin typeface="+mn-lt"/>
                <a:ea typeface="HY견고딕" pitchFamily="18" charset="-127"/>
              </a:rPr>
              <a:t>완성하시오</a:t>
            </a:r>
            <a:r>
              <a:rPr kumimoji="0" lang="en-US" altLang="ko-KR" sz="2000" dirty="0">
                <a:solidFill>
                  <a:srgbClr val="FF0000"/>
                </a:solidFill>
                <a:latin typeface="+mn-lt"/>
                <a:ea typeface="HY견고딕" pitchFamily="18" charset="-127"/>
              </a:rPr>
              <a:t>.</a:t>
            </a:r>
            <a:endParaRPr kumimoji="0" lang="ko-KR" altLang="en-US" sz="2000" dirty="0">
              <a:solidFill>
                <a:srgbClr val="FF0000"/>
              </a:solidFill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함수를 활용해봅시다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66809" y="1196752"/>
            <a:ext cx="9011344" cy="4932363"/>
          </a:xfrm>
        </p:spPr>
        <p:txBody>
          <a:bodyPr/>
          <a:lstStyle/>
          <a:p>
            <a:pPr lvl="1"/>
            <a:r>
              <a:rPr lang="ko-KR" altLang="en-US" dirty="0"/>
              <a:t>문자열 찾기</a:t>
            </a:r>
            <a:endParaRPr lang="en-US" altLang="ko-KR" dirty="0"/>
          </a:p>
          <a:p>
            <a:pPr lvl="1"/>
            <a:r>
              <a:rPr lang="en-US" altLang="ko-KR" dirty="0"/>
              <a:t>count( ) : </a:t>
            </a:r>
            <a:r>
              <a:rPr lang="ko-KR" altLang="en-US" dirty="0"/>
              <a:t>찾을 문자열이 몇 개 들었는지 개수를 셈</a:t>
            </a:r>
            <a:endParaRPr lang="en-US" altLang="ko-KR" dirty="0"/>
          </a:p>
          <a:p>
            <a:pPr lvl="1"/>
            <a:r>
              <a:rPr lang="en-US" altLang="ko-KR" dirty="0"/>
              <a:t>find( ) : </a:t>
            </a:r>
            <a:r>
              <a:rPr lang="ko-KR" altLang="en-US" dirty="0"/>
              <a:t>찾을 문자열이 몇 번째 위치하는지 찾음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find(‘</a:t>
            </a:r>
            <a:r>
              <a:rPr lang="ko-KR" altLang="en-US" dirty="0"/>
              <a:t>찾을 문자열’</a:t>
            </a:r>
            <a:r>
              <a:rPr lang="en-US" altLang="ko-KR" dirty="0"/>
              <a:t>, </a:t>
            </a:r>
            <a:r>
              <a:rPr lang="ko-KR" altLang="en-US" dirty="0"/>
              <a:t>시작위치</a:t>
            </a:r>
            <a:r>
              <a:rPr lang="en-US" altLang="ko-KR" dirty="0"/>
              <a:t>)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시작위치부터 문자열을 찾음</a:t>
            </a:r>
            <a:endParaRPr lang="en-US" altLang="ko-KR" dirty="0"/>
          </a:p>
          <a:p>
            <a:pPr lvl="1"/>
            <a:r>
              <a:rPr lang="en-US" altLang="ko-KR" dirty="0" err="1"/>
              <a:t>rfind</a:t>
            </a:r>
            <a:r>
              <a:rPr lang="en-US" altLang="ko-KR" dirty="0"/>
              <a:t>( ) : </a:t>
            </a:r>
            <a:r>
              <a:rPr lang="ko-KR" altLang="en-US" dirty="0"/>
              <a:t>오른쪽부터 셈</a:t>
            </a:r>
            <a:endParaRPr lang="en-US" altLang="ko-KR" dirty="0"/>
          </a:p>
          <a:p>
            <a:pPr lvl="1"/>
            <a:r>
              <a:rPr lang="en-US" altLang="ko-KR" dirty="0"/>
              <a:t>index( ) : find() </a:t>
            </a:r>
            <a:r>
              <a:rPr lang="ko-KR" altLang="en-US" dirty="0"/>
              <a:t>함수와 동일한 용도</a:t>
            </a:r>
            <a:r>
              <a:rPr lang="en-US" altLang="ko-KR" dirty="0"/>
              <a:t>, </a:t>
            </a:r>
            <a:r>
              <a:rPr lang="ko-KR" altLang="en-US" dirty="0"/>
              <a:t>찾을 문자열이 없다면 오류가 발생</a:t>
            </a:r>
            <a:endParaRPr lang="en-US" altLang="ko-KR" dirty="0"/>
          </a:p>
          <a:p>
            <a:pPr lvl="1"/>
            <a:r>
              <a:rPr lang="en-US" altLang="ko-KR" dirty="0" err="1"/>
              <a:t>startswith</a:t>
            </a:r>
            <a:r>
              <a:rPr lang="en-US" altLang="ko-KR" dirty="0"/>
              <a:t>( ) : </a:t>
            </a:r>
            <a:r>
              <a:rPr lang="ko-KR" altLang="en-US" dirty="0"/>
              <a:t>문자열로 시작하면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r>
              <a:rPr lang="en-US" altLang="ko-KR" dirty="0" err="1"/>
              <a:t>endswith</a:t>
            </a:r>
            <a:r>
              <a:rPr lang="en-US" altLang="ko-KR" dirty="0"/>
              <a:t>( ) : </a:t>
            </a:r>
            <a:r>
              <a:rPr lang="ko-KR" altLang="en-US" dirty="0"/>
              <a:t>문자열로 끝나면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962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함수 활용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57B5E-DF92-4FC9-8CAB-2E845E3DB437}"/>
              </a:ext>
            </a:extLst>
          </p:cNvPr>
          <p:cNvSpPr txBox="1"/>
          <p:nvPr/>
        </p:nvSpPr>
        <p:spPr>
          <a:xfrm>
            <a:off x="457200" y="1220303"/>
            <a:ext cx="7488832" cy="288032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b="1" dirty="0">
                <a:latin typeface="+mn-lt"/>
                <a:ea typeface="HY견고딕" pitchFamily="18" charset="-127"/>
              </a:rPr>
              <a:t>문자열을 입력하여 </a:t>
            </a:r>
            <a:r>
              <a:rPr lang="en-US" altLang="ko-KR" sz="2000" b="1" dirty="0" err="1"/>
              <a:t>startswith</a:t>
            </a:r>
            <a:r>
              <a:rPr lang="en-US" altLang="ko-KR" sz="2000" b="1" dirty="0"/>
              <a:t>( )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endswith</a:t>
            </a:r>
            <a:r>
              <a:rPr lang="en-US" altLang="ko-KR" sz="2000" b="1" dirty="0"/>
              <a:t>( )</a:t>
            </a:r>
            <a:r>
              <a:rPr lang="ko-KR" altLang="en-US" sz="2000" b="1" dirty="0"/>
              <a:t>를 이용하여 화면과 같이 </a:t>
            </a:r>
            <a:r>
              <a:rPr lang="ko-KR" altLang="en-US" sz="2000" b="1" dirty="0" err="1"/>
              <a:t>출력하시오</a:t>
            </a:r>
            <a:r>
              <a:rPr lang="ko-KR" altLang="en-US" sz="2000" b="1" dirty="0"/>
              <a:t> </a:t>
            </a:r>
            <a:endParaRPr kumimoji="0" lang="ko-KR" altLang="en-US" sz="2000" b="1" dirty="0">
              <a:latin typeface="+mn-lt"/>
              <a:ea typeface="HY견고딕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B28814-CDA1-4239-AC17-6CBB37AA8DCD}"/>
              </a:ext>
            </a:extLst>
          </p:cNvPr>
          <p:cNvSpPr/>
          <p:nvPr/>
        </p:nvSpPr>
        <p:spPr>
          <a:xfrm>
            <a:off x="1458416" y="20141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ss</a:t>
            </a:r>
            <a:r>
              <a:rPr lang="ko-KR" altLang="en-US" dirty="0"/>
              <a:t> = </a:t>
            </a:r>
            <a:r>
              <a:rPr lang="ko-KR" altLang="en-US" dirty="0" err="1"/>
              <a:t>input</a:t>
            </a:r>
            <a:r>
              <a:rPr lang="ko-KR" altLang="en-US" dirty="0"/>
              <a:t>("문자열 입력 ==&gt; ")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("출력 문자열 ==&gt; ", </a:t>
            </a:r>
            <a:r>
              <a:rPr lang="ko-KR" altLang="en-US" dirty="0" err="1"/>
              <a:t>end</a:t>
            </a:r>
            <a:r>
              <a:rPr lang="ko-KR" altLang="en-US" dirty="0"/>
              <a:t>='')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585D0-5CC0-4B6D-9226-946F32CD2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65712"/>
            <a:ext cx="4823203" cy="572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FC1DB-E29F-463A-AA9D-4CD0DDD27F00}"/>
              </a:ext>
            </a:extLst>
          </p:cNvPr>
          <p:cNvSpPr txBox="1"/>
          <p:nvPr/>
        </p:nvSpPr>
        <p:spPr>
          <a:xfrm>
            <a:off x="419100" y="2878460"/>
            <a:ext cx="3096344" cy="36004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10000"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>
                <a:latin typeface="+mn-lt"/>
                <a:ea typeface="HY견고딕" pitchFamily="18" charset="-127"/>
              </a:rPr>
              <a:t>결과화면</a:t>
            </a: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95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함수 활용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공백 제거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변경 </a:t>
            </a:r>
            <a:r>
              <a:rPr lang="en-US" altLang="ko-KR" dirty="0"/>
              <a:t>: strip(), </a:t>
            </a:r>
            <a:r>
              <a:rPr lang="en-US" altLang="ko-KR" dirty="0" err="1"/>
              <a:t>rstrip</a:t>
            </a:r>
            <a:r>
              <a:rPr lang="en-US" altLang="ko-KR" dirty="0"/>
              <a:t>(), </a:t>
            </a:r>
            <a:r>
              <a:rPr lang="en-US" altLang="ko-KR" dirty="0" err="1"/>
              <a:t>lstrip</a:t>
            </a:r>
            <a:r>
              <a:rPr lang="en-US" altLang="ko-KR" dirty="0"/>
              <a:t>(), replace()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단 문자열 중간의 공백은 제거되지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6" y="2113738"/>
            <a:ext cx="7368914" cy="22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10" y="4607169"/>
            <a:ext cx="7401057" cy="201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740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12233</TotalTime>
  <Words>2110</Words>
  <Application>Microsoft Office PowerPoint</Application>
  <PresentationFormat>화면 슬라이드 쇼(4:3)</PresentationFormat>
  <Paragraphs>440</Paragraphs>
  <Slides>58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HY견고딕</vt:lpstr>
      <vt:lpstr>HY헤드라인M</vt:lpstr>
      <vt:lpstr>굴림</vt:lpstr>
      <vt:lpstr>맑은 고딕</vt:lpstr>
      <vt:lpstr>Aharoni</vt:lpstr>
      <vt:lpstr>Arial</vt:lpstr>
      <vt:lpstr>Century Schoolbook</vt:lpstr>
      <vt:lpstr>Wingdings</vt:lpstr>
      <vt:lpstr>Office 테마</vt:lpstr>
      <vt:lpstr>Chap 6. 함수</vt:lpstr>
      <vt:lpstr>문자열 (1)</vt:lpstr>
      <vt:lpstr>문자열 (2)</vt:lpstr>
      <vt:lpstr>문자열 (3)</vt:lpstr>
      <vt:lpstr>문제</vt:lpstr>
      <vt:lpstr>문자열 함수를 활용 (1)</vt:lpstr>
      <vt:lpstr>문자열 함수를 활용해봅시다(2)</vt:lpstr>
      <vt:lpstr>문자열 함수 활용 (3)</vt:lpstr>
      <vt:lpstr>문자열 함수 활용 (4)</vt:lpstr>
      <vt:lpstr>문제</vt:lpstr>
      <vt:lpstr>문자열 함수  활용 –문제 (6)</vt:lpstr>
      <vt:lpstr>문자열 함수  활용 (7)</vt:lpstr>
      <vt:lpstr>문자열 함수  활용- 문제 (8)</vt:lpstr>
      <vt:lpstr>문자열 함수를 활용해봅시다(10)</vt:lpstr>
      <vt:lpstr>문자열 함수  활용 (11)</vt:lpstr>
      <vt:lpstr>함수란</vt:lpstr>
      <vt:lpstr>함수 작성하고 호출하기</vt:lpstr>
      <vt:lpstr>함수의 장점</vt:lpstr>
      <vt:lpstr>함수에 입력 전달하기</vt:lpstr>
      <vt:lpstr>인수 전달</vt:lpstr>
      <vt:lpstr>값 반환하기</vt:lpstr>
      <vt:lpstr>함수의 모양과 활용</vt:lpstr>
      <vt:lpstr>함수 예</vt:lpstr>
      <vt:lpstr>함수 정의</vt:lpstr>
      <vt:lpstr>함수</vt:lpstr>
      <vt:lpstr>함수</vt:lpstr>
      <vt:lpstr>값 반환: return 키워드 사용</vt:lpstr>
      <vt:lpstr>인수와 매개 변수</vt:lpstr>
      <vt:lpstr>함수가 값을 반환</vt:lpstr>
      <vt:lpstr>함수의 반환값과 매개변수를 알아봅시다(4)</vt:lpstr>
      <vt:lpstr>함수의 반환값과 매개변수를 알아봅시다(5)</vt:lpstr>
      <vt:lpstr>함수에 여러 개의 입력 전달하기</vt:lpstr>
      <vt:lpstr>계산기</vt:lpstr>
      <vt:lpstr>함수작성의 예 (1)</vt:lpstr>
      <vt:lpstr>예제 (1)</vt:lpstr>
      <vt:lpstr>예제 (2)</vt:lpstr>
      <vt:lpstr>예제 (2)</vt:lpstr>
      <vt:lpstr>함수를 이용할 때 주의할 점</vt:lpstr>
      <vt:lpstr>Lab: 생일 축하 함수</vt:lpstr>
      <vt:lpstr>Solution </vt:lpstr>
      <vt:lpstr>Lab: 온도 변환 함수</vt:lpstr>
      <vt:lpstr>Solution </vt:lpstr>
      <vt:lpstr>Lab: 소수 찾기</vt:lpstr>
      <vt:lpstr>Solution </vt:lpstr>
      <vt:lpstr>변수의 종류</vt:lpstr>
      <vt:lpstr>Lab: 소수 찾기</vt:lpstr>
      <vt:lpstr>Solution </vt:lpstr>
      <vt:lpstr>지역변수와 전역변수의 차이는?(1)</vt:lpstr>
      <vt:lpstr>지역변수와 전역변수의 차이는?(2)</vt:lpstr>
      <vt:lpstr>지역변수와 전역변수의 차이는?(3)</vt:lpstr>
      <vt:lpstr>문제 1</vt:lpstr>
      <vt:lpstr>해답</vt:lpstr>
      <vt:lpstr>문제 2</vt:lpstr>
      <vt:lpstr>해답</vt:lpstr>
      <vt:lpstr>문제 3</vt:lpstr>
      <vt:lpstr>해답</vt:lpstr>
      <vt:lpstr>문제 4</vt:lpstr>
      <vt:lpstr>해답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932</cp:revision>
  <cp:lastPrinted>2020-07-09T23:28:43Z</cp:lastPrinted>
  <dcterms:created xsi:type="dcterms:W3CDTF">2007-10-05T07:38:31Z</dcterms:created>
  <dcterms:modified xsi:type="dcterms:W3CDTF">2020-07-12T07:10:54Z</dcterms:modified>
</cp:coreProperties>
</file>