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67" r:id="rId5"/>
    <p:sldId id="266" r:id="rId6"/>
    <p:sldId id="273" r:id="rId7"/>
    <p:sldId id="275" r:id="rId8"/>
    <p:sldId id="265" r:id="rId9"/>
    <p:sldId id="261" r:id="rId10"/>
    <p:sldId id="259" r:id="rId11"/>
    <p:sldId id="274" r:id="rId12"/>
    <p:sldId id="262" r:id="rId13"/>
    <p:sldId id="276" r:id="rId14"/>
    <p:sldId id="278" r:id="rId15"/>
    <p:sldId id="277" r:id="rId16"/>
    <p:sldId id="268" r:id="rId17"/>
    <p:sldId id="269" r:id="rId18"/>
    <p:sldId id="271" r:id="rId19"/>
    <p:sldId id="272" r:id="rId20"/>
    <p:sldId id="270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108" d="100"/>
          <a:sy n="108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65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61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1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33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52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1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53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7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60" r:id="rId6"/>
    <p:sldLayoutId id="2147483755" r:id="rId7"/>
    <p:sldLayoutId id="2147483756" r:id="rId8"/>
    <p:sldLayoutId id="2147483757" r:id="rId9"/>
    <p:sldLayoutId id="2147483759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TVCG.2012.180" TargetMode="External"/><Relationship Id="rId3" Type="http://schemas.openxmlformats.org/officeDocument/2006/relationships/hyperlink" Target="https://doi.org/10.1145/3173574.3174172" TargetMode="External"/><Relationship Id="rId7" Type="http://schemas.openxmlformats.org/officeDocument/2006/relationships/hyperlink" Target="https://www.w3.org/TR/WCAG21/" TargetMode="External"/><Relationship Id="rId2" Type="http://schemas.openxmlformats.org/officeDocument/2006/relationships/hyperlink" Target="https://doi.org/10.1006/cogp.2001.074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73/pnas.0811155106" TargetMode="External"/><Relationship Id="rId5" Type="http://schemas.openxmlformats.org/officeDocument/2006/relationships/hyperlink" Target="https://doi.org/10.3389/fpsyg.2023.1356039" TargetMode="External"/><Relationship Id="rId4" Type="http://schemas.openxmlformats.org/officeDocument/2006/relationships/hyperlink" Target="https://doi.org/10.1111/cgf.1403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B3B6C5-748F-437C-AE76-DB11FEA99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7CEB5D-9BB2-475C-BA8D-AC88BB8C9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706FB7-DE0D-6E1E-63B3-E2FFC693B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0588" y="965199"/>
            <a:ext cx="6766078" cy="4927601"/>
          </a:xfrm>
        </p:spPr>
        <p:txBody>
          <a:bodyPr anchor="ctr">
            <a:normAutofit/>
          </a:bodyPr>
          <a:lstStyle/>
          <a:p>
            <a:r>
              <a:rPr lang="en-US" sz="6000" dirty="0"/>
              <a:t>Individual Differences in Graphical Perception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564BF-CBDE-EC77-1D58-9CF7DEFAC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3257" y="965198"/>
            <a:ext cx="2707937" cy="4927602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/>
              <a:t>Spencer Arshinoff</a:t>
            </a:r>
          </a:p>
          <a:p>
            <a:pPr algn="r"/>
            <a:r>
              <a:rPr lang="en-US" sz="2000" dirty="0"/>
              <a:t>February 8</a:t>
            </a:r>
            <a:r>
              <a:rPr lang="en-US" sz="2000" baseline="30000" dirty="0"/>
              <a:t>th</a:t>
            </a:r>
            <a:r>
              <a:rPr lang="en-US" sz="2000" dirty="0"/>
              <a:t>, 2024</a:t>
            </a:r>
          </a:p>
          <a:p>
            <a:pPr algn="r"/>
            <a:r>
              <a:rPr lang="en-US" sz="2000" dirty="0"/>
              <a:t>PSYC6135 – Psychology of Data Visualization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14AD1F-ADD5-46E7-966F-4C0290232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29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oor Chart Design Example">
            <a:extLst>
              <a:ext uri="{FF2B5EF4-FFF2-40B4-BE49-F238E27FC236}">
                <a16:creationId xmlns:a16="http://schemas.microsoft.com/office/drawing/2014/main" id="{25B160E2-A8BA-39A3-952B-2D13C3904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5"/>
          <a:stretch/>
        </p:blipFill>
        <p:spPr bwMode="auto">
          <a:xfrm>
            <a:off x="2338942" y="1006238"/>
            <a:ext cx="7514116" cy="4845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40D30-C008-8A11-A6B5-54BE8097E85E}"/>
              </a:ext>
            </a:extLst>
          </p:cNvPr>
          <p:cNvSpPr txBox="1"/>
          <p:nvPr/>
        </p:nvSpPr>
        <p:spPr>
          <a:xfrm>
            <a:off x="2041749" y="5851761"/>
            <a:ext cx="810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cruxcollaborative.com</a:t>
            </a:r>
            <a:r>
              <a:rPr lang="en-US" sz="1400" dirty="0"/>
              <a:t>/insights/understanding-color-blindness-guide-to-accessible-design</a:t>
            </a:r>
          </a:p>
        </p:txBody>
      </p:sp>
    </p:spTree>
    <p:extLst>
      <p:ext uri="{BB962C8B-B14F-4D97-AF65-F5344CB8AC3E}">
        <p14:creationId xmlns:p14="http://schemas.microsoft.com/office/powerpoint/2010/main" val="318588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F8E172-1369-309F-0C7D-E5C37340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6D700A9-FBDF-F94D-AE6D-E809E7E3C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7B181E3-DD91-6F14-27EA-96F8A5058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49B2CB4-DB03-271A-678D-90FD557D9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B87F1-D97E-4842-FFE2-77A2DFD49574}"/>
              </a:ext>
            </a:extLst>
          </p:cNvPr>
          <p:cNvSpPr txBox="1"/>
          <p:nvPr/>
        </p:nvSpPr>
        <p:spPr>
          <a:xfrm>
            <a:off x="2041749" y="5851761"/>
            <a:ext cx="810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 https://</a:t>
            </a:r>
            <a:r>
              <a:rPr lang="en-US" sz="1400" dirty="0" err="1"/>
              <a:t>cruxcollaborative.com</a:t>
            </a:r>
            <a:r>
              <a:rPr lang="en-US" sz="1400" dirty="0"/>
              <a:t>/insights/understanding-color-blindness-guide-to-accessible-design</a:t>
            </a:r>
          </a:p>
        </p:txBody>
      </p:sp>
      <p:pic>
        <p:nvPicPr>
          <p:cNvPr id="2" name="Picture 2" descr="Better Chart Design Example">
            <a:extLst>
              <a:ext uri="{FF2B5EF4-FFF2-40B4-BE49-F238E27FC236}">
                <a16:creationId xmlns:a16="http://schemas.microsoft.com/office/drawing/2014/main" id="{67F9F6C7-1A96-CC61-0D0C-04CFEA45A3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31"/>
          <a:stretch/>
        </p:blipFill>
        <p:spPr bwMode="auto">
          <a:xfrm>
            <a:off x="2280555" y="739210"/>
            <a:ext cx="7630889" cy="504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4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591E2E-00B6-6A00-28A3-217CBAFF7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64B661C-25CC-9CD5-CF25-8AFF8AAEC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89968A-C999-D2DC-DA22-16403DD99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691A9-3826-AC47-6034-2922C19C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Accessibility Concerns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35CD97-8CF5-91E0-FC88-9E34D544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AC28-905B-7DD3-77BD-58107E271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>
              <a:spcAft>
                <a:spcPts val="2000"/>
              </a:spcAft>
            </a:pPr>
            <a:r>
              <a:rPr lang="en-US" sz="3200" dirty="0"/>
              <a:t>Conditions such as </a:t>
            </a:r>
            <a:r>
              <a:rPr lang="en-US" sz="3200" dirty="0" err="1"/>
              <a:t>colour</a:t>
            </a:r>
            <a:r>
              <a:rPr lang="en-US" sz="3200" dirty="0"/>
              <a:t>-blindness may interfere with graphical perception</a:t>
            </a:r>
          </a:p>
          <a:p>
            <a:pPr>
              <a:spcAft>
                <a:spcPts val="2000"/>
              </a:spcAft>
            </a:pPr>
            <a:r>
              <a:rPr lang="en-US" sz="3200" dirty="0"/>
              <a:t>The World Wide Web Consortium (W3C) has a set of accessibility guidelines</a:t>
            </a:r>
          </a:p>
        </p:txBody>
      </p:sp>
    </p:spTree>
    <p:extLst>
      <p:ext uri="{BB962C8B-B14F-4D97-AF65-F5344CB8AC3E}">
        <p14:creationId xmlns:p14="http://schemas.microsoft.com/office/powerpoint/2010/main" val="361762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A53AD-BEAC-2221-CC6D-8FECF152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143F4DF-EE8E-0041-3BC8-19BD0A2D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2EE2A85-B779-EDCE-3367-C53D97BC9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7EF58-F590-CDDF-2A09-E15E9F7D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Accessibility Concerns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5A770E-4EA7-B07B-6197-A54605EE8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63D-8850-2589-949F-38F318198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Relevant guidelines include:</a:t>
            </a:r>
          </a:p>
          <a:p>
            <a:r>
              <a:rPr lang="en-US" sz="3200" dirty="0" err="1">
                <a:solidFill>
                  <a:srgbClr val="C2C2E0"/>
                </a:solidFill>
              </a:rPr>
              <a:t>Colour</a:t>
            </a:r>
            <a:r>
              <a:rPr lang="en-US" sz="3200" dirty="0">
                <a:solidFill>
                  <a:srgbClr val="C2C2E0"/>
                </a:solidFill>
              </a:rPr>
              <a:t> contrast ratio ≥4.5:1</a:t>
            </a:r>
          </a:p>
          <a:p>
            <a:r>
              <a:rPr lang="en-US" sz="3200" spc="-400" dirty="0"/>
              <a:t>Letter spacing ≥12% of font size</a:t>
            </a:r>
          </a:p>
          <a:p>
            <a:r>
              <a:rPr lang="en-US" sz="3200" dirty="0"/>
              <a:t>Word</a:t>
            </a:r>
            <a:r>
              <a:rPr lang="en-US" sz="500" dirty="0"/>
              <a:t> </a:t>
            </a:r>
            <a:r>
              <a:rPr lang="en-US" sz="3200" dirty="0"/>
              <a:t>spacing</a:t>
            </a:r>
            <a:r>
              <a:rPr lang="en-US" sz="500" dirty="0"/>
              <a:t> </a:t>
            </a:r>
            <a:r>
              <a:rPr lang="en-US" sz="3200" dirty="0"/>
              <a:t>≥16%</a:t>
            </a:r>
            <a:r>
              <a:rPr lang="en-US" sz="500" dirty="0"/>
              <a:t> </a:t>
            </a:r>
            <a:r>
              <a:rPr lang="en-US" sz="3200" dirty="0"/>
              <a:t>of</a:t>
            </a:r>
            <a:r>
              <a:rPr lang="en-US" sz="500" dirty="0"/>
              <a:t> </a:t>
            </a:r>
            <a:r>
              <a:rPr lang="en-US" sz="3200" dirty="0"/>
              <a:t>font</a:t>
            </a:r>
            <a:r>
              <a:rPr lang="en-US" sz="500" dirty="0"/>
              <a:t> </a:t>
            </a:r>
            <a:r>
              <a:rPr lang="en-US" sz="3200" dirty="0"/>
              <a:t>size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3627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A3EA9-1387-C185-DEEB-5F6DCF4D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9394D1-874E-0EA5-880E-C5DC75E6C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32C79C0-924B-ED53-411B-9069A38AA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A93EA-4B10-312C-FB10-76739F7C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Accessibility Concerns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9B0712-FF2A-949F-0350-2E5CC152B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6557-1E4D-C571-FC9D-0FBDDB7D5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Relevant guidelines include: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Colour</a:t>
            </a:r>
            <a:r>
              <a:rPr lang="en-US" sz="3200" dirty="0">
                <a:solidFill>
                  <a:schemeClr val="tx1"/>
                </a:solidFill>
              </a:rPr>
              <a:t> contrast ratio ≥4.5:1</a:t>
            </a:r>
          </a:p>
          <a:p>
            <a:r>
              <a:rPr lang="en-US" sz="3200" dirty="0"/>
              <a:t>Letter spacing ≥12% of font size</a:t>
            </a:r>
          </a:p>
          <a:p>
            <a:r>
              <a:rPr lang="en-US" sz="3200" dirty="0"/>
              <a:t>Word spacing ≥16% of font size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0461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2340A-A5CC-7F6D-5EC0-EB13CB484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5761565-32FF-B1E3-2AE2-0EB5E2BB1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6BF3D3-8BF2-ADA8-65AE-7A7DF947B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B5140-7F44-671A-2DD7-6A7DA687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Accessibility Concerns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B64DEA-4A23-8662-B750-D655AEFCF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623-7B92-61CF-9D12-BEF216912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Relevant guidelines include: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Colour</a:t>
            </a:r>
            <a:r>
              <a:rPr lang="en-US" sz="3200" dirty="0">
                <a:solidFill>
                  <a:schemeClr val="tx1"/>
                </a:solidFill>
              </a:rPr>
              <a:t> contrast ratio ≥4.5:1</a:t>
            </a:r>
          </a:p>
          <a:p>
            <a:r>
              <a:rPr lang="en-US" sz="3200" dirty="0"/>
              <a:t>Letter spacing ≥12% of font size</a:t>
            </a:r>
          </a:p>
          <a:p>
            <a:r>
              <a:rPr lang="en-US" sz="3200" dirty="0"/>
              <a:t>Word spacing ≥16% of font size</a:t>
            </a:r>
          </a:p>
          <a:p>
            <a:r>
              <a:rPr lang="en-US" sz="3200" spc="-400" dirty="0">
                <a:solidFill>
                  <a:srgbClr val="C2C2E0"/>
                </a:solidFill>
              </a:rPr>
              <a:t>Source:</a:t>
            </a:r>
            <a:r>
              <a:rPr lang="en-US" sz="500" spc="-400" dirty="0">
                <a:solidFill>
                  <a:srgbClr val="C2C2E0"/>
                </a:solidFill>
              </a:rPr>
              <a:t> </a:t>
            </a:r>
            <a:r>
              <a:rPr lang="en-US" sz="3200" spc="-400" dirty="0">
                <a:solidFill>
                  <a:srgbClr val="C2C2E0"/>
                </a:solidFill>
              </a:rPr>
              <a:t>(World</a:t>
            </a:r>
            <a:r>
              <a:rPr lang="en-US" sz="500" spc="-400" dirty="0">
                <a:solidFill>
                  <a:srgbClr val="C2C2E0"/>
                </a:solidFill>
              </a:rPr>
              <a:t> </a:t>
            </a:r>
            <a:r>
              <a:rPr lang="en-US" sz="3200" spc="-400" dirty="0">
                <a:solidFill>
                  <a:srgbClr val="C2C2E0"/>
                </a:solidFill>
              </a:rPr>
              <a:t>Wide</a:t>
            </a:r>
            <a:r>
              <a:rPr lang="en-US" sz="500" spc="-400" dirty="0">
                <a:solidFill>
                  <a:srgbClr val="C2C2E0"/>
                </a:solidFill>
              </a:rPr>
              <a:t> </a:t>
            </a:r>
            <a:r>
              <a:rPr lang="en-US" sz="3200" spc="-400" dirty="0">
                <a:solidFill>
                  <a:srgbClr val="C2C2E0"/>
                </a:solidFill>
              </a:rPr>
              <a:t>Web</a:t>
            </a:r>
            <a:r>
              <a:rPr lang="en-US" sz="500" spc="-400" dirty="0">
                <a:solidFill>
                  <a:srgbClr val="C2C2E0"/>
                </a:solidFill>
              </a:rPr>
              <a:t> </a:t>
            </a:r>
            <a:r>
              <a:rPr lang="en-US" sz="3200" spc="-400" dirty="0">
                <a:solidFill>
                  <a:srgbClr val="C2C2E0"/>
                </a:solidFill>
              </a:rPr>
              <a:t>Consortium,</a:t>
            </a:r>
            <a:r>
              <a:rPr lang="en-US" sz="500" spc="-400" dirty="0">
                <a:solidFill>
                  <a:srgbClr val="C2C2E0"/>
                </a:solidFill>
              </a:rPr>
              <a:t> </a:t>
            </a:r>
            <a:r>
              <a:rPr lang="en-US" sz="3200" spc="-400" dirty="0">
                <a:solidFill>
                  <a:srgbClr val="C2C2E0"/>
                </a:solidFill>
              </a:rPr>
              <a:t>2023)</a:t>
            </a:r>
          </a:p>
        </p:txBody>
      </p:sp>
    </p:spTree>
    <p:extLst>
      <p:ext uri="{BB962C8B-B14F-4D97-AF65-F5344CB8AC3E}">
        <p14:creationId xmlns:p14="http://schemas.microsoft.com/office/powerpoint/2010/main" val="102968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E5C76-ECD7-5BCD-2210-0853F304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44A2DD-0323-0CCE-1869-1B75A5680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40CAA55-A3E3-7D47-3D00-667C2A0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ED34F-53F1-AAEF-91B0-9D419100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Linguistic Relativity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20F399-450A-A903-3444-185906BF3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48F8-B036-F80A-11D8-6BCB67FAF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Does the language we speak affect how we think?</a:t>
            </a:r>
          </a:p>
          <a:p>
            <a:r>
              <a:rPr lang="en-US" sz="3200" dirty="0"/>
              <a:t>In some ways, yes</a:t>
            </a:r>
          </a:p>
        </p:txBody>
      </p:sp>
    </p:spTree>
    <p:extLst>
      <p:ext uri="{BB962C8B-B14F-4D97-AF65-F5344CB8AC3E}">
        <p14:creationId xmlns:p14="http://schemas.microsoft.com/office/powerpoint/2010/main" val="2540322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2A3640-8EBD-B916-EFE0-8996603F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8E5FC04-9B56-6215-5AED-4F2825952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F52D1F0-3CFF-E6AB-5FB8-D6160DF99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FAF4C-7A80-78DD-E2D6-1CE8F74A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Linguistic Relativity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D4CA5A-AF3B-3AA5-C690-C6B66FA45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D066-7B98-E525-EB7F-EC53EC8C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English speakers think of time as moving left to right</a:t>
            </a:r>
          </a:p>
          <a:p>
            <a:r>
              <a:rPr lang="en-US" sz="3200" dirty="0"/>
              <a:t>Is it because that’s how we write?</a:t>
            </a:r>
          </a:p>
          <a:p>
            <a:r>
              <a:rPr lang="en-US" sz="3200" dirty="0"/>
              <a:t>Speakers of Arabic, a right-to-left language, think of time as moving right to left (Park et al., 2024)</a:t>
            </a:r>
          </a:p>
        </p:txBody>
      </p:sp>
    </p:spTree>
    <p:extLst>
      <p:ext uri="{BB962C8B-B14F-4D97-AF65-F5344CB8AC3E}">
        <p14:creationId xmlns:p14="http://schemas.microsoft.com/office/powerpoint/2010/main" val="294245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F2E723-4D10-9C23-33AD-50239F82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5014DE1B-FD50-40B1-A8A5-304666E7C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91B41FE9-4F8F-4675-8668-D3330B371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chart with a graph&#10;&#10;Description automatically generated">
            <a:extLst>
              <a:ext uri="{FF2B5EF4-FFF2-40B4-BE49-F238E27FC236}">
                <a16:creationId xmlns:a16="http://schemas.microsoft.com/office/drawing/2014/main" id="{D7BEE521-D94E-CAF7-6FBB-3D6F95B8B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/>
          <a:stretch/>
        </p:blipFill>
        <p:spPr bwMode="auto">
          <a:xfrm>
            <a:off x="1883884" y="801793"/>
            <a:ext cx="2966109" cy="52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230929C-760C-4746-B0AE-0D09A78A8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038225"/>
            <a:ext cx="0" cy="476250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A chart with a graph&#10;&#10;Description automatically generated">
            <a:extLst>
              <a:ext uri="{FF2B5EF4-FFF2-40B4-BE49-F238E27FC236}">
                <a16:creationId xmlns:a16="http://schemas.microsoft.com/office/drawing/2014/main" id="{C341379C-2D98-67CC-609B-20B5BB30FA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/>
          <a:stretch/>
        </p:blipFill>
        <p:spPr bwMode="auto">
          <a:xfrm flipH="1">
            <a:off x="7342005" y="801793"/>
            <a:ext cx="2966109" cy="527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27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D97D9B-FE51-45FF-7575-4664B2F5B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9F4CEF5-0CCF-7687-FF8E-ECEF7DB08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4773190-D04B-01C9-ABA5-95BB910C6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DB735-C914-F621-BBA8-808B1913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Linguistic Relativity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9AEAD5-CB58-5708-F1D7-D80B9798B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9A2D-6521-907E-3077-AC8A8603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Even showing time as horizontal is arbitrary</a:t>
            </a:r>
          </a:p>
          <a:p>
            <a:r>
              <a:rPr lang="en-US" sz="3200" dirty="0"/>
              <a:t>Chinese (Mandarin) speakers think of it as up to down (</a:t>
            </a:r>
            <a:r>
              <a:rPr lang="en-US" sz="3200" dirty="0" err="1"/>
              <a:t>Boroditzky</a:t>
            </a:r>
            <a:r>
              <a:rPr lang="en-US" sz="3200" dirty="0"/>
              <a:t>, 2001)</a:t>
            </a:r>
          </a:p>
        </p:txBody>
      </p:sp>
    </p:spTree>
    <p:extLst>
      <p:ext uri="{BB962C8B-B14F-4D97-AF65-F5344CB8AC3E}">
        <p14:creationId xmlns:p14="http://schemas.microsoft.com/office/powerpoint/2010/main" val="1588302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6AA8-66D9-7F38-8213-0FC3311BC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dirty="0"/>
              <a:t>In psychology, we can find general principles and laws to describe the human mind</a:t>
            </a:r>
          </a:p>
          <a:p>
            <a:pPr marL="0" indent="0">
              <a:buNone/>
            </a:pPr>
            <a:r>
              <a:rPr lang="en-US" sz="3200" dirty="0"/>
              <a:t>But we shouldn’t forget that there is always variation in minds</a:t>
            </a:r>
          </a:p>
          <a:p>
            <a:pPr marL="0" indent="0">
              <a:buNone/>
            </a:pPr>
            <a:r>
              <a:rPr lang="en-US" sz="3200" dirty="0"/>
              <a:t>The psychology of graphical perception is no exception!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2BE218-690E-980F-E425-B7D1379C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Individual Differences in Graphical Perception</a:t>
            </a:r>
          </a:p>
        </p:txBody>
      </p:sp>
    </p:spTree>
    <p:extLst>
      <p:ext uri="{BB962C8B-B14F-4D97-AF65-F5344CB8AC3E}">
        <p14:creationId xmlns:p14="http://schemas.microsoft.com/office/powerpoint/2010/main" val="3563641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8E9C91B-7EAD-4562-AB0E-DFB9663AE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 descr="A chart with a graph&#10;&#10;Description automatically generated">
            <a:extLst>
              <a:ext uri="{FF2B5EF4-FFF2-40B4-BE49-F238E27FC236}">
                <a16:creationId xmlns:a16="http://schemas.microsoft.com/office/drawing/2014/main" id="{1B9A4B27-8739-BE25-C7C5-1C0249A5E1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"/>
          <a:stretch/>
        </p:blipFill>
        <p:spPr bwMode="auto">
          <a:xfrm rot="5400000">
            <a:off x="2667000" y="-2667000"/>
            <a:ext cx="6858000" cy="121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164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796E79-E5EC-C7ED-311F-820FCE8B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37A304-EC4E-9954-DA79-CFB6A00DF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7630F72-6FE1-FFBE-1B5A-3BFF2258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A574D-07F0-1933-AACE-827A6646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Colour</a:t>
            </a:r>
            <a:r>
              <a:rPr lang="en-US" dirty="0"/>
              <a:t> Perception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4AA55A-CA1F-7031-3591-5F20634C9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E63F-E269-B505-926D-4F356D2A4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 err="1"/>
              <a:t>Colour</a:t>
            </a:r>
            <a:r>
              <a:rPr lang="en-US" sz="3200" dirty="0"/>
              <a:t> is a continuous variable, but we perceive it categorically (Liu &amp; </a:t>
            </a:r>
            <a:r>
              <a:rPr lang="en-US" sz="3200" dirty="0" err="1"/>
              <a:t>Heer</a:t>
            </a:r>
            <a:r>
              <a:rPr lang="en-US" sz="3200" dirty="0"/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227705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op: color name categories on the Munsell color array obtained by... |  Download Scientific Diagram">
            <a:extLst>
              <a:ext uri="{FF2B5EF4-FFF2-40B4-BE49-F238E27FC236}">
                <a16:creationId xmlns:a16="http://schemas.microsoft.com/office/drawing/2014/main" id="{CBBA39E6-4DEB-E995-FB18-CC42320C0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51931" b="1"/>
          <a:stretch/>
        </p:blipFill>
        <p:spPr bwMode="auto">
          <a:xfrm>
            <a:off x="169720" y="1787451"/>
            <a:ext cx="11852559" cy="328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DB583F-EF94-667B-0987-77EC37F86B6D}"/>
              </a:ext>
            </a:extLst>
          </p:cNvPr>
          <p:cNvSpPr txBox="1"/>
          <p:nvPr/>
        </p:nvSpPr>
        <p:spPr>
          <a:xfrm>
            <a:off x="3503687" y="5236722"/>
            <a:ext cx="5184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source: </a:t>
            </a:r>
            <a:r>
              <a:rPr lang="en-US" dirty="0" err="1"/>
              <a:t>doi.org</a:t>
            </a:r>
            <a:r>
              <a:rPr lang="en-US" dirty="0"/>
              <a:t>/10.1109/TIP.2009.2019809</a:t>
            </a:r>
          </a:p>
        </p:txBody>
      </p:sp>
    </p:spTree>
    <p:extLst>
      <p:ext uri="{BB962C8B-B14F-4D97-AF65-F5344CB8AC3E}">
        <p14:creationId xmlns:p14="http://schemas.microsoft.com/office/powerpoint/2010/main" val="331663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98305-8057-290C-3DE0-270DC4E7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DEE2B3C-C511-AEF0-E7AB-9E1DC939C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1372B4-F8CD-7A1D-85A6-3C2028DEF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67361-6032-CF03-BD0A-8418F67CD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Colour</a:t>
            </a:r>
            <a:r>
              <a:rPr lang="en-US" dirty="0"/>
              <a:t> Perception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13AB4F-6218-34B0-E435-533B9E465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0A969-AF47-92F8-338A-6DD40E9B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People typically fare better on graphical perception tasks when the </a:t>
            </a:r>
            <a:r>
              <a:rPr lang="en-US" sz="3200" dirty="0" err="1"/>
              <a:t>colours</a:t>
            </a:r>
            <a:r>
              <a:rPr lang="en-US" sz="3200" dirty="0"/>
              <a:t> fall into more than one linguistic category (Liu &amp; </a:t>
            </a:r>
            <a:r>
              <a:rPr lang="en-US" sz="3200" dirty="0" err="1"/>
              <a:t>Heer</a:t>
            </a:r>
            <a:r>
              <a:rPr lang="en-US" sz="3200" dirty="0"/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3567033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69DA8-7567-1EF5-FAAD-DDEA1B597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AEFF7310-323C-46B0-1F59-5637B89C8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736B73-52C9-00DE-8434-C8A354947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50FC-B683-E2DD-91F8-E6D836ABB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485336" cy="3229714"/>
          </a:xfrm>
        </p:spPr>
        <p:txBody>
          <a:bodyPr>
            <a:normAutofit/>
          </a:bodyPr>
          <a:lstStyle/>
          <a:p>
            <a:r>
              <a:rPr lang="en-US" sz="4400" dirty="0"/>
              <a:t>Which of these should you use?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EB2DD9-FF3D-367A-0D5C-33B1F00AA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588D6A-57F6-98E3-376D-E29089A9B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159" y="1132195"/>
            <a:ext cx="7341198" cy="41364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54B907-15E2-0B7A-E5EB-645AAB791F02}"/>
              </a:ext>
            </a:extLst>
          </p:cNvPr>
          <p:cNvSpPr txBox="1"/>
          <p:nvPr/>
        </p:nvSpPr>
        <p:spPr>
          <a:xfrm>
            <a:off x="6853851" y="5083940"/>
            <a:ext cx="2722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Liu &amp; </a:t>
            </a:r>
            <a:r>
              <a:rPr lang="en-US" dirty="0" err="1"/>
              <a:t>Heer</a:t>
            </a:r>
            <a:r>
              <a:rPr lang="en-US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176541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BC7BB-FFA9-FD8E-C3B4-9EDDB79A0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4CF31A-28A5-5331-CD9C-8A7E195E5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EF3EF8-15C5-A6BD-70EA-BD0EBE95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27F9B-0F1B-886C-18B4-4103F08DE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Colour</a:t>
            </a:r>
            <a:r>
              <a:rPr lang="en-US" dirty="0"/>
              <a:t> Perception &amp; Language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2B9B18B-B075-EFB7-A1F2-19AF03B9E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9518-6903-876E-D507-891BA5AFF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However, not every language divides </a:t>
            </a:r>
            <a:r>
              <a:rPr lang="en-US" sz="3200" dirty="0" err="1"/>
              <a:t>colours</a:t>
            </a:r>
            <a:r>
              <a:rPr lang="en-US" sz="3200" dirty="0"/>
              <a:t> the same way</a:t>
            </a:r>
          </a:p>
          <a:p>
            <a:r>
              <a:rPr lang="en-US" sz="3200" dirty="0"/>
              <a:t>Greek speakers have separate words for dark and light blue, which affects performance on some visual tasks (Thierry et al., 2018)</a:t>
            </a:r>
          </a:p>
        </p:txBody>
      </p:sp>
    </p:spTree>
    <p:extLst>
      <p:ext uri="{BB962C8B-B14F-4D97-AF65-F5344CB8AC3E}">
        <p14:creationId xmlns:p14="http://schemas.microsoft.com/office/powerpoint/2010/main" val="3139873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circles&#10;&#10;Description automatically generated">
            <a:extLst>
              <a:ext uri="{FF2B5EF4-FFF2-40B4-BE49-F238E27FC236}">
                <a16:creationId xmlns:a16="http://schemas.microsoft.com/office/drawing/2014/main" id="{13B3C8B9-7720-C7F9-291D-5090AB9D8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11445" y="1548457"/>
            <a:ext cx="1769110" cy="3355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CE58D9-CBA7-6FDD-C507-7AB0C8790334}"/>
              </a:ext>
            </a:extLst>
          </p:cNvPr>
          <p:cNvSpPr txBox="1"/>
          <p:nvPr/>
        </p:nvSpPr>
        <p:spPr>
          <a:xfrm>
            <a:off x="3821321" y="2349305"/>
            <a:ext cx="139012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dirty="0"/>
              <a:t>Γαλάζιο</a:t>
            </a:r>
            <a:endParaRPr 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9F487E-388A-BA97-2CE2-1138317C8905}"/>
              </a:ext>
            </a:extLst>
          </p:cNvPr>
          <p:cNvSpPr txBox="1"/>
          <p:nvPr/>
        </p:nvSpPr>
        <p:spPr>
          <a:xfrm>
            <a:off x="4092568" y="3979262"/>
            <a:ext cx="10310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000" dirty="0"/>
              <a:t>Μπλε</a:t>
            </a:r>
            <a:endParaRPr lang="en-US" sz="3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01B73-DD2B-B8BA-4915-919CB3E9B46B}"/>
              </a:ext>
            </a:extLst>
          </p:cNvPr>
          <p:cNvSpPr txBox="1"/>
          <p:nvPr/>
        </p:nvSpPr>
        <p:spPr>
          <a:xfrm>
            <a:off x="7068381" y="2349305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CBC6BA-4DB2-1218-56C7-9AC02746E226}"/>
              </a:ext>
            </a:extLst>
          </p:cNvPr>
          <p:cNvSpPr txBox="1"/>
          <p:nvPr/>
        </p:nvSpPr>
        <p:spPr>
          <a:xfrm>
            <a:off x="7088481" y="3979262"/>
            <a:ext cx="91403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Blue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FB982-699D-9D39-4927-4E2412D0C25E}"/>
              </a:ext>
            </a:extLst>
          </p:cNvPr>
          <p:cNvSpPr txBox="1"/>
          <p:nvPr/>
        </p:nvSpPr>
        <p:spPr>
          <a:xfrm>
            <a:off x="6980555" y="1273346"/>
            <a:ext cx="16209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English: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2291EB-2779-7709-0B51-77ACDD8EB349}"/>
              </a:ext>
            </a:extLst>
          </p:cNvPr>
          <p:cNvSpPr txBox="1"/>
          <p:nvPr/>
        </p:nvSpPr>
        <p:spPr>
          <a:xfrm>
            <a:off x="3710189" y="1333328"/>
            <a:ext cx="139333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/>
              <a:t>Greek:</a:t>
            </a:r>
          </a:p>
        </p:txBody>
      </p:sp>
    </p:spTree>
    <p:extLst>
      <p:ext uri="{BB962C8B-B14F-4D97-AF65-F5344CB8AC3E}">
        <p14:creationId xmlns:p14="http://schemas.microsoft.com/office/powerpoint/2010/main" val="305498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E32D9B-F90A-A474-7651-FB39FFA15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7F12DEC-5E38-77F6-BD99-8C2517805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F01E1A-357D-93D9-B5CB-C91EBC439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32693-82F8-F16D-C2EB-2D9B7272A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Colour</a:t>
            </a:r>
            <a:r>
              <a:rPr lang="en-US" dirty="0"/>
              <a:t> Perception &amp; Language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C2E6F99-CC33-6AA7-7750-9B432330D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5692-5DD1-F9E2-D950-A2B41A40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How does this affect graphs?</a:t>
            </a:r>
          </a:p>
          <a:p>
            <a:r>
              <a:rPr lang="en-US" sz="3200" dirty="0"/>
              <a:t>We </a:t>
            </a:r>
            <a:r>
              <a:rPr lang="en-US" sz="3200"/>
              <a:t>don’t know!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555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9D2C-5507-F7AF-16DD-BC32332E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7688-0104-F54A-CFE3-64B942C09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70037" indent="-745200">
              <a:spcBef>
                <a:spcPts val="0"/>
              </a:spcBef>
              <a:buNone/>
            </a:pPr>
            <a:r>
              <a:rPr lang="en-CA" sz="1400" dirty="0">
                <a:effectLst/>
              </a:rPr>
              <a:t>Boroditsky, L. (2001). Does Language Shape Thought?: Mandarin and English Speakers’ Conceptions of Time. </a:t>
            </a:r>
            <a:r>
              <a:rPr lang="en-CA" sz="1400" i="1" dirty="0">
                <a:effectLst/>
              </a:rPr>
              <a:t>Cognitive Psychology</a:t>
            </a:r>
            <a:r>
              <a:rPr lang="en-CA" sz="1400" dirty="0">
                <a:effectLst/>
              </a:rPr>
              <a:t>, </a:t>
            </a:r>
            <a:r>
              <a:rPr lang="en-CA" sz="1400" i="1" dirty="0">
                <a:effectLst/>
              </a:rPr>
              <a:t>43</a:t>
            </a:r>
            <a:r>
              <a:rPr lang="en-CA" sz="1400" dirty="0">
                <a:effectLst/>
              </a:rPr>
              <a:t>(1), 1–22. </a:t>
            </a:r>
            <a:r>
              <a:rPr lang="en-CA" sz="1400" dirty="0">
                <a:effectLst/>
                <a:hlinkClick r:id="rId2"/>
              </a:rPr>
              <a:t>https://doi.org/10.1006/cogp.2001.0748</a:t>
            </a:r>
            <a:endParaRPr lang="en-CA" sz="1400" dirty="0">
              <a:effectLst/>
            </a:endParaRPr>
          </a:p>
          <a:p>
            <a:pPr marL="370037" indent="-745200">
              <a:spcBef>
                <a:spcPts val="0"/>
              </a:spcBef>
              <a:buNone/>
            </a:pPr>
            <a:r>
              <a:rPr lang="en-CA" sz="1400" dirty="0">
                <a:effectLst/>
              </a:rPr>
              <a:t>Liu, Y., &amp; </a:t>
            </a:r>
            <a:r>
              <a:rPr lang="en-CA" sz="1400" dirty="0" err="1">
                <a:effectLst/>
              </a:rPr>
              <a:t>Heer</a:t>
            </a:r>
            <a:r>
              <a:rPr lang="en-CA" sz="1400" dirty="0">
                <a:effectLst/>
              </a:rPr>
              <a:t>, J. (2018). Somewhere Over the Rainbow: An Empirical Assessment of Quantitative Colormaps. </a:t>
            </a:r>
            <a:r>
              <a:rPr lang="en-CA" sz="1400" i="1" dirty="0">
                <a:effectLst/>
              </a:rPr>
              <a:t>Proceedings of the 2018 CHI Conference on Human Factors in Computing Systems</a:t>
            </a:r>
            <a:r>
              <a:rPr lang="en-CA" sz="1400" dirty="0">
                <a:effectLst/>
              </a:rPr>
              <a:t>, 1–12. </a:t>
            </a:r>
            <a:r>
              <a:rPr lang="en-CA" sz="1400" dirty="0">
                <a:effectLst/>
                <a:hlinkClick r:id="rId3"/>
              </a:rPr>
              <a:t>https://doi.org/10.1145/3173574.3174172</a:t>
            </a:r>
            <a:endParaRPr lang="en-CA" sz="1400" dirty="0">
              <a:effectLst/>
            </a:endParaRPr>
          </a:p>
          <a:p>
            <a:pPr marL="370037" indent="-745200">
              <a:spcBef>
                <a:spcPts val="0"/>
              </a:spcBef>
              <a:buNone/>
            </a:pPr>
            <a:r>
              <a:rPr lang="en-CA" sz="1400" dirty="0">
                <a:effectLst/>
              </a:rPr>
              <a:t>Liu, Z., Crouser, R. J., &amp; Ottley, A. (2020). Survey on Individual Differences in Visualization. </a:t>
            </a:r>
            <a:r>
              <a:rPr lang="en-CA" sz="1400" i="1" dirty="0">
                <a:effectLst/>
              </a:rPr>
              <a:t>Computer Graphics Forum</a:t>
            </a:r>
            <a:r>
              <a:rPr lang="en-CA" sz="1400" dirty="0">
                <a:effectLst/>
              </a:rPr>
              <a:t>, </a:t>
            </a:r>
            <a:r>
              <a:rPr lang="en-CA" sz="1400" i="1" dirty="0">
                <a:effectLst/>
              </a:rPr>
              <a:t>39</a:t>
            </a:r>
            <a:r>
              <a:rPr lang="en-CA" sz="1400" dirty="0">
                <a:effectLst/>
              </a:rPr>
              <a:t>(3), 693–712. </a:t>
            </a:r>
            <a:r>
              <a:rPr lang="en-CA" sz="1400" dirty="0">
                <a:effectLst/>
                <a:hlinkClick r:id="rId4"/>
              </a:rPr>
              <a:t>https://doi.org/10.1111/cgf.14033</a:t>
            </a:r>
            <a:endParaRPr lang="en-CA" sz="1400" dirty="0">
              <a:effectLst/>
            </a:endParaRPr>
          </a:p>
          <a:p>
            <a:pPr marL="370037" indent="-745200">
              <a:spcBef>
                <a:spcPts val="0"/>
              </a:spcBef>
              <a:buNone/>
            </a:pPr>
            <a:r>
              <a:rPr lang="en-CA" sz="1400" dirty="0">
                <a:effectLst/>
              </a:rPr>
              <a:t>Park, J., </a:t>
            </a:r>
            <a:r>
              <a:rPr lang="en-CA" sz="1400" dirty="0" err="1">
                <a:effectLst/>
              </a:rPr>
              <a:t>Gagné</a:t>
            </a:r>
            <a:r>
              <a:rPr lang="en-CA" sz="1400" dirty="0">
                <a:effectLst/>
              </a:rPr>
              <a:t>, C. L., &amp; Spalding, T. L. (2024). Writing direction and language activation affect how Arabic-English bilingual speakers map time onto space. </a:t>
            </a:r>
            <a:r>
              <a:rPr lang="en-CA" sz="1400" i="1" dirty="0">
                <a:effectLst/>
              </a:rPr>
              <a:t>Frontiers in Psychology</a:t>
            </a:r>
            <a:r>
              <a:rPr lang="en-CA" sz="1400" dirty="0">
                <a:effectLst/>
              </a:rPr>
              <a:t>, </a:t>
            </a:r>
            <a:r>
              <a:rPr lang="en-CA" sz="1400" i="1" dirty="0">
                <a:effectLst/>
              </a:rPr>
              <a:t>14</a:t>
            </a:r>
            <a:r>
              <a:rPr lang="en-CA" sz="1400" dirty="0">
                <a:effectLst/>
              </a:rPr>
              <a:t>, 1356039. </a:t>
            </a:r>
            <a:r>
              <a:rPr lang="en-CA" sz="1400" dirty="0">
                <a:effectLst/>
                <a:hlinkClick r:id="rId5"/>
              </a:rPr>
              <a:t>https://doi.org/10.3389/fpsyg.2023.1356039</a:t>
            </a:r>
            <a:endParaRPr lang="en-CA" sz="1400" dirty="0">
              <a:effectLst/>
            </a:endParaRPr>
          </a:p>
          <a:p>
            <a:pPr marL="370037" indent="-745200">
              <a:spcBef>
                <a:spcPts val="0"/>
              </a:spcBef>
              <a:buNone/>
            </a:pPr>
            <a:r>
              <a:rPr lang="en-CA" sz="1400" dirty="0">
                <a:effectLst/>
              </a:rPr>
              <a:t>Thierry, G., </a:t>
            </a:r>
            <a:r>
              <a:rPr lang="en-CA" sz="1400" dirty="0" err="1">
                <a:effectLst/>
              </a:rPr>
              <a:t>Athanasopoulos</a:t>
            </a:r>
            <a:r>
              <a:rPr lang="en-CA" sz="1400" dirty="0">
                <a:effectLst/>
              </a:rPr>
              <a:t>, P., </a:t>
            </a:r>
            <a:r>
              <a:rPr lang="en-CA" sz="1400" dirty="0" err="1">
                <a:effectLst/>
              </a:rPr>
              <a:t>Wiggett</a:t>
            </a:r>
            <a:r>
              <a:rPr lang="en-CA" sz="1400" dirty="0">
                <a:effectLst/>
              </a:rPr>
              <a:t>, A., Dering, B., &amp; </a:t>
            </a:r>
            <a:r>
              <a:rPr lang="en-CA" sz="1400" dirty="0" err="1">
                <a:effectLst/>
              </a:rPr>
              <a:t>Kuipers</a:t>
            </a:r>
            <a:r>
              <a:rPr lang="en-CA" sz="1400" dirty="0">
                <a:effectLst/>
              </a:rPr>
              <a:t>, J.-R. (2009). Unconscious effects of language-specific terminology on </a:t>
            </a:r>
            <a:r>
              <a:rPr lang="en-CA" sz="1400" dirty="0" err="1">
                <a:effectLst/>
              </a:rPr>
              <a:t>preattentive</a:t>
            </a:r>
            <a:r>
              <a:rPr lang="en-CA" sz="1400" dirty="0">
                <a:effectLst/>
              </a:rPr>
              <a:t> color perception. </a:t>
            </a:r>
            <a:r>
              <a:rPr lang="en-CA" sz="1400" i="1" dirty="0">
                <a:effectLst/>
              </a:rPr>
              <a:t>Proceedings of the National Academy of Sciences</a:t>
            </a:r>
            <a:r>
              <a:rPr lang="en-CA" sz="1400" dirty="0">
                <a:effectLst/>
              </a:rPr>
              <a:t>, </a:t>
            </a:r>
            <a:r>
              <a:rPr lang="en-CA" sz="1400" i="1" dirty="0">
                <a:effectLst/>
              </a:rPr>
              <a:t>106</a:t>
            </a:r>
            <a:r>
              <a:rPr lang="en-CA" sz="1400" dirty="0">
                <a:effectLst/>
              </a:rPr>
              <a:t>(11), 4567–4570. </a:t>
            </a:r>
            <a:r>
              <a:rPr lang="en-CA" sz="1400" dirty="0">
                <a:effectLst/>
                <a:hlinkClick r:id="rId6"/>
              </a:rPr>
              <a:t>https://doi.org/10.1073/pnas.0811155106</a:t>
            </a:r>
            <a:endParaRPr lang="en-CA" sz="1400" dirty="0">
              <a:effectLst/>
            </a:endParaRPr>
          </a:p>
          <a:p>
            <a:pPr marL="370037" indent="-745200">
              <a:spcBef>
                <a:spcPts val="0"/>
              </a:spcBef>
              <a:buNone/>
            </a:pPr>
            <a:r>
              <a:rPr lang="en-CA" sz="1400" dirty="0">
                <a:effectLst/>
              </a:rPr>
              <a:t>World Wide Web Consortium. (2023, September 21). </a:t>
            </a:r>
            <a:r>
              <a:rPr lang="en-CA" sz="1400" i="1" dirty="0">
                <a:effectLst/>
              </a:rPr>
              <a:t>Web Content Accessibility Guidelines (WCAG) 2.1</a:t>
            </a:r>
            <a:r>
              <a:rPr lang="en-CA" sz="1400" dirty="0">
                <a:effectLst/>
              </a:rPr>
              <a:t>. W3C. </a:t>
            </a:r>
            <a:r>
              <a:rPr lang="en-CA" sz="1400" dirty="0">
                <a:effectLst/>
                <a:hlinkClick r:id="rId7"/>
              </a:rPr>
              <a:t>https://www.w3.org/TR/WCAG21/</a:t>
            </a:r>
            <a:endParaRPr lang="en-CA" sz="1400" dirty="0">
              <a:effectLst/>
            </a:endParaRPr>
          </a:p>
          <a:p>
            <a:pPr marL="370037" indent="-745200">
              <a:spcBef>
                <a:spcPts val="0"/>
              </a:spcBef>
              <a:buNone/>
            </a:pPr>
            <a:r>
              <a:rPr lang="en-CA" sz="1400" dirty="0" err="1">
                <a:effectLst/>
              </a:rPr>
              <a:t>Ziemkiewicz</a:t>
            </a:r>
            <a:r>
              <a:rPr lang="en-CA" sz="1400" dirty="0">
                <a:effectLst/>
              </a:rPr>
              <a:t>, C., Ottley, A., Crouser, R. J., </a:t>
            </a:r>
            <a:r>
              <a:rPr lang="en-CA" sz="1400" dirty="0" err="1">
                <a:effectLst/>
              </a:rPr>
              <a:t>Yauilla</a:t>
            </a:r>
            <a:r>
              <a:rPr lang="en-CA" sz="1400" dirty="0">
                <a:effectLst/>
              </a:rPr>
              <a:t>, A. R., </a:t>
            </a:r>
            <a:r>
              <a:rPr lang="en-CA" sz="1400" dirty="0" err="1">
                <a:effectLst/>
              </a:rPr>
              <a:t>Su</a:t>
            </a:r>
            <a:r>
              <a:rPr lang="en-CA" sz="1400" dirty="0">
                <a:effectLst/>
              </a:rPr>
              <a:t>, S. L., </a:t>
            </a:r>
            <a:r>
              <a:rPr lang="en-CA" sz="1400" dirty="0" err="1">
                <a:effectLst/>
              </a:rPr>
              <a:t>Ribarsky</a:t>
            </a:r>
            <a:r>
              <a:rPr lang="en-CA" sz="1400" dirty="0">
                <a:effectLst/>
              </a:rPr>
              <a:t>, W., &amp; Chang, R. (2013). How visualization layout relates to locus of control and other personality factors. </a:t>
            </a:r>
            <a:r>
              <a:rPr lang="en-CA" sz="1400" i="1" dirty="0">
                <a:effectLst/>
              </a:rPr>
              <a:t>IEEE Transactions on Visualization and Computer Graphics</a:t>
            </a:r>
            <a:r>
              <a:rPr lang="en-CA" sz="1400" dirty="0">
                <a:effectLst/>
              </a:rPr>
              <a:t>, </a:t>
            </a:r>
            <a:r>
              <a:rPr lang="en-CA" sz="1400" i="1" dirty="0">
                <a:effectLst/>
              </a:rPr>
              <a:t>19</a:t>
            </a:r>
            <a:r>
              <a:rPr lang="en-CA" sz="1400" dirty="0">
                <a:effectLst/>
              </a:rPr>
              <a:t>(7), 1109–1121. </a:t>
            </a:r>
            <a:r>
              <a:rPr lang="en-CA" sz="1400" dirty="0">
                <a:effectLst/>
                <a:hlinkClick r:id="rId8"/>
              </a:rPr>
              <a:t>https://doi.org/10.1109/TVCG.2012.18</a:t>
            </a:r>
            <a:endParaRPr lang="en-CA" sz="1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006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5FE1B2C-7BC1-4AE2-9A50-2A4A70A9D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7E8244A-2C81-4C0E-A929-3EC8EFF35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77E828-7BEF-8BAC-1A12-8492D687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Cognitive Traits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CC3441-26B3-4381-B3DF-8AE3C288B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3CEA-4856-B97B-56B3-E899E8510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Liu et al. (2020) reviewed 29 studies </a:t>
            </a:r>
          </a:p>
          <a:p>
            <a:r>
              <a:rPr lang="en-US" sz="3200" dirty="0"/>
              <a:t>Found “evidence that nearly every cognitive trait[…]can impact visualization use” (p.703)</a:t>
            </a:r>
          </a:p>
          <a:p>
            <a:r>
              <a:rPr lang="en-US" sz="3200" dirty="0"/>
              <a:t>Includes personality differences (e.g., extraversion, openness) and cognitive abilities (e.g., memory)</a:t>
            </a:r>
          </a:p>
        </p:txBody>
      </p:sp>
    </p:spTree>
    <p:extLst>
      <p:ext uri="{BB962C8B-B14F-4D97-AF65-F5344CB8AC3E}">
        <p14:creationId xmlns:p14="http://schemas.microsoft.com/office/powerpoint/2010/main" val="2828407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590B1-79F0-C0D7-9A0C-6D0D93C0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CD8B052-A85E-77FD-924B-527D1445F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4A89B16-B0EF-D741-5F0F-61388AA9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FCD98-B110-1697-C1BF-59876E28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Locus of Control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3939E-51F3-8117-DC9E-A739A0B84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05781-53DF-6E44-9DC5-C1BBA6E2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Internal vs. external locus of control: are you in control of events in your life, or are they in control of you?</a:t>
            </a:r>
          </a:p>
          <a:p>
            <a:r>
              <a:rPr lang="en-US" sz="3200" dirty="0"/>
              <a:t>Does this affect how well you can use a tree diagram? (</a:t>
            </a:r>
            <a:r>
              <a:rPr lang="en-US" sz="3200" dirty="0" err="1"/>
              <a:t>Ziemkiewicz</a:t>
            </a:r>
            <a:r>
              <a:rPr lang="en-US" sz="3200" dirty="0"/>
              <a:t> et al., 2013)</a:t>
            </a:r>
          </a:p>
        </p:txBody>
      </p:sp>
    </p:spTree>
    <p:extLst>
      <p:ext uri="{BB962C8B-B14F-4D97-AF65-F5344CB8AC3E}">
        <p14:creationId xmlns:p14="http://schemas.microsoft.com/office/powerpoint/2010/main" val="331582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EB1DCA0-98C9-9196-B9F7-043050931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19" y="598962"/>
            <a:ext cx="5902427" cy="4589135"/>
          </a:xfrm>
          <a:prstGeom prst="rect">
            <a:avLst/>
          </a:prstGeom>
        </p:spPr>
      </p:pic>
      <p:pic>
        <p:nvPicPr>
          <p:cNvPr id="9" name="Picture 8" descr="A graph with lines and dots&#10;&#10;Description automatically generated">
            <a:extLst>
              <a:ext uri="{FF2B5EF4-FFF2-40B4-BE49-F238E27FC236}">
                <a16:creationId xmlns:a16="http://schemas.microsoft.com/office/drawing/2014/main" id="{84940FCF-BF51-44A3-103F-CFF2D2753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970" y="859583"/>
            <a:ext cx="5320409" cy="403021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45296"/>
            <a:ext cx="10515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01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76BA6-120B-FB35-BEE4-937C838C6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83D2-6760-52A8-0BB0-285206CA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485336" cy="3229714"/>
          </a:xfrm>
        </p:spPr>
        <p:txBody>
          <a:bodyPr>
            <a:normAutofit/>
          </a:bodyPr>
          <a:lstStyle/>
          <a:p>
            <a:r>
              <a:rPr lang="en-US" sz="4400" dirty="0"/>
              <a:t>What’s wrong with this diagram?</a:t>
            </a:r>
          </a:p>
        </p:txBody>
      </p:sp>
      <p:pic>
        <p:nvPicPr>
          <p:cNvPr id="9" name="Picture 8" descr="A graph with lines and dots&#10;&#10;Description automatically generated">
            <a:extLst>
              <a:ext uri="{FF2B5EF4-FFF2-40B4-BE49-F238E27FC236}">
                <a16:creationId xmlns:a16="http://schemas.microsoft.com/office/drawing/2014/main" id="{BD6C7902-939E-EC5D-FE2A-5BC3883772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938" r="-75" b="2"/>
          <a:stretch/>
        </p:blipFill>
        <p:spPr>
          <a:xfrm>
            <a:off x="4821420" y="700444"/>
            <a:ext cx="6892560" cy="516865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98FAE-DDC5-D515-AE22-583A74B7B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6065C74-CBBD-1A1D-6E62-798A6DE2F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6D33440-09AE-31C2-D1A3-ED3758E18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2C810DF-3D76-8A68-B6D1-F760982345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" b="216"/>
          <a:stretch/>
        </p:blipFill>
        <p:spPr>
          <a:xfrm>
            <a:off x="4821420" y="700444"/>
            <a:ext cx="6892560" cy="516865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7AF9F05F-DDAD-29E8-820B-F5CCB525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644F7FA-FD4C-C831-CA0D-DACB2B5E1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485336" cy="3229714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It is not </a:t>
            </a:r>
            <a:r>
              <a:rPr lang="en-US" sz="4400" dirty="0" err="1"/>
              <a:t>colourblind</a:t>
            </a:r>
            <a:r>
              <a:rPr lang="en-US" sz="4400" dirty="0"/>
              <a:t> accessible!</a:t>
            </a:r>
          </a:p>
          <a:p>
            <a:r>
              <a:rPr lang="en-US" sz="2000" dirty="0"/>
              <a:t>Also uses a line graph despite there being no inherent order to the IVs, which is confusing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8254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F9D098-98FA-18F0-DD5A-56EBFB41D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00BE4D-F504-F826-964E-59F80C2E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4FF7E55-B792-5F7C-6723-A664048CC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0BE30-463D-F773-9AD5-389A7900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Colour</a:t>
            </a:r>
            <a:r>
              <a:rPr lang="en-US" dirty="0"/>
              <a:t> Blindness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2EF796-351E-87FB-8632-583BF6C08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DCC6-CCC3-13BC-2EA8-7FD6D9BF7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There are those among us who literally perceive the world differently</a:t>
            </a:r>
          </a:p>
        </p:txBody>
      </p:sp>
    </p:spTree>
    <p:extLst>
      <p:ext uri="{BB962C8B-B14F-4D97-AF65-F5344CB8AC3E}">
        <p14:creationId xmlns:p14="http://schemas.microsoft.com/office/powerpoint/2010/main" val="14957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>
            <a:tint val="90000"/>
            <a:shade val="97000"/>
            <a:satMod val="13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8619C-95F8-2900-B7D0-02F5A1AA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2455954-0388-05FE-A1F8-C6FB6A7C3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0E86413-9086-AE03-73C5-D4FCF67C7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58724" y="457200"/>
            <a:ext cx="11274552" cy="59436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28165-28B4-0B09-42C1-87AE0807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749" y="963997"/>
            <a:ext cx="3787457" cy="4938361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/>
              <a:t>Colour</a:t>
            </a:r>
            <a:r>
              <a:rPr lang="en-US" dirty="0"/>
              <a:t> Blindness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0C5F9D-F5EA-04F0-83AC-6BF55179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1974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BC05A-A4AC-69A8-DA22-08873174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1798" y="963507"/>
            <a:ext cx="5968181" cy="4938851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Some </a:t>
            </a:r>
            <a:r>
              <a:rPr lang="en-US" sz="3200" dirty="0" err="1"/>
              <a:t>colour</a:t>
            </a:r>
            <a:r>
              <a:rPr lang="en-US" sz="3200" dirty="0"/>
              <a:t> palettes are designed for accessibility</a:t>
            </a:r>
          </a:p>
          <a:p>
            <a:r>
              <a:rPr lang="en-US" sz="3200" dirty="0" err="1"/>
              <a:t>Colour</a:t>
            </a:r>
            <a:r>
              <a:rPr lang="en-US" sz="3200" dirty="0"/>
              <a:t> should never be the only visual cue</a:t>
            </a:r>
          </a:p>
        </p:txBody>
      </p:sp>
    </p:spTree>
    <p:extLst>
      <p:ext uri="{BB962C8B-B14F-4D97-AF65-F5344CB8AC3E}">
        <p14:creationId xmlns:p14="http://schemas.microsoft.com/office/powerpoint/2010/main" val="42661933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E08E71"/>
      </a:accent1>
      <a:accent2>
        <a:srgbClr val="C49E4C"/>
      </a:accent2>
      <a:accent3>
        <a:srgbClr val="A0A75A"/>
      </a:accent3>
      <a:accent4>
        <a:srgbClr val="7CB04A"/>
      </a:accent4>
      <a:accent5>
        <a:srgbClr val="55B84E"/>
      </a:accent5>
      <a:accent6>
        <a:srgbClr val="4DB672"/>
      </a:accent6>
      <a:hlink>
        <a:srgbClr val="5D8A9A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929</Words>
  <Application>Microsoft Macintosh PowerPoint</Application>
  <PresentationFormat>Widescreen</PresentationFormat>
  <Paragraphs>81</Paragraphs>
  <Slides>28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Bookman Old Style</vt:lpstr>
      <vt:lpstr>Calibri</vt:lpstr>
      <vt:lpstr>Franklin Gothic Book</vt:lpstr>
      <vt:lpstr>RetrospectVTI</vt:lpstr>
      <vt:lpstr>Individual Differences in Graphical Perception</vt:lpstr>
      <vt:lpstr>Individual Differences in Graphical Perception</vt:lpstr>
      <vt:lpstr>Cognitive Traits</vt:lpstr>
      <vt:lpstr>Locus of Control</vt:lpstr>
      <vt:lpstr>PowerPoint Presentation</vt:lpstr>
      <vt:lpstr>PowerPoint Presentation</vt:lpstr>
      <vt:lpstr>PowerPoint Presentation</vt:lpstr>
      <vt:lpstr>Colour Blindness</vt:lpstr>
      <vt:lpstr>Colour Blindness</vt:lpstr>
      <vt:lpstr>PowerPoint Presentation</vt:lpstr>
      <vt:lpstr>PowerPoint Presentation</vt:lpstr>
      <vt:lpstr>Accessibility Concerns</vt:lpstr>
      <vt:lpstr>Accessibility Concerns</vt:lpstr>
      <vt:lpstr>Accessibility Concerns</vt:lpstr>
      <vt:lpstr>Accessibility Concerns</vt:lpstr>
      <vt:lpstr>Linguistic Relativity</vt:lpstr>
      <vt:lpstr>Linguistic Relativity</vt:lpstr>
      <vt:lpstr>PowerPoint Presentation</vt:lpstr>
      <vt:lpstr>Linguistic Relativity</vt:lpstr>
      <vt:lpstr>PowerPoint Presentation</vt:lpstr>
      <vt:lpstr>Colour Perception</vt:lpstr>
      <vt:lpstr>PowerPoint Presentation</vt:lpstr>
      <vt:lpstr>Colour Perception</vt:lpstr>
      <vt:lpstr>PowerPoint Presentation</vt:lpstr>
      <vt:lpstr>Colour Perception &amp; Language</vt:lpstr>
      <vt:lpstr>PowerPoint Presentation</vt:lpstr>
      <vt:lpstr>Colour Perception &amp; Language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Differences in Graphical Perception</dc:title>
  <dc:creator>Spencer Arshinoff</dc:creator>
  <cp:lastModifiedBy>Spencer Arshinoff</cp:lastModifiedBy>
  <cp:revision>7</cp:revision>
  <dcterms:created xsi:type="dcterms:W3CDTF">2024-01-24T22:09:42Z</dcterms:created>
  <dcterms:modified xsi:type="dcterms:W3CDTF">2024-02-08T16:43:38Z</dcterms:modified>
</cp:coreProperties>
</file>