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7"/>
  </p:handout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42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86350-AC89-4C10-AFD9-23B29EEBE5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9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324F2-2C9F-4CDC-A683-CF1813CCFDB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2CED3-4DE5-412F-8987-5E8C7BF61A7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6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01DF3-06FD-4D73-BE9B-E7C4F1E9780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99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FFC7D-37BB-4613-906F-2D3CD0CBA9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6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C5126-E7F4-4612-8B8F-0B9BFBF4442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0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304B-B340-4EBC-85A7-2E2DCB9888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DFA22-C2C2-44FE-8927-07E7C4D2E3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9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A78E-1BA9-426A-BCE4-961BE9FADCB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00E82-8D11-4674-84ED-CBC51B17960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0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5E79-0A44-4941-A81F-5650355DDF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6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  <a:solidFill>
            <a:srgbClr val="002060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1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6552-6711-4E72-BAF8-1AD9E45CAC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1"/>
            <a:ext cx="3860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1"/>
            <a:ext cx="28448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73010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friendly.github.io/6135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67001"/>
            <a:ext cx="7772400" cy="147002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http://friendly.github.io/6135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</a:p>
          <a:p>
            <a:endParaRPr lang="en-US" dirty="0"/>
          </a:p>
        </p:txBody>
      </p:sp>
      <p:pic>
        <p:nvPicPr>
          <p:cNvPr id="5" name="Picture 4" descr="A person standing in front of a table with many charts&#10;&#10;AI-generated content may be incorrect.">
            <a:extLst>
              <a:ext uri="{FF2B5EF4-FFF2-40B4-BE49-F238E27FC236}">
                <a16:creationId xmlns:a16="http://schemas.microsoft.com/office/drawing/2014/main" id="{48C30F57-7611-C74E-FD08-D8F035699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" y="0"/>
            <a:ext cx="12001501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5FC339-EEFF-BBF7-8F62-92EFD326C04D}"/>
              </a:ext>
            </a:extLst>
          </p:cNvPr>
          <p:cNvSpPr/>
          <p:nvPr/>
        </p:nvSpPr>
        <p:spPr>
          <a:xfrm>
            <a:off x="1752600" y="886421"/>
            <a:ext cx="8534400" cy="3046988"/>
          </a:xfrm>
          <a:custGeom>
            <a:avLst/>
            <a:gdLst>
              <a:gd name="connsiteX0" fmla="*/ 0 w 8534400"/>
              <a:gd name="connsiteY0" fmla="*/ 0 h 3046988"/>
              <a:gd name="connsiteX1" fmla="*/ 568960 w 8534400"/>
              <a:gd name="connsiteY1" fmla="*/ 0 h 3046988"/>
              <a:gd name="connsiteX2" fmla="*/ 1308608 w 8534400"/>
              <a:gd name="connsiteY2" fmla="*/ 0 h 3046988"/>
              <a:gd name="connsiteX3" fmla="*/ 1792224 w 8534400"/>
              <a:gd name="connsiteY3" fmla="*/ 0 h 3046988"/>
              <a:gd name="connsiteX4" fmla="*/ 2275840 w 8534400"/>
              <a:gd name="connsiteY4" fmla="*/ 0 h 3046988"/>
              <a:gd name="connsiteX5" fmla="*/ 2844800 w 8534400"/>
              <a:gd name="connsiteY5" fmla="*/ 0 h 3046988"/>
              <a:gd name="connsiteX6" fmla="*/ 3499104 w 8534400"/>
              <a:gd name="connsiteY6" fmla="*/ 0 h 3046988"/>
              <a:gd name="connsiteX7" fmla="*/ 4153408 w 8534400"/>
              <a:gd name="connsiteY7" fmla="*/ 0 h 3046988"/>
              <a:gd name="connsiteX8" fmla="*/ 4807712 w 8534400"/>
              <a:gd name="connsiteY8" fmla="*/ 0 h 3046988"/>
              <a:gd name="connsiteX9" fmla="*/ 5547360 w 8534400"/>
              <a:gd name="connsiteY9" fmla="*/ 0 h 3046988"/>
              <a:gd name="connsiteX10" fmla="*/ 6116320 w 8534400"/>
              <a:gd name="connsiteY10" fmla="*/ 0 h 3046988"/>
              <a:gd name="connsiteX11" fmla="*/ 6770624 w 8534400"/>
              <a:gd name="connsiteY11" fmla="*/ 0 h 3046988"/>
              <a:gd name="connsiteX12" fmla="*/ 7339584 w 8534400"/>
              <a:gd name="connsiteY12" fmla="*/ 0 h 3046988"/>
              <a:gd name="connsiteX13" fmla="*/ 7908544 w 8534400"/>
              <a:gd name="connsiteY13" fmla="*/ 0 h 3046988"/>
              <a:gd name="connsiteX14" fmla="*/ 8534400 w 8534400"/>
              <a:gd name="connsiteY14" fmla="*/ 0 h 3046988"/>
              <a:gd name="connsiteX15" fmla="*/ 8534400 w 8534400"/>
              <a:gd name="connsiteY15" fmla="*/ 416422 h 3046988"/>
              <a:gd name="connsiteX16" fmla="*/ 8534400 w 8534400"/>
              <a:gd name="connsiteY16" fmla="*/ 954723 h 3046988"/>
              <a:gd name="connsiteX17" fmla="*/ 8534400 w 8534400"/>
              <a:gd name="connsiteY17" fmla="*/ 1401614 h 3046988"/>
              <a:gd name="connsiteX18" fmla="*/ 8534400 w 8534400"/>
              <a:gd name="connsiteY18" fmla="*/ 1939916 h 3046988"/>
              <a:gd name="connsiteX19" fmla="*/ 8534400 w 8534400"/>
              <a:gd name="connsiteY19" fmla="*/ 2417277 h 3046988"/>
              <a:gd name="connsiteX20" fmla="*/ 8534400 w 8534400"/>
              <a:gd name="connsiteY20" fmla="*/ 3046988 h 3046988"/>
              <a:gd name="connsiteX21" fmla="*/ 8221472 w 8534400"/>
              <a:gd name="connsiteY21" fmla="*/ 3046988 h 3046988"/>
              <a:gd name="connsiteX22" fmla="*/ 7737856 w 8534400"/>
              <a:gd name="connsiteY22" fmla="*/ 3046988 h 3046988"/>
              <a:gd name="connsiteX23" fmla="*/ 7083552 w 8534400"/>
              <a:gd name="connsiteY23" fmla="*/ 3046988 h 3046988"/>
              <a:gd name="connsiteX24" fmla="*/ 6685280 w 8534400"/>
              <a:gd name="connsiteY24" fmla="*/ 3046988 h 3046988"/>
              <a:gd name="connsiteX25" fmla="*/ 5945632 w 8534400"/>
              <a:gd name="connsiteY25" fmla="*/ 3046988 h 3046988"/>
              <a:gd name="connsiteX26" fmla="*/ 5205984 w 8534400"/>
              <a:gd name="connsiteY26" fmla="*/ 3046988 h 3046988"/>
              <a:gd name="connsiteX27" fmla="*/ 4637024 w 8534400"/>
              <a:gd name="connsiteY27" fmla="*/ 3046988 h 3046988"/>
              <a:gd name="connsiteX28" fmla="*/ 3897376 w 8534400"/>
              <a:gd name="connsiteY28" fmla="*/ 3046988 h 3046988"/>
              <a:gd name="connsiteX29" fmla="*/ 3328416 w 8534400"/>
              <a:gd name="connsiteY29" fmla="*/ 3046988 h 3046988"/>
              <a:gd name="connsiteX30" fmla="*/ 2674112 w 8534400"/>
              <a:gd name="connsiteY30" fmla="*/ 3046988 h 3046988"/>
              <a:gd name="connsiteX31" fmla="*/ 2361184 w 8534400"/>
              <a:gd name="connsiteY31" fmla="*/ 3046988 h 3046988"/>
              <a:gd name="connsiteX32" fmla="*/ 1621536 w 8534400"/>
              <a:gd name="connsiteY32" fmla="*/ 3046988 h 3046988"/>
              <a:gd name="connsiteX33" fmla="*/ 1137920 w 8534400"/>
              <a:gd name="connsiteY33" fmla="*/ 3046988 h 3046988"/>
              <a:gd name="connsiteX34" fmla="*/ 483616 w 8534400"/>
              <a:gd name="connsiteY34" fmla="*/ 3046988 h 3046988"/>
              <a:gd name="connsiteX35" fmla="*/ 0 w 8534400"/>
              <a:gd name="connsiteY35" fmla="*/ 3046988 h 3046988"/>
              <a:gd name="connsiteX36" fmla="*/ 0 w 8534400"/>
              <a:gd name="connsiteY36" fmla="*/ 2478217 h 3046988"/>
              <a:gd name="connsiteX37" fmla="*/ 0 w 8534400"/>
              <a:gd name="connsiteY37" fmla="*/ 1939916 h 3046988"/>
              <a:gd name="connsiteX38" fmla="*/ 0 w 8534400"/>
              <a:gd name="connsiteY38" fmla="*/ 1493024 h 3046988"/>
              <a:gd name="connsiteX39" fmla="*/ 0 w 8534400"/>
              <a:gd name="connsiteY39" fmla="*/ 1076602 h 3046988"/>
              <a:gd name="connsiteX40" fmla="*/ 0 w 8534400"/>
              <a:gd name="connsiteY40" fmla="*/ 507831 h 3046988"/>
              <a:gd name="connsiteX41" fmla="*/ 0 w 8534400"/>
              <a:gd name="connsiteY41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8534400" h="3046988" fill="none" extrusionOk="0">
                <a:moveTo>
                  <a:pt x="0" y="0"/>
                </a:moveTo>
                <a:cubicBezTo>
                  <a:pt x="229840" y="-46856"/>
                  <a:pt x="384317" y="24669"/>
                  <a:pt x="568960" y="0"/>
                </a:cubicBezTo>
                <a:cubicBezTo>
                  <a:pt x="753603" y="-24669"/>
                  <a:pt x="1122813" y="73824"/>
                  <a:pt x="1308608" y="0"/>
                </a:cubicBezTo>
                <a:cubicBezTo>
                  <a:pt x="1494403" y="-73824"/>
                  <a:pt x="1646775" y="9544"/>
                  <a:pt x="1792224" y="0"/>
                </a:cubicBezTo>
                <a:cubicBezTo>
                  <a:pt x="1937673" y="-9544"/>
                  <a:pt x="2141061" y="20162"/>
                  <a:pt x="2275840" y="0"/>
                </a:cubicBezTo>
                <a:cubicBezTo>
                  <a:pt x="2410619" y="-20162"/>
                  <a:pt x="2672961" y="19234"/>
                  <a:pt x="2844800" y="0"/>
                </a:cubicBezTo>
                <a:cubicBezTo>
                  <a:pt x="3016639" y="-19234"/>
                  <a:pt x="3319631" y="73606"/>
                  <a:pt x="3499104" y="0"/>
                </a:cubicBezTo>
                <a:cubicBezTo>
                  <a:pt x="3678577" y="-73606"/>
                  <a:pt x="3869234" y="24872"/>
                  <a:pt x="4153408" y="0"/>
                </a:cubicBezTo>
                <a:cubicBezTo>
                  <a:pt x="4437582" y="-24872"/>
                  <a:pt x="4607464" y="56688"/>
                  <a:pt x="4807712" y="0"/>
                </a:cubicBezTo>
                <a:cubicBezTo>
                  <a:pt x="5007960" y="-56688"/>
                  <a:pt x="5289408" y="20751"/>
                  <a:pt x="5547360" y="0"/>
                </a:cubicBezTo>
                <a:cubicBezTo>
                  <a:pt x="5805312" y="-20751"/>
                  <a:pt x="5913740" y="39011"/>
                  <a:pt x="6116320" y="0"/>
                </a:cubicBezTo>
                <a:cubicBezTo>
                  <a:pt x="6318900" y="-39011"/>
                  <a:pt x="6612198" y="30692"/>
                  <a:pt x="6770624" y="0"/>
                </a:cubicBezTo>
                <a:cubicBezTo>
                  <a:pt x="6929050" y="-30692"/>
                  <a:pt x="7190671" y="34056"/>
                  <a:pt x="7339584" y="0"/>
                </a:cubicBezTo>
                <a:cubicBezTo>
                  <a:pt x="7488497" y="-34056"/>
                  <a:pt x="7638796" y="18961"/>
                  <a:pt x="7908544" y="0"/>
                </a:cubicBezTo>
                <a:cubicBezTo>
                  <a:pt x="8178292" y="-18961"/>
                  <a:pt x="8264612" y="44698"/>
                  <a:pt x="8534400" y="0"/>
                </a:cubicBezTo>
                <a:cubicBezTo>
                  <a:pt x="8576173" y="170735"/>
                  <a:pt x="8529952" y="225335"/>
                  <a:pt x="8534400" y="416422"/>
                </a:cubicBezTo>
                <a:cubicBezTo>
                  <a:pt x="8538848" y="607509"/>
                  <a:pt x="8522159" y="734420"/>
                  <a:pt x="8534400" y="954723"/>
                </a:cubicBezTo>
                <a:cubicBezTo>
                  <a:pt x="8546641" y="1175026"/>
                  <a:pt x="8533407" y="1259449"/>
                  <a:pt x="8534400" y="1401614"/>
                </a:cubicBezTo>
                <a:cubicBezTo>
                  <a:pt x="8535393" y="1543779"/>
                  <a:pt x="8531359" y="1676729"/>
                  <a:pt x="8534400" y="1939916"/>
                </a:cubicBezTo>
                <a:cubicBezTo>
                  <a:pt x="8537441" y="2203103"/>
                  <a:pt x="8525024" y="2288507"/>
                  <a:pt x="8534400" y="2417277"/>
                </a:cubicBezTo>
                <a:cubicBezTo>
                  <a:pt x="8543776" y="2546047"/>
                  <a:pt x="8526179" y="2871677"/>
                  <a:pt x="8534400" y="3046988"/>
                </a:cubicBezTo>
                <a:cubicBezTo>
                  <a:pt x="8441468" y="3057639"/>
                  <a:pt x="8295119" y="3032535"/>
                  <a:pt x="8221472" y="3046988"/>
                </a:cubicBezTo>
                <a:cubicBezTo>
                  <a:pt x="8147825" y="3061441"/>
                  <a:pt x="7978715" y="3019578"/>
                  <a:pt x="7737856" y="3046988"/>
                </a:cubicBezTo>
                <a:cubicBezTo>
                  <a:pt x="7496997" y="3074398"/>
                  <a:pt x="7233721" y="2981660"/>
                  <a:pt x="7083552" y="3046988"/>
                </a:cubicBezTo>
                <a:cubicBezTo>
                  <a:pt x="6933383" y="3112316"/>
                  <a:pt x="6777073" y="3024544"/>
                  <a:pt x="6685280" y="3046988"/>
                </a:cubicBezTo>
                <a:cubicBezTo>
                  <a:pt x="6593487" y="3069432"/>
                  <a:pt x="6119139" y="3010076"/>
                  <a:pt x="5945632" y="3046988"/>
                </a:cubicBezTo>
                <a:cubicBezTo>
                  <a:pt x="5772125" y="3083900"/>
                  <a:pt x="5401843" y="2968888"/>
                  <a:pt x="5205984" y="3046988"/>
                </a:cubicBezTo>
                <a:cubicBezTo>
                  <a:pt x="5010125" y="3125088"/>
                  <a:pt x="4794651" y="2981669"/>
                  <a:pt x="4637024" y="3046988"/>
                </a:cubicBezTo>
                <a:cubicBezTo>
                  <a:pt x="4479397" y="3112307"/>
                  <a:pt x="4069964" y="3006228"/>
                  <a:pt x="3897376" y="3046988"/>
                </a:cubicBezTo>
                <a:cubicBezTo>
                  <a:pt x="3724788" y="3087748"/>
                  <a:pt x="3464293" y="3023172"/>
                  <a:pt x="3328416" y="3046988"/>
                </a:cubicBezTo>
                <a:cubicBezTo>
                  <a:pt x="3192539" y="3070804"/>
                  <a:pt x="2817048" y="3005644"/>
                  <a:pt x="2674112" y="3046988"/>
                </a:cubicBezTo>
                <a:cubicBezTo>
                  <a:pt x="2531176" y="3088332"/>
                  <a:pt x="2484514" y="3020725"/>
                  <a:pt x="2361184" y="3046988"/>
                </a:cubicBezTo>
                <a:cubicBezTo>
                  <a:pt x="2237854" y="3073251"/>
                  <a:pt x="1851081" y="2963835"/>
                  <a:pt x="1621536" y="3046988"/>
                </a:cubicBezTo>
                <a:cubicBezTo>
                  <a:pt x="1391991" y="3130141"/>
                  <a:pt x="1270319" y="3039039"/>
                  <a:pt x="1137920" y="3046988"/>
                </a:cubicBezTo>
                <a:cubicBezTo>
                  <a:pt x="1005521" y="3054937"/>
                  <a:pt x="722641" y="3006488"/>
                  <a:pt x="483616" y="3046988"/>
                </a:cubicBezTo>
                <a:cubicBezTo>
                  <a:pt x="244591" y="3087488"/>
                  <a:pt x="237089" y="2999516"/>
                  <a:pt x="0" y="3046988"/>
                </a:cubicBezTo>
                <a:cubicBezTo>
                  <a:pt x="-14249" y="2859792"/>
                  <a:pt x="64740" y="2752848"/>
                  <a:pt x="0" y="2478217"/>
                </a:cubicBezTo>
                <a:cubicBezTo>
                  <a:pt x="-64740" y="2203586"/>
                  <a:pt x="20817" y="2101308"/>
                  <a:pt x="0" y="1939916"/>
                </a:cubicBezTo>
                <a:cubicBezTo>
                  <a:pt x="-20817" y="1778524"/>
                  <a:pt x="10197" y="1684929"/>
                  <a:pt x="0" y="1493024"/>
                </a:cubicBezTo>
                <a:cubicBezTo>
                  <a:pt x="-10197" y="1301119"/>
                  <a:pt x="9813" y="1219137"/>
                  <a:pt x="0" y="1076602"/>
                </a:cubicBezTo>
                <a:cubicBezTo>
                  <a:pt x="-9813" y="934067"/>
                  <a:pt x="7398" y="736149"/>
                  <a:pt x="0" y="507831"/>
                </a:cubicBezTo>
                <a:cubicBezTo>
                  <a:pt x="-7398" y="279513"/>
                  <a:pt x="55410" y="178389"/>
                  <a:pt x="0" y="0"/>
                </a:cubicBezTo>
                <a:close/>
              </a:path>
              <a:path w="8534400" h="3046988" stroke="0" extrusionOk="0">
                <a:moveTo>
                  <a:pt x="0" y="0"/>
                </a:moveTo>
                <a:cubicBezTo>
                  <a:pt x="107488" y="-9196"/>
                  <a:pt x="300807" y="40781"/>
                  <a:pt x="483616" y="0"/>
                </a:cubicBezTo>
                <a:cubicBezTo>
                  <a:pt x="666425" y="-40781"/>
                  <a:pt x="685480" y="2850"/>
                  <a:pt x="796544" y="0"/>
                </a:cubicBezTo>
                <a:cubicBezTo>
                  <a:pt x="907608" y="-2850"/>
                  <a:pt x="1247299" y="64859"/>
                  <a:pt x="1536192" y="0"/>
                </a:cubicBezTo>
                <a:cubicBezTo>
                  <a:pt x="1825085" y="-64859"/>
                  <a:pt x="1837010" y="11572"/>
                  <a:pt x="2019808" y="0"/>
                </a:cubicBezTo>
                <a:cubicBezTo>
                  <a:pt x="2202606" y="-11572"/>
                  <a:pt x="2380190" y="40002"/>
                  <a:pt x="2503424" y="0"/>
                </a:cubicBezTo>
                <a:cubicBezTo>
                  <a:pt x="2626658" y="-40002"/>
                  <a:pt x="3033968" y="57993"/>
                  <a:pt x="3243072" y="0"/>
                </a:cubicBezTo>
                <a:cubicBezTo>
                  <a:pt x="3452176" y="-57993"/>
                  <a:pt x="3446506" y="11810"/>
                  <a:pt x="3641344" y="0"/>
                </a:cubicBezTo>
                <a:cubicBezTo>
                  <a:pt x="3836182" y="-11810"/>
                  <a:pt x="4116793" y="88730"/>
                  <a:pt x="4380992" y="0"/>
                </a:cubicBezTo>
                <a:cubicBezTo>
                  <a:pt x="4645191" y="-88730"/>
                  <a:pt x="4900430" y="1231"/>
                  <a:pt x="5120640" y="0"/>
                </a:cubicBezTo>
                <a:cubicBezTo>
                  <a:pt x="5340850" y="-1231"/>
                  <a:pt x="5505455" y="9719"/>
                  <a:pt x="5689600" y="0"/>
                </a:cubicBezTo>
                <a:cubicBezTo>
                  <a:pt x="5873745" y="-9719"/>
                  <a:pt x="6209867" y="13480"/>
                  <a:pt x="6429248" y="0"/>
                </a:cubicBezTo>
                <a:cubicBezTo>
                  <a:pt x="6648629" y="-13480"/>
                  <a:pt x="6689875" y="55523"/>
                  <a:pt x="6912864" y="0"/>
                </a:cubicBezTo>
                <a:cubicBezTo>
                  <a:pt x="7135853" y="-55523"/>
                  <a:pt x="7207261" y="12219"/>
                  <a:pt x="7396480" y="0"/>
                </a:cubicBezTo>
                <a:cubicBezTo>
                  <a:pt x="7585699" y="-12219"/>
                  <a:pt x="7795896" y="40178"/>
                  <a:pt x="8050784" y="0"/>
                </a:cubicBezTo>
                <a:cubicBezTo>
                  <a:pt x="8305672" y="-40178"/>
                  <a:pt x="8389907" y="14437"/>
                  <a:pt x="8534400" y="0"/>
                </a:cubicBezTo>
                <a:cubicBezTo>
                  <a:pt x="8563534" y="177616"/>
                  <a:pt x="8527527" y="316478"/>
                  <a:pt x="8534400" y="568771"/>
                </a:cubicBezTo>
                <a:cubicBezTo>
                  <a:pt x="8541273" y="821064"/>
                  <a:pt x="8497921" y="884060"/>
                  <a:pt x="8534400" y="1107072"/>
                </a:cubicBezTo>
                <a:cubicBezTo>
                  <a:pt x="8570879" y="1330084"/>
                  <a:pt x="8512226" y="1467581"/>
                  <a:pt x="8534400" y="1645374"/>
                </a:cubicBezTo>
                <a:cubicBezTo>
                  <a:pt x="8556574" y="1823167"/>
                  <a:pt x="8470969" y="1948907"/>
                  <a:pt x="8534400" y="2183675"/>
                </a:cubicBezTo>
                <a:cubicBezTo>
                  <a:pt x="8597831" y="2418443"/>
                  <a:pt x="8506310" y="2403343"/>
                  <a:pt x="8534400" y="2600096"/>
                </a:cubicBezTo>
                <a:cubicBezTo>
                  <a:pt x="8562490" y="2796849"/>
                  <a:pt x="8508796" y="2906080"/>
                  <a:pt x="8534400" y="3046988"/>
                </a:cubicBezTo>
                <a:cubicBezTo>
                  <a:pt x="8302065" y="3048027"/>
                  <a:pt x="8179016" y="3035735"/>
                  <a:pt x="7880096" y="3046988"/>
                </a:cubicBezTo>
                <a:cubicBezTo>
                  <a:pt x="7581176" y="3058241"/>
                  <a:pt x="7578815" y="3010338"/>
                  <a:pt x="7481824" y="3046988"/>
                </a:cubicBezTo>
                <a:cubicBezTo>
                  <a:pt x="7384833" y="3083638"/>
                  <a:pt x="7170147" y="3004722"/>
                  <a:pt x="6912864" y="3046988"/>
                </a:cubicBezTo>
                <a:cubicBezTo>
                  <a:pt x="6655581" y="3089254"/>
                  <a:pt x="6700995" y="3012471"/>
                  <a:pt x="6599936" y="3046988"/>
                </a:cubicBezTo>
                <a:cubicBezTo>
                  <a:pt x="6498877" y="3081505"/>
                  <a:pt x="6412099" y="3030691"/>
                  <a:pt x="6287008" y="3046988"/>
                </a:cubicBezTo>
                <a:cubicBezTo>
                  <a:pt x="6161917" y="3063285"/>
                  <a:pt x="5900790" y="3007353"/>
                  <a:pt x="5718048" y="3046988"/>
                </a:cubicBezTo>
                <a:cubicBezTo>
                  <a:pt x="5535306" y="3086623"/>
                  <a:pt x="5472307" y="2999522"/>
                  <a:pt x="5319776" y="3046988"/>
                </a:cubicBezTo>
                <a:cubicBezTo>
                  <a:pt x="5167245" y="3094454"/>
                  <a:pt x="4855978" y="3034616"/>
                  <a:pt x="4665472" y="3046988"/>
                </a:cubicBezTo>
                <a:cubicBezTo>
                  <a:pt x="4474966" y="3059360"/>
                  <a:pt x="4436928" y="3043266"/>
                  <a:pt x="4267200" y="3046988"/>
                </a:cubicBezTo>
                <a:cubicBezTo>
                  <a:pt x="4097472" y="3050710"/>
                  <a:pt x="3765805" y="2977961"/>
                  <a:pt x="3612896" y="3046988"/>
                </a:cubicBezTo>
                <a:cubicBezTo>
                  <a:pt x="3459987" y="3116015"/>
                  <a:pt x="3384903" y="3030023"/>
                  <a:pt x="3299968" y="3046988"/>
                </a:cubicBezTo>
                <a:cubicBezTo>
                  <a:pt x="3215033" y="3063953"/>
                  <a:pt x="2889240" y="3026312"/>
                  <a:pt x="2645664" y="3046988"/>
                </a:cubicBezTo>
                <a:cubicBezTo>
                  <a:pt x="2402088" y="3067664"/>
                  <a:pt x="2350542" y="3005490"/>
                  <a:pt x="2247392" y="3046988"/>
                </a:cubicBezTo>
                <a:cubicBezTo>
                  <a:pt x="2144242" y="3088486"/>
                  <a:pt x="2028605" y="3030675"/>
                  <a:pt x="1934464" y="3046988"/>
                </a:cubicBezTo>
                <a:cubicBezTo>
                  <a:pt x="1840323" y="3063301"/>
                  <a:pt x="1684413" y="3023355"/>
                  <a:pt x="1536192" y="3046988"/>
                </a:cubicBezTo>
                <a:cubicBezTo>
                  <a:pt x="1387971" y="3070621"/>
                  <a:pt x="1136336" y="3043566"/>
                  <a:pt x="881888" y="3046988"/>
                </a:cubicBezTo>
                <a:cubicBezTo>
                  <a:pt x="627440" y="3050410"/>
                  <a:pt x="661207" y="3044560"/>
                  <a:pt x="483616" y="3046988"/>
                </a:cubicBezTo>
                <a:cubicBezTo>
                  <a:pt x="306025" y="3049416"/>
                  <a:pt x="144818" y="3036840"/>
                  <a:pt x="0" y="3046988"/>
                </a:cubicBezTo>
                <a:cubicBezTo>
                  <a:pt x="-12187" y="2928461"/>
                  <a:pt x="5867" y="2733937"/>
                  <a:pt x="0" y="2600096"/>
                </a:cubicBezTo>
                <a:cubicBezTo>
                  <a:pt x="-5867" y="2466255"/>
                  <a:pt x="33657" y="2252805"/>
                  <a:pt x="0" y="2061795"/>
                </a:cubicBezTo>
                <a:cubicBezTo>
                  <a:pt x="-33657" y="1870785"/>
                  <a:pt x="12988" y="1820017"/>
                  <a:pt x="0" y="1645374"/>
                </a:cubicBezTo>
                <a:cubicBezTo>
                  <a:pt x="-12988" y="1470731"/>
                  <a:pt x="9679" y="1308332"/>
                  <a:pt x="0" y="1137542"/>
                </a:cubicBezTo>
                <a:cubicBezTo>
                  <a:pt x="-9679" y="966752"/>
                  <a:pt x="35096" y="827921"/>
                  <a:pt x="0" y="690651"/>
                </a:cubicBezTo>
                <a:cubicBezTo>
                  <a:pt x="-35096" y="553381"/>
                  <a:pt x="24155" y="319751"/>
                  <a:pt x="0" y="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60000"/>
            </a:schemeClr>
          </a:solidFill>
          <a:ln w="2857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6135 </a:t>
            </a:r>
            <a:r>
              <a:rPr lang="en-US" sz="96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Vizzies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March 2025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ollage of maps of different countries/regions&#10;&#10;AI-generated content may be incorrect.">
            <a:extLst>
              <a:ext uri="{FF2B5EF4-FFF2-40B4-BE49-F238E27FC236}">
                <a16:creationId xmlns:a16="http://schemas.microsoft.com/office/drawing/2014/main" id="{E3D2167B-5288-8934-3853-B2662FA86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017" y="68263"/>
            <a:ext cx="8961966" cy="6721475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BCBD021D-F57C-814D-AB3F-96CA2F66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21225AB-15B9-4C79-A121-04D1DC7E230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14130F-17EB-0728-6819-919A02021516}"/>
              </a:ext>
            </a:extLst>
          </p:cNvPr>
          <p:cNvSpPr/>
          <p:nvPr/>
        </p:nvSpPr>
        <p:spPr>
          <a:xfrm>
            <a:off x="1861989" y="609600"/>
            <a:ext cx="8196411" cy="378565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Celebrating </a:t>
            </a:r>
          </a:p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Minard’s Birthday, </a:t>
            </a:r>
          </a:p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March 27, 1781</a:t>
            </a:r>
          </a:p>
        </p:txBody>
      </p:sp>
      <p:pic>
        <p:nvPicPr>
          <p:cNvPr id="12" name="Picture 11" descr="A cake with a candle&#10;&#10;AI-generated content may be incorrect.">
            <a:extLst>
              <a:ext uri="{FF2B5EF4-FFF2-40B4-BE49-F238E27FC236}">
                <a16:creationId xmlns:a16="http://schemas.microsoft.com/office/drawing/2014/main" id="{318F1246-3A65-CD4C-FF78-3727D92A8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381000"/>
            <a:ext cx="1828800" cy="1828800"/>
          </a:xfrm>
          <a:prstGeom prst="rect">
            <a:avLst/>
          </a:prstGeom>
        </p:spPr>
      </p:pic>
      <p:pic>
        <p:nvPicPr>
          <p:cNvPr id="14" name="Picture 13" descr="A colorful birthday sign with a party hat and confetti&#10;&#10;AI-generated content may be incorrect.">
            <a:extLst>
              <a:ext uri="{FF2B5EF4-FFF2-40B4-BE49-F238E27FC236}">
                <a16:creationId xmlns:a16="http://schemas.microsoft.com/office/drawing/2014/main" id="{E2D28804-4EC7-9DD7-B7E8-D2F0C251FC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4800"/>
            <a:ext cx="1828495" cy="1828495"/>
          </a:xfrm>
          <a:prstGeom prst="rect">
            <a:avLst/>
          </a:prstGeom>
        </p:spPr>
      </p:pic>
      <p:pic>
        <p:nvPicPr>
          <p:cNvPr id="15" name="Picture 14" descr="A cake with a candle&#10;&#10;AI-generated content may be incorrect.">
            <a:extLst>
              <a:ext uri="{FF2B5EF4-FFF2-40B4-BE49-F238E27FC236}">
                <a16:creationId xmlns:a16="http://schemas.microsoft.com/office/drawing/2014/main" id="{328BBB17-67FD-BD8B-D8B7-4BABF9835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724400"/>
            <a:ext cx="1828800" cy="1828800"/>
          </a:xfrm>
          <a:prstGeom prst="rect">
            <a:avLst/>
          </a:prstGeom>
        </p:spPr>
      </p:pic>
      <p:pic>
        <p:nvPicPr>
          <p:cNvPr id="16" name="Picture 15" descr="A colorful birthday sign with a party hat and confetti&#10;&#10;AI-generated content may be incorrect.">
            <a:extLst>
              <a:ext uri="{FF2B5EF4-FFF2-40B4-BE49-F238E27FC236}">
                <a16:creationId xmlns:a16="http://schemas.microsoft.com/office/drawing/2014/main" id="{F34B2D0C-E4FB-FA55-8290-7250437517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724705"/>
            <a:ext cx="1828495" cy="182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3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45E02-5518-B10B-ECAA-82096F77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6" descr="A person wearing a black hat&#10;&#10;AI-generated content may be incorrect.">
            <a:extLst>
              <a:ext uri="{FF2B5EF4-FFF2-40B4-BE49-F238E27FC236}">
                <a16:creationId xmlns:a16="http://schemas.microsoft.com/office/drawing/2014/main" id="{B116EF5C-F1CA-B90D-BC19-F4F1549C43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4746"/>
            <a:ext cx="4800600" cy="6407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D267D-CF69-585F-97E1-EB339F29E452}"/>
              </a:ext>
            </a:extLst>
          </p:cNvPr>
          <p:cNvSpPr txBox="1"/>
          <p:nvPr/>
        </p:nvSpPr>
        <p:spPr>
          <a:xfrm>
            <a:off x="5943600" y="457200"/>
            <a:ext cx="6019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6000" dirty="0"/>
              <a:t>Conference Chair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915715-5A95-B248-8394-AE3C23290BA2}"/>
              </a:ext>
            </a:extLst>
          </p:cNvPr>
          <p:cNvSpPr txBox="1"/>
          <p:nvPr/>
        </p:nvSpPr>
        <p:spPr>
          <a:xfrm>
            <a:off x="5943600" y="1905000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The One and Only Friendly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789A2C-D197-1474-ACCF-8E78D8E0628F}"/>
              </a:ext>
            </a:extLst>
          </p:cNvPr>
          <p:cNvSpPr txBox="1"/>
          <p:nvPr/>
        </p:nvSpPr>
        <p:spPr>
          <a:xfrm>
            <a:off x="5791200" y="2851312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rtl="0"/>
            <a:r>
              <a:rPr lang="en-CA" sz="9600" b="0" i="0" u="none" strike="noStrike" baseline="0" dirty="0">
                <a:latin typeface="Caveat Brush" pitchFamily="2" charset="0"/>
              </a:rPr>
              <a:t>Dr Vizzie</a:t>
            </a:r>
          </a:p>
        </p:txBody>
      </p:sp>
    </p:spTree>
    <p:extLst>
      <p:ext uri="{BB962C8B-B14F-4D97-AF65-F5344CB8AC3E}">
        <p14:creationId xmlns:p14="http://schemas.microsoft.com/office/powerpoint/2010/main" val="178096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9760-C5FC-4CB3-CE9A-C0E4A4DC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Distinguished Presenters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E58C0-7181-BDD5-6A8D-A10F06BD7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Danika Danylchuk-Wagner: </a:t>
            </a:r>
            <a:r>
              <a:rPr lang="en-CA" sz="2400" i="1" dirty="0"/>
              <a:t>Visualizing Preferences: History, Method, and Importance</a:t>
            </a:r>
          </a:p>
          <a:p>
            <a:r>
              <a:rPr lang="en-CA" sz="2400" dirty="0"/>
              <a:t>Iroshini Gunasekera: </a:t>
            </a:r>
            <a:r>
              <a:rPr lang="en-CA" sz="2400" i="1" dirty="0"/>
              <a:t>Data Visualization for Public Health</a:t>
            </a:r>
          </a:p>
          <a:p>
            <a:r>
              <a:rPr lang="en-CA" sz="2400" dirty="0"/>
              <a:t>Audrey Li-Chay-Chung: </a:t>
            </a:r>
            <a:r>
              <a:rPr lang="en-CA" sz="2400" i="1" dirty="0"/>
              <a:t>Increasing Data Accessibility for Visually Impaired</a:t>
            </a:r>
          </a:p>
          <a:p>
            <a:r>
              <a:rPr lang="en-CA" sz="2400" dirty="0"/>
              <a:t>Talia Tissera: Data Sonification</a:t>
            </a:r>
          </a:p>
          <a:p>
            <a:r>
              <a:rPr lang="en-CA" sz="2400" dirty="0"/>
              <a:t>Camille Prozanski: </a:t>
            </a:r>
            <a:r>
              <a:rPr lang="en-CA" sz="2400" i="1" dirty="0"/>
              <a:t>Data Visualization in Augmented and Virtual Reality</a:t>
            </a:r>
          </a:p>
          <a:p>
            <a:pPr marL="0" indent="0">
              <a:buNone/>
            </a:pPr>
            <a:r>
              <a:rPr lang="en-CA" sz="2400" dirty="0"/>
              <a:t>                                                                    BREAK</a:t>
            </a:r>
          </a:p>
          <a:p>
            <a:r>
              <a:rPr lang="en-CA" sz="2400" dirty="0"/>
              <a:t>Vanessa Basurto: </a:t>
            </a:r>
            <a:r>
              <a:rPr lang="en-CA" sz="2400" i="1" dirty="0"/>
              <a:t>Rethinking Data: Creative Applications of Data Visualization </a:t>
            </a:r>
          </a:p>
          <a:p>
            <a:r>
              <a:rPr lang="en-CA" sz="2400" dirty="0"/>
              <a:t>Mina Aryaie: </a:t>
            </a:r>
            <a:r>
              <a:rPr lang="en-CA" sz="2400" i="1" dirty="0"/>
              <a:t>The Role of Data Visualization in Crime Prevention and Public Safety</a:t>
            </a:r>
          </a:p>
          <a:p>
            <a:r>
              <a:rPr lang="en-CA" sz="2400" dirty="0"/>
              <a:t>Courtney Chan: </a:t>
            </a:r>
            <a:r>
              <a:rPr lang="en-CA" sz="2400" i="1" dirty="0"/>
              <a:t>Data Visualization Methods in Social Cognition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F4374-30D3-1FDD-7043-02B90A26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29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0743-8F8A-6A51-10B2-B878C554D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Vizzies</a:t>
            </a:r>
            <a:r>
              <a:rPr lang="en-CA" dirty="0"/>
              <a:t>, Session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E005-7782-6493-7A85-5011AD38D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Jessica Newman &amp; Ashley Siegel: </a:t>
            </a:r>
            <a:r>
              <a:rPr lang="en-CA" sz="2400" i="1" dirty="0"/>
              <a:t>Data Visualization for Therapeutic Process and Outcomes</a:t>
            </a:r>
          </a:p>
          <a:p>
            <a:r>
              <a:rPr lang="en-CA" sz="2400" dirty="0"/>
              <a:t>Victoria Cello: </a:t>
            </a:r>
            <a:r>
              <a:rPr lang="en-CA" sz="2400" i="1" dirty="0"/>
              <a:t>Shiny Applications for Teaching Statistics</a:t>
            </a:r>
          </a:p>
          <a:p>
            <a:r>
              <a:rPr lang="en-CA" sz="2400" dirty="0"/>
              <a:t>Hannah Tran: </a:t>
            </a:r>
            <a:r>
              <a:rPr lang="en-CA" sz="2400" i="1" dirty="0"/>
              <a:t>The Quantified Self &amp; Media Consumption Data Tracking</a:t>
            </a:r>
          </a:p>
          <a:p>
            <a:pPr marL="0" indent="0">
              <a:buNone/>
            </a:pPr>
            <a:r>
              <a:rPr lang="it-IT" sz="2400" dirty="0"/>
              <a:t>                                                                        </a:t>
            </a:r>
            <a:r>
              <a:rPr lang="it-IT" sz="2400" b="1" i="1" dirty="0"/>
              <a:t>BREAK</a:t>
            </a:r>
            <a:endParaRPr lang="en-CA" sz="2400" b="1" i="1" dirty="0"/>
          </a:p>
          <a:p>
            <a:r>
              <a:rPr lang="it-IT" sz="2400" dirty="0"/>
              <a:t>Sophie Li: </a:t>
            </a:r>
            <a:r>
              <a:rPr lang="it-IT" sz="2400" i="1" dirty="0"/>
              <a:t>Data Visualization in Basketball</a:t>
            </a:r>
            <a:endParaRPr lang="it-IT" sz="2400" dirty="0"/>
          </a:p>
          <a:p>
            <a:r>
              <a:rPr lang="en-CA" sz="2400" dirty="0"/>
              <a:t>William Fisher: </a:t>
            </a:r>
            <a:r>
              <a:rPr lang="en-CA" sz="2400" i="1" dirty="0"/>
              <a:t>Visualizing Narratives &amp; Cognitive Trajectories in Semantic Space</a:t>
            </a:r>
          </a:p>
          <a:p>
            <a:r>
              <a:rPr lang="en-CA" sz="2400" dirty="0"/>
              <a:t>Sami Harb: </a:t>
            </a:r>
            <a:r>
              <a:rPr lang="en-CA" sz="2400" i="1" dirty="0"/>
              <a:t>Visualization for Qualitative Data</a:t>
            </a:r>
          </a:p>
          <a:p>
            <a:r>
              <a:rPr lang="en-CA" sz="2400" dirty="0"/>
              <a:t>Nisha Vashi: </a:t>
            </a:r>
            <a:r>
              <a:rPr lang="en-CA" sz="2400" i="1" dirty="0"/>
              <a:t>Data Visualization in Education &amp; Teaching</a:t>
            </a:r>
          </a:p>
          <a:p>
            <a:pPr marL="0" indent="0">
              <a:buNone/>
            </a:pPr>
            <a:r>
              <a:rPr lang="en-CA" sz="2400" i="1" dirty="0"/>
              <a:t>                                                                         </a:t>
            </a:r>
            <a:r>
              <a:rPr lang="en-CA" sz="2400" b="1" i="1" dirty="0"/>
              <a:t>WRAP UP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CA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Dr. </a:t>
            </a:r>
            <a:r>
              <a:rPr lang="en-CA" sz="24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Vizzie</a:t>
            </a:r>
            <a:r>
              <a:rPr lang="en-CA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CA" sz="24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Your Turn: Feedback on #psy6135</a:t>
            </a:r>
            <a:endParaRPr lang="en-CA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sz="2400" i="1" dirty="0"/>
          </a:p>
          <a:p>
            <a:pPr marL="0" indent="0">
              <a:buNone/>
            </a:pPr>
            <a:endParaRPr lang="en-CA" sz="2400" i="1" dirty="0"/>
          </a:p>
          <a:p>
            <a:pPr marL="0" indent="0">
              <a:buNone/>
            </a:pPr>
            <a:endParaRPr lang="en-CA" sz="2400" i="1" dirty="0"/>
          </a:p>
          <a:p>
            <a:pPr marL="0" indent="0">
              <a:buNone/>
            </a:pPr>
            <a:endParaRPr lang="en-CA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FFD9B-AA8E-0A78-CF73-C37E3ACF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057985"/>
      </p:ext>
    </p:extLst>
  </p:cSld>
  <p:clrMapOvr>
    <a:masterClrMapping/>
  </p:clrMapOvr>
</p:sld>
</file>

<file path=ppt/theme/theme1.xml><?xml version="1.0" encoding="utf-8"?>
<a:theme xmlns:a="http://schemas.openxmlformats.org/drawingml/2006/main" name="R-Graphics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7262</TotalTime>
  <Words>205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</vt:lpstr>
      <vt:lpstr>Calibri</vt:lpstr>
      <vt:lpstr>Caveat Brush</vt:lpstr>
      <vt:lpstr>Symbol</vt:lpstr>
      <vt:lpstr>Wingdings</vt:lpstr>
      <vt:lpstr>R-Graphics3</vt:lpstr>
      <vt:lpstr>title</vt:lpstr>
      <vt:lpstr>PowerPoint Presentation</vt:lpstr>
      <vt:lpstr>PowerPoint Presentation</vt:lpstr>
      <vt:lpstr>Distinguished Presenters</vt:lpstr>
      <vt:lpstr>Vizzies, Session 2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24</cp:revision>
  <cp:lastPrinted>2025-03-27T17:18:59Z</cp:lastPrinted>
  <dcterms:created xsi:type="dcterms:W3CDTF">2017-10-14T20:35:56Z</dcterms:created>
  <dcterms:modified xsi:type="dcterms:W3CDTF">2025-04-02T22:23:36Z</dcterms:modified>
</cp:coreProperties>
</file>