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Visualizing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F88A29-5FF0-4CEA-B469-FB383DA3B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41148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29A06-C8CF-4F71-B783-10F0FDB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{</a:t>
            </a:r>
            <a:r>
              <a:rPr lang="en-US" dirty="0" err="1"/>
              <a:t>ggridges</a:t>
            </a:r>
            <a:r>
              <a:rPr lang="en-US" dirty="0"/>
              <a:t>}: Ridgeline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33C41-69A4-4A0D-96EE-335B5A64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2917D-B9A6-4E64-9A70-61985BF57538}"/>
              </a:ext>
            </a:extLst>
          </p:cNvPr>
          <p:cNvSpPr txBox="1"/>
          <p:nvPr/>
        </p:nvSpPr>
        <p:spPr>
          <a:xfrm>
            <a:off x="533400" y="2672477"/>
            <a:ext cx="38100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ggridges</a:t>
            </a:r>
            <a:r>
              <a:rPr lang="en-US" dirty="0"/>
              <a:t>)</a:t>
            </a:r>
          </a:p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lifeExp</a:t>
            </a:r>
            <a:r>
              <a:rPr lang="en-US" dirty="0"/>
              <a:t>, </a:t>
            </a:r>
          </a:p>
          <a:p>
            <a:r>
              <a:rPr lang="en-US" dirty="0"/>
              <a:t>           y=continent, </a:t>
            </a:r>
          </a:p>
          <a:p>
            <a:r>
              <a:rPr lang="en-US" dirty="0"/>
              <a:t>           fill=continent)) +</a:t>
            </a:r>
          </a:p>
          <a:p>
            <a:r>
              <a:rPr lang="en-US" dirty="0"/>
              <a:t>  </a:t>
            </a:r>
            <a:r>
              <a:rPr lang="en-US" dirty="0" err="1"/>
              <a:t>geom_density_ridges</a:t>
            </a:r>
            <a:r>
              <a:rPr lang="en-US" dirty="0"/>
              <a:t>(</a:t>
            </a:r>
          </a:p>
          <a:p>
            <a:r>
              <a:rPr lang="en-US" dirty="0"/>
              <a:t>       alpha = 0.5,</a:t>
            </a:r>
          </a:p>
          <a:p>
            <a:r>
              <a:rPr lang="en-US" dirty="0"/>
              <a:t>       </a:t>
            </a:r>
            <a:r>
              <a:rPr lang="en-US" dirty="0" err="1"/>
              <a:t>jittered_points</a:t>
            </a:r>
            <a:r>
              <a:rPr lang="en-US" dirty="0"/>
              <a:t>=TRUE)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AD9AC-9B23-4BFC-A190-BCD0E6DE29E7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Ridgeline plots are partially overlapping density plots, suggesting a mountain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Useful for comparing distributions over time or 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Adding jittered points helps to show where the data are</a:t>
            </a:r>
          </a:p>
        </p:txBody>
      </p:sp>
    </p:spTree>
    <p:extLst>
      <p:ext uri="{BB962C8B-B14F-4D97-AF65-F5344CB8AC3E}">
        <p14:creationId xmlns:p14="http://schemas.microsoft.com/office/powerpoint/2010/main" val="210250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542F-53DA-4956-832D-E4D56E0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DB0D0-B186-40BE-B3F7-68E713DD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C6148C-76AC-43AD-A564-2EA646A6A0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1" y="2011353"/>
            <a:ext cx="4572009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55B93-CF1C-4ED8-8CDD-F0E21AE91982}"/>
              </a:ext>
            </a:extLst>
          </p:cNvPr>
          <p:cNvSpPr txBox="1"/>
          <p:nvPr/>
        </p:nvSpPr>
        <p:spPr>
          <a:xfrm>
            <a:off x="457200" y="2286000"/>
            <a:ext cx="3581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lifeExp</a:t>
            </a:r>
            <a:r>
              <a:rPr lang="en-US" dirty="0"/>
              <a:t>, </a:t>
            </a:r>
          </a:p>
          <a:p>
            <a:r>
              <a:rPr lang="en-US" dirty="0"/>
              <a:t>              y=continent, </a:t>
            </a:r>
          </a:p>
          <a:p>
            <a:r>
              <a:rPr lang="en-US" dirty="0"/>
              <a:t>              fill=continent))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(alpha = 0.2)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F6F17-4814-4B7A-A76C-96DEA9086B0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a more schematic summary of a dataset– median, quartiles, whiskers &amp; outliers </a:t>
            </a:r>
          </a:p>
        </p:txBody>
      </p:sp>
    </p:spTree>
    <p:extLst>
      <p:ext uri="{BB962C8B-B14F-4D97-AF65-F5344CB8AC3E}">
        <p14:creationId xmlns:p14="http://schemas.microsoft.com/office/powerpoint/2010/main" val="361993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542F-53DA-4956-832D-E4D56E0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DB0D0-B186-40BE-B3F7-68E713DD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5635EC-9965-4E81-9EB6-9B7891E7D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11680"/>
            <a:ext cx="4572009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C5193-2AB0-49CE-948C-A2FC9587A9AE}"/>
              </a:ext>
            </a:extLst>
          </p:cNvPr>
          <p:cNvSpPr txBox="1"/>
          <p:nvPr/>
        </p:nvSpPr>
        <p:spPr>
          <a:xfrm>
            <a:off x="457200" y="2286000"/>
            <a:ext cx="3581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lifeExp</a:t>
            </a:r>
            <a:r>
              <a:rPr lang="en-US" dirty="0"/>
              <a:t>, </a:t>
            </a:r>
          </a:p>
          <a:p>
            <a:r>
              <a:rPr lang="en-US" dirty="0"/>
              <a:t>              y=continent, </a:t>
            </a:r>
          </a:p>
          <a:p>
            <a:r>
              <a:rPr lang="en-US" dirty="0"/>
              <a:t>              fill=continent))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(alpha = 0.2) +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 = continent),</a:t>
            </a:r>
          </a:p>
          <a:p>
            <a:r>
              <a:rPr lang="en-US" dirty="0"/>
              <a:t>     position =  </a:t>
            </a:r>
          </a:p>
          <a:p>
            <a:r>
              <a:rPr lang="en-US" dirty="0"/>
              <a:t>             </a:t>
            </a:r>
            <a:r>
              <a:rPr lang="en-US" dirty="0" err="1"/>
              <a:t>position_jitter</a:t>
            </a:r>
            <a:r>
              <a:rPr lang="en-US" dirty="0"/>
              <a:t>(height=0.1))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486C8-174F-4F89-8E88-15E64239C0CA}"/>
              </a:ext>
            </a:extLst>
          </p:cNvPr>
          <p:cNvSpPr txBox="1"/>
          <p:nvPr/>
        </p:nvSpPr>
        <p:spPr>
          <a:xfrm>
            <a:off x="457200" y="1219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perhaps too schematic– it sometimes helps to see the data as jittered points</a:t>
            </a:r>
          </a:p>
        </p:txBody>
      </p:sp>
    </p:spTree>
    <p:extLst>
      <p:ext uri="{BB962C8B-B14F-4D97-AF65-F5344CB8AC3E}">
        <p14:creationId xmlns:p14="http://schemas.microsoft.com/office/powerpoint/2010/main" val="8839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D4B9-3E97-4211-AD8B-A6940A39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2A21A-4156-4A14-A89A-DC5431E8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0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DEB6-713E-4B53-AFDA-A4E77801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CEE7-79A8-4527-A463-01C6FA6C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basics: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Boxplots</a:t>
            </a:r>
          </a:p>
          <a:p>
            <a:r>
              <a:rPr lang="en-US" dirty="0"/>
              <a:t>Doing better:</a:t>
            </a:r>
          </a:p>
          <a:p>
            <a:pPr lvl="1"/>
            <a:r>
              <a:rPr lang="en-US" dirty="0"/>
              <a:t>rainclouds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39BB7-8A4B-452D-852E-AD51685D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4FC2-395F-483B-852D-2A7BF005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43A2-F1FE-4E80-B491-E429E019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/>
          <a:lstStyle/>
          <a:p>
            <a:r>
              <a:rPr lang="en-US" dirty="0"/>
              <a:t>Perhaps the simplest display</a:t>
            </a:r>
          </a:p>
          <a:p>
            <a:pPr lvl="1"/>
            <a:r>
              <a:rPr lang="en-US" dirty="0"/>
              <a:t>divide the data into bins </a:t>
            </a:r>
          </a:p>
          <a:p>
            <a:pPr lvl="1"/>
            <a:r>
              <a:rPr lang="en-US" dirty="0"/>
              <a:t>bar plot of the frequencies: length ~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BCCBF-861F-4584-AAD5-8ADA2350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C9BCBBB-8989-44BD-8E67-A58BDC516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37" y="2922177"/>
            <a:ext cx="3412463" cy="3412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C3CAF-E416-4E30-98B5-E43B1CF6C318}"/>
              </a:ext>
            </a:extLst>
          </p:cNvPr>
          <p:cNvSpPr txBox="1"/>
          <p:nvPr/>
        </p:nvSpPr>
        <p:spPr>
          <a:xfrm>
            <a:off x="609600" y="2922177"/>
            <a:ext cx="449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gapminder</a:t>
            </a:r>
            <a:r>
              <a:rPr lang="en-US" dirty="0"/>
              <a:t>)</a:t>
            </a:r>
          </a:p>
          <a:p>
            <a:r>
              <a:rPr lang="en-US" dirty="0"/>
              <a:t>gapminder_2002 &lt;- </a:t>
            </a:r>
            <a:r>
              <a:rPr lang="en-US" dirty="0" err="1"/>
              <a:t>gapminder</a:t>
            </a:r>
            <a:r>
              <a:rPr lang="en-US" dirty="0"/>
              <a:t> %&gt;%</a:t>
            </a:r>
          </a:p>
          <a:p>
            <a:r>
              <a:rPr lang="en-US" dirty="0"/>
              <a:t>  filter(year == 2002)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(gapminder_2002,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lifeExp</a:t>
            </a:r>
            <a:r>
              <a:rPr lang="en-US" dirty="0"/>
              <a:t>)) +</a:t>
            </a:r>
          </a:p>
          <a:p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B53B0-6796-4C6B-AD32-57DDBA00A266}"/>
              </a:ext>
            </a:extLst>
          </p:cNvPr>
          <p:cNvSpPr txBox="1"/>
          <p:nvPr/>
        </p:nvSpPr>
        <p:spPr>
          <a:xfrm>
            <a:off x="609600" y="5410200"/>
            <a:ext cx="4495800" cy="64633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`</a:t>
            </a:r>
            <a:r>
              <a:rPr lang="en-US" dirty="0" err="1"/>
              <a:t>stat_bin</a:t>
            </a:r>
            <a:r>
              <a:rPr lang="en-US" dirty="0"/>
              <a:t>()` using `bins = 30`. Pick better value with `</a:t>
            </a:r>
            <a:r>
              <a:rPr lang="en-US" dirty="0" err="1"/>
              <a:t>binwidth</a:t>
            </a:r>
            <a:r>
              <a:rPr lang="en-US" dirty="0"/>
              <a:t>`.</a:t>
            </a:r>
          </a:p>
        </p:txBody>
      </p:sp>
    </p:spTree>
    <p:extLst>
      <p:ext uri="{BB962C8B-B14F-4D97-AF65-F5344CB8AC3E}">
        <p14:creationId xmlns:p14="http://schemas.microsoft.com/office/powerpoint/2010/main" val="25261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DDF7C1-62D9-4E0E-8B9B-9E495558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Histograms: bin width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04055D-3C19-43A0-9A57-5E0835D2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955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Explicitly selecting the </a:t>
            </a:r>
            <a:r>
              <a:rPr lang="en-US" dirty="0" err="1"/>
              <a:t>binwidth</a:t>
            </a:r>
            <a:r>
              <a:rPr lang="en-US" dirty="0"/>
              <a:t> shows:</a:t>
            </a:r>
          </a:p>
          <a:p>
            <a:pPr lvl="1"/>
            <a:r>
              <a:rPr lang="en-US" dirty="0"/>
              <a:t>the Goldilocks principle</a:t>
            </a:r>
          </a:p>
          <a:p>
            <a:pPr lvl="1"/>
            <a:r>
              <a:rPr lang="en-US" dirty="0"/>
              <a:t>the default is often OK, but optimal “best” is harder to define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69BC-87A3-45E4-B988-CECA4EC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BB2230B-00CE-47CE-B30B-4E7D0F20B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3" y="3228601"/>
            <a:ext cx="8229617" cy="3200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6CBE28-0C5A-40CF-866B-CFCB731CE6F8}"/>
              </a:ext>
            </a:extLst>
          </p:cNvPr>
          <p:cNvSpPr txBox="1"/>
          <p:nvPr/>
        </p:nvSpPr>
        <p:spPr>
          <a:xfrm>
            <a:off x="476839" y="2631028"/>
            <a:ext cx="7772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(gapminder_2002,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lifeExp</a:t>
            </a:r>
            <a:r>
              <a:rPr lang="en-US" dirty="0"/>
              <a:t>))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binwidth</a:t>
            </a:r>
            <a:r>
              <a:rPr lang="en-US" dirty="0"/>
              <a:t> =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98DE0-F18A-4A87-A850-FCEBD6A7BC7A}"/>
              </a:ext>
            </a:extLst>
          </p:cNvPr>
          <p:cNvSpPr txBox="1"/>
          <p:nvPr/>
        </p:nvSpPr>
        <p:spPr>
          <a:xfrm>
            <a:off x="1295400" y="63345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 small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30A42-C7EE-49DA-9C35-6953E804A503}"/>
              </a:ext>
            </a:extLst>
          </p:cNvPr>
          <p:cNvSpPr txBox="1"/>
          <p:nvPr/>
        </p:nvSpPr>
        <p:spPr>
          <a:xfrm>
            <a:off x="6725239" y="6262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 large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50B28-6E47-486B-8C99-8A835E51D5C9}"/>
              </a:ext>
            </a:extLst>
          </p:cNvPr>
          <p:cNvSpPr txBox="1"/>
          <p:nvPr/>
        </p:nvSpPr>
        <p:spPr>
          <a:xfrm>
            <a:off x="3841342" y="6334536"/>
            <a:ext cx="186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right</a:t>
            </a:r>
          </a:p>
        </p:txBody>
      </p:sp>
    </p:spTree>
    <p:extLst>
      <p:ext uri="{BB962C8B-B14F-4D97-AF65-F5344CB8AC3E}">
        <p14:creationId xmlns:p14="http://schemas.microsoft.com/office/powerpoint/2010/main" val="42230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D293-A521-4BE3-80E9-2FE3DBBB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Histograms: other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DB91B-D256-431C-A43D-CDEFEB71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44196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Pay attention to graphic details</a:t>
            </a:r>
          </a:p>
          <a:p>
            <a:pPr lvl="1"/>
            <a:r>
              <a:rPr lang="en-US" dirty="0"/>
              <a:t>border color to make bars distinct       </a:t>
            </a:r>
          </a:p>
          <a:p>
            <a:pPr lvl="1"/>
            <a:r>
              <a:rPr lang="en-US" dirty="0"/>
              <a:t>set bar boundaries to edges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96B52-8FC9-433F-9F9C-F2B3BDEA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4B21F26-E42B-41E4-A6CF-A96CF7E485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957653"/>
            <a:ext cx="7315215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29F90-82F0-4509-81FD-0094E0BA604C}"/>
              </a:ext>
            </a:extLst>
          </p:cNvPr>
          <p:cNvSpPr txBox="1"/>
          <p:nvPr/>
        </p:nvSpPr>
        <p:spPr>
          <a:xfrm>
            <a:off x="914392" y="2514600"/>
            <a:ext cx="36576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geom_histogram</a:t>
            </a:r>
            <a:r>
              <a:rPr lang="en-US" dirty="0"/>
              <a:t>(…, color = “white”)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49699-D91D-43A1-80AB-C57B8CD1E176}"/>
              </a:ext>
            </a:extLst>
          </p:cNvPr>
          <p:cNvSpPr txBox="1"/>
          <p:nvPr/>
        </p:nvSpPr>
        <p:spPr>
          <a:xfrm>
            <a:off x="4876800" y="2482106"/>
            <a:ext cx="36576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geom_histogram</a:t>
            </a:r>
            <a:r>
              <a:rPr lang="en-US" dirty="0"/>
              <a:t>(…, boundary=50)</a:t>
            </a:r>
          </a:p>
        </p:txBody>
      </p:sp>
    </p:spTree>
    <p:extLst>
      <p:ext uri="{BB962C8B-B14F-4D97-AF65-F5344CB8AC3E}">
        <p14:creationId xmlns:p14="http://schemas.microsoft.com/office/powerpoint/2010/main" val="368707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7D4F-32E4-4680-93DC-C52257DC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70D9E-C12F-4792-AEE3-8B2F24E2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Smooth the distribution to avoid artifacts of discrete bins and bin centers</a:t>
            </a:r>
          </a:p>
          <a:p>
            <a:pPr lvl="1"/>
            <a:r>
              <a:rPr lang="en-US" sz="2000" dirty="0"/>
              <a:t>Uses a “kernel”, </a:t>
            </a:r>
            <a:r>
              <a:rPr lang="en-US" sz="2000" dirty="0" err="1"/>
              <a:t>e.g</a:t>
            </a:r>
            <a:r>
              <a:rPr lang="en-US" sz="2000" dirty="0"/>
              <a:t>, gaussian, averaged over a moving window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F1F3D-CA3F-471F-AE96-BA64850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1AC8157-A4F9-49C3-8ACE-430D83AC9F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65714"/>
            <a:ext cx="3291840" cy="329184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F977B4F-BD93-4ADF-9EFE-BCC0B0C827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2" y="3258865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2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DD5C-9703-45D6-91A1-8418C1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 plots: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7409-6D5A-4DC7-9511-8E010C80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depends on the width of the moving window – bandwidth</a:t>
            </a:r>
          </a:p>
          <a:p>
            <a:pPr lvl="1"/>
            <a:r>
              <a:rPr lang="en-US" sz="2000" dirty="0"/>
              <a:t>The default calculation is usually reasonable, but beware of weird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637CA-A80E-4803-BF49-59933C83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97DD69B-5305-452F-A565-DB055F7C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32746"/>
            <a:ext cx="8583223" cy="35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843-6BCE-40B0-AC56-E9B856AA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928F3-1A9C-46BC-8DC5-FF6355CD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1CBBF72-46AF-4EE7-92CE-74A7368C9D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666999"/>
            <a:ext cx="38862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B2663-BAED-4AC6-9FAD-D11ADA74C201}"/>
              </a:ext>
            </a:extLst>
          </p:cNvPr>
          <p:cNvSpPr txBox="1"/>
          <p:nvPr/>
        </p:nvSpPr>
        <p:spPr>
          <a:xfrm>
            <a:off x="438778" y="2667000"/>
            <a:ext cx="42672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gap_2002c &lt;-</a:t>
            </a:r>
          </a:p>
          <a:p>
            <a:r>
              <a:rPr lang="en-US" dirty="0"/>
              <a:t>  gapminder_2002 %&gt;%</a:t>
            </a:r>
          </a:p>
          <a:p>
            <a:r>
              <a:rPr lang="en-US" dirty="0"/>
              <a:t>  filter(continent != "Oceania")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lifeExp</a:t>
            </a:r>
            <a:r>
              <a:rPr lang="en-US" dirty="0"/>
              <a:t>,</a:t>
            </a:r>
          </a:p>
          <a:p>
            <a:r>
              <a:rPr lang="en-US" dirty="0"/>
              <a:t>              fill = continent)) +</a:t>
            </a:r>
          </a:p>
          <a:p>
            <a:r>
              <a:rPr lang="en-US" dirty="0"/>
              <a:t>  </a:t>
            </a:r>
            <a:r>
              <a:rPr lang="en-US" dirty="0" err="1"/>
              <a:t>geom_density</a:t>
            </a:r>
            <a:r>
              <a:rPr lang="en-US" dirty="0"/>
              <a:t>(alpha = 0.5)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c(.2, .7))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C0C60-C4CE-44D3-B5B2-05810C020021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multiple groups, using the fill aesthetic is a decent 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D3053-FB00-4FC3-B5F1-078187BECC11}"/>
              </a:ext>
            </a:extLst>
          </p:cNvPr>
          <p:cNvSpPr txBox="1"/>
          <p:nvPr/>
        </p:nvSpPr>
        <p:spPr>
          <a:xfrm>
            <a:off x="457199" y="6172200"/>
            <a:ext cx="44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</a:t>
            </a:r>
            <a:r>
              <a:rPr lang="en-US" dirty="0" err="1"/>
              <a:t>ggplot</a:t>
            </a:r>
            <a:r>
              <a:rPr lang="en-US" dirty="0"/>
              <a:t> picks a joint bandwidth, here: 2.52</a:t>
            </a:r>
          </a:p>
        </p:txBody>
      </p:sp>
    </p:spTree>
    <p:extLst>
      <p:ext uri="{BB962C8B-B14F-4D97-AF65-F5344CB8AC3E}">
        <p14:creationId xmlns:p14="http://schemas.microsoft.com/office/powerpoint/2010/main" val="42213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489E-809F-45FD-809A-20F654BC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groups: Facets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86313-5C00-4D7B-ACCC-43F2EC71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D0A45AA-096A-4574-B5B2-AC1FDF2592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62200"/>
            <a:ext cx="38862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CE66D-5493-4077-BB8E-2D0518F12703}"/>
              </a:ext>
            </a:extLst>
          </p:cNvPr>
          <p:cNvSpPr txBox="1"/>
          <p:nvPr/>
        </p:nvSpPr>
        <p:spPr>
          <a:xfrm>
            <a:off x="609600" y="2514600"/>
            <a:ext cx="3733801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lifeExp</a:t>
            </a:r>
            <a:r>
              <a:rPr lang="en-US" dirty="0"/>
              <a:t>,</a:t>
            </a:r>
          </a:p>
          <a:p>
            <a:r>
              <a:rPr lang="en-US" dirty="0"/>
              <a:t>              fill = continent)) +</a:t>
            </a:r>
          </a:p>
          <a:p>
            <a:r>
              <a:rPr lang="en-US" dirty="0"/>
              <a:t>  </a:t>
            </a:r>
            <a:r>
              <a:rPr lang="en-US" dirty="0" err="1"/>
              <a:t>geom_density</a:t>
            </a:r>
            <a:r>
              <a:rPr lang="en-US" dirty="0"/>
              <a:t>(alpha = 0.5) +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(~ continent)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</p:txBody>
      </p:sp>
    </p:spTree>
    <p:extLst>
      <p:ext uri="{BB962C8B-B14F-4D97-AF65-F5344CB8AC3E}">
        <p14:creationId xmlns:p14="http://schemas.microsoft.com/office/powerpoint/2010/main" val="32957016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12174</TotalTime>
  <Words>642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1_Office Theme</vt:lpstr>
      <vt:lpstr>Visualizing Distributions</vt:lpstr>
      <vt:lpstr>Visualizing distributions</vt:lpstr>
      <vt:lpstr>Histograms</vt:lpstr>
      <vt:lpstr>Histograms: bin width</vt:lpstr>
      <vt:lpstr>Histograms: other properties</vt:lpstr>
      <vt:lpstr>Density plots</vt:lpstr>
      <vt:lpstr>Density plots: bandwidth</vt:lpstr>
      <vt:lpstr>Comparing groups</vt:lpstr>
      <vt:lpstr>Comparing groups: Facets</vt:lpstr>
      <vt:lpstr>{ggridges}: Ridgeline plots</vt:lpstr>
      <vt:lpstr>Boxplots</vt:lpstr>
      <vt:lpstr>Boxplots</vt:lpstr>
      <vt:lpstr>Boxplots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41</cp:revision>
  <dcterms:created xsi:type="dcterms:W3CDTF">2017-10-14T20:35:56Z</dcterms:created>
  <dcterms:modified xsi:type="dcterms:W3CDTF">2025-03-06T14:31:41Z</dcterms:modified>
</cp:coreProperties>
</file>