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E62"/>
    <a:srgbClr val="66C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8"/>
    <p:restoredTop sz="83504"/>
  </p:normalViewPr>
  <p:slideViewPr>
    <p:cSldViewPr snapToGrid="0">
      <p:cViewPr>
        <p:scale>
          <a:sx n="99" d="100"/>
          <a:sy n="99" d="100"/>
        </p:scale>
        <p:origin x="13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2E992-B803-8443-9583-958CFEB5349D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6B15F-864F-4E40-8C73-BF785F60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8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going to try to avoid getting lost in the weeds of code as I know we haven’t dug into </a:t>
            </a:r>
            <a:r>
              <a:rPr lang="en-US" dirty="0" err="1"/>
              <a:t>ggplot</a:t>
            </a:r>
            <a:r>
              <a:rPr lang="en-US" dirty="0"/>
              <a:t>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6B15F-864F-4E40-8C73-BF785F60FD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90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Ggplot</a:t>
            </a:r>
            <a:r>
              <a:rPr lang="en-US" dirty="0"/>
              <a:t> and the grammar of graphics</a:t>
            </a:r>
          </a:p>
          <a:p>
            <a:endParaRPr lang="en-US" dirty="0"/>
          </a:p>
          <a:p>
            <a:r>
              <a:rPr lang="en-US" dirty="0"/>
              <a:t>First </a:t>
            </a:r>
            <a:r>
              <a:rPr lang="en-US" dirty="0">
                <a:sym typeface="Wingdings" pitchFamily="2" charset="2"/>
              </a:rPr>
              <a:t> data</a:t>
            </a:r>
          </a:p>
          <a:p>
            <a:r>
              <a:rPr lang="en-US" dirty="0">
                <a:sym typeface="Wingdings" pitchFamily="2" charset="2"/>
              </a:rPr>
              <a:t>Second  aesthetic</a:t>
            </a:r>
          </a:p>
          <a:p>
            <a:r>
              <a:rPr lang="en-US" dirty="0">
                <a:sym typeface="Wingdings" pitchFamily="2" charset="2"/>
              </a:rPr>
              <a:t>Third  geometrics</a:t>
            </a:r>
          </a:p>
          <a:p>
            <a:r>
              <a:rPr lang="en-US" dirty="0">
                <a:sym typeface="Wingdings" pitchFamily="2" charset="2"/>
              </a:rPr>
              <a:t>Then, we add layers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6B15F-864F-4E40-8C73-BF785F60FD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87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ggplot</a:t>
            </a:r>
            <a:r>
              <a:rPr lang="en-US" dirty="0"/>
              <a:t> object in the function is nearly identical to the one I created when I made the faceted plot.</a:t>
            </a:r>
            <a:br>
              <a:rPr lang="en-US" dirty="0"/>
            </a:br>
            <a:r>
              <a:rPr lang="en-US" dirty="0"/>
              <a:t>However, the first difference is that I first create an object called ‘title’ that will serve as the main title for our plot and will also serve in the naming of my file. </a:t>
            </a:r>
            <a:br>
              <a:rPr lang="en-US" dirty="0"/>
            </a:br>
            <a:r>
              <a:rPr lang="en-US" dirty="0"/>
              <a:t>A second difference is that I add a layer that specifies a common y-axis for all the plots – since this was done in the facet layer that doesn’t exist here, I need to do it separately.</a:t>
            </a:r>
            <a:br>
              <a:rPr lang="en-US" dirty="0"/>
            </a:br>
            <a:r>
              <a:rPr lang="en-US" dirty="0"/>
              <a:t>The third difference is that I save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6B15F-864F-4E40-8C73-BF785F60FD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6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like this function and for-loop method because it’s very adjustable when there are differences in your data. The same way I define an object to be my title that differs across </a:t>
            </a:r>
            <a:r>
              <a:rPr lang="en-US" dirty="0" err="1"/>
              <a:t>dataframes</a:t>
            </a:r>
            <a:r>
              <a:rPr lang="en-US" dirty="0"/>
              <a:t>, I could define axis limits that differ across </a:t>
            </a:r>
            <a:r>
              <a:rPr lang="en-US" dirty="0" err="1"/>
              <a:t>dfs</a:t>
            </a:r>
            <a:r>
              <a:rPr lang="en-US" dirty="0"/>
              <a:t>, axis labels that differ,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6B15F-864F-4E40-8C73-BF785F60FD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5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0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1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6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7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58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6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5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9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31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165980FC-1688-BCAD-1E80-D0D501BC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80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D13EF-74FA-4D38-8F15-B51F09C96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5C2686-C963-9B0B-D0B3-81F69E29A410}"/>
              </a:ext>
            </a:extLst>
          </p:cNvPr>
          <p:cNvSpPr txBox="1"/>
          <p:nvPr/>
        </p:nvSpPr>
        <p:spPr>
          <a:xfrm>
            <a:off x="172995" y="601772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ggplot2 and efficiently generating several plots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1A258-82FC-0F29-1868-E3502FF2DAB4}"/>
              </a:ext>
            </a:extLst>
          </p:cNvPr>
          <p:cNvSpPr txBox="1"/>
          <p:nvPr/>
        </p:nvSpPr>
        <p:spPr>
          <a:xfrm>
            <a:off x="172995" y="2951941"/>
            <a:ext cx="3583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William Fisher</a:t>
            </a:r>
          </a:p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PSYC6135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F28E53-561D-81CD-FB6E-F03AAFFA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697" y="1670044"/>
            <a:ext cx="30480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7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7001DC1-D945-B22A-BBAD-EC265AF375FD}"/>
              </a:ext>
            </a:extLst>
          </p:cNvPr>
          <p:cNvGrpSpPr/>
          <p:nvPr/>
        </p:nvGrpSpPr>
        <p:grpSpPr>
          <a:xfrm>
            <a:off x="3941998" y="2557359"/>
            <a:ext cx="1980002" cy="291549"/>
            <a:chOff x="3843130" y="3110711"/>
            <a:chExt cx="2098021" cy="2915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9CBB93-68AA-4FD6-4043-F29D95692DE8}"/>
                </a:ext>
              </a:extLst>
            </p:cNvPr>
            <p:cNvSpPr/>
            <p:nvPr/>
          </p:nvSpPr>
          <p:spPr>
            <a:xfrm>
              <a:off x="5063798" y="3110711"/>
              <a:ext cx="877353" cy="288000"/>
            </a:xfrm>
            <a:prstGeom prst="rect">
              <a:avLst/>
            </a:prstGeom>
            <a:solidFill>
              <a:srgbClr val="FC8E6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09B01B-7ABA-CDC2-384A-A5E9DC39F845}"/>
                </a:ext>
              </a:extLst>
            </p:cNvPr>
            <p:cNvSpPr/>
            <p:nvPr/>
          </p:nvSpPr>
          <p:spPr>
            <a:xfrm>
              <a:off x="3843130" y="3114260"/>
              <a:ext cx="974080" cy="288000"/>
            </a:xfrm>
            <a:prstGeom prst="rect">
              <a:avLst/>
            </a:prstGeom>
            <a:solidFill>
              <a:srgbClr val="66C2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C64C943-2A8D-1D0E-D096-06824192B7D1}"/>
              </a:ext>
            </a:extLst>
          </p:cNvPr>
          <p:cNvSpPr txBox="1"/>
          <p:nvPr/>
        </p:nvSpPr>
        <p:spPr>
          <a:xfrm>
            <a:off x="936000" y="2491200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scale_fill_manual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(values=c("#66c2a5","#fc8d62")) 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89743-AE5A-4876-D09D-AF6E73AAC4F5}"/>
              </a:ext>
            </a:extLst>
          </p:cNvPr>
          <p:cNvSpPr txBox="1"/>
          <p:nvPr/>
        </p:nvSpPr>
        <p:spPr>
          <a:xfrm>
            <a:off x="667265" y="283624"/>
            <a:ext cx="4097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ggplot2 and faceting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31FD7-0B57-78A6-BDF0-2DC5C03FFC05}"/>
              </a:ext>
            </a:extLst>
          </p:cNvPr>
          <p:cNvSpPr txBox="1"/>
          <p:nvPr/>
        </p:nvSpPr>
        <p:spPr>
          <a:xfrm>
            <a:off x="666000" y="1560837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ggplot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(data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data.long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 = Measure, y = Value)) +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3F1583-7BB5-900E-BA82-B922EB36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56076"/>
              </p:ext>
            </p:extLst>
          </p:nvPr>
        </p:nvGraphicFramePr>
        <p:xfrm>
          <a:off x="666000" y="3966691"/>
          <a:ext cx="8128000" cy="22250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184838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292060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41361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8188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200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10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8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10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5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84413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133BDA0B-6DCB-A57D-F3F7-7943935BE0CC}"/>
              </a:ext>
            </a:extLst>
          </p:cNvPr>
          <p:cNvSpPr txBox="1"/>
          <p:nvPr/>
        </p:nvSpPr>
        <p:spPr>
          <a:xfrm>
            <a:off x="936000" y="1872000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geom_violin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(fill = Measure)) 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1D0669-0315-67D8-24D3-9B66932A2EBA}"/>
              </a:ext>
            </a:extLst>
          </p:cNvPr>
          <p:cNvSpPr txBox="1"/>
          <p:nvPr/>
        </p:nvSpPr>
        <p:spPr>
          <a:xfrm>
            <a:off x="936000" y="2181600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geom_boxplot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(width = 0.1, alpha = 0.5) 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150157-C78E-6165-21F8-79515236A78C}"/>
              </a:ext>
            </a:extLst>
          </p:cNvPr>
          <p:cNvSpPr txBox="1"/>
          <p:nvPr/>
        </p:nvSpPr>
        <p:spPr>
          <a:xfrm>
            <a:off x="936000" y="2800800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labs(y = "Score", x = "Measures") 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CA6507-7800-9425-B5A4-EC79A39197FA}"/>
              </a:ext>
            </a:extLst>
          </p:cNvPr>
          <p:cNvSpPr txBox="1"/>
          <p:nvPr/>
        </p:nvSpPr>
        <p:spPr>
          <a:xfrm>
            <a:off x="936000" y="3110400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facet_grid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(~Group, scales = "fixed")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CAC4E8-5372-8F00-9C8D-93DD0FE8CF78}"/>
              </a:ext>
            </a:extLst>
          </p:cNvPr>
          <p:cNvSpPr txBox="1"/>
          <p:nvPr/>
        </p:nvSpPr>
        <p:spPr>
          <a:xfrm>
            <a:off x="666000" y="1251237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library(ggplot2)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E81750-CC52-38B6-107F-5DD793CD2746}"/>
              </a:ext>
            </a:extLst>
          </p:cNvPr>
          <p:cNvSpPr/>
          <p:nvPr/>
        </p:nvSpPr>
        <p:spPr>
          <a:xfrm>
            <a:off x="1457739" y="1620000"/>
            <a:ext cx="1736035" cy="2880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B3A43-F196-D586-B427-534CC9D3BDF7}"/>
              </a:ext>
            </a:extLst>
          </p:cNvPr>
          <p:cNvSpPr/>
          <p:nvPr/>
        </p:nvSpPr>
        <p:spPr>
          <a:xfrm>
            <a:off x="3239997" y="1616892"/>
            <a:ext cx="2880000" cy="2880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33B375E-97AD-8572-1FA9-789862778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41" y="339584"/>
            <a:ext cx="2132462" cy="246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4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" grpId="0"/>
      <p:bldP spid="34" grpId="0"/>
      <p:bldP spid="35" grpId="0"/>
      <p:bldP spid="38" grpId="0"/>
      <p:bldP spid="39" grpId="0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group&#10;&#10;Description automatically generated with medium confidence">
            <a:extLst>
              <a:ext uri="{FF2B5EF4-FFF2-40B4-BE49-F238E27FC236}">
                <a16:creationId xmlns:a16="http://schemas.microsoft.com/office/drawing/2014/main" id="{B95884E6-7825-A48D-0353-A9B8173C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39" y="584104"/>
            <a:ext cx="9532922" cy="47664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468642-E226-6A91-BC4A-BE6CE46ACC5A}"/>
              </a:ext>
            </a:extLst>
          </p:cNvPr>
          <p:cNvSpPr/>
          <p:nvPr/>
        </p:nvSpPr>
        <p:spPr>
          <a:xfrm>
            <a:off x="662609" y="795130"/>
            <a:ext cx="768626" cy="397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FE469-8E31-F506-D130-6A2E72B4A857}"/>
              </a:ext>
            </a:extLst>
          </p:cNvPr>
          <p:cNvSpPr txBox="1"/>
          <p:nvPr/>
        </p:nvSpPr>
        <p:spPr>
          <a:xfrm>
            <a:off x="1046922" y="5594723"/>
            <a:ext cx="10389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What if I want to save a separate plot for each group?</a:t>
            </a:r>
          </a:p>
        </p:txBody>
      </p:sp>
    </p:spTree>
    <p:extLst>
      <p:ext uri="{BB962C8B-B14F-4D97-AF65-F5344CB8AC3E}">
        <p14:creationId xmlns:p14="http://schemas.microsoft.com/office/powerpoint/2010/main" val="161996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list of data with black text&#10;&#10;Description automatically generated">
            <a:extLst>
              <a:ext uri="{FF2B5EF4-FFF2-40B4-BE49-F238E27FC236}">
                <a16:creationId xmlns:a16="http://schemas.microsoft.com/office/drawing/2014/main" id="{B38072D7-3D44-2E3F-7F17-A413F27B7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60" y="4756982"/>
            <a:ext cx="7772400" cy="17926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70D5E0C-81CE-A045-FD4D-F223F3401946}"/>
              </a:ext>
            </a:extLst>
          </p:cNvPr>
          <p:cNvSpPr/>
          <p:nvPr/>
        </p:nvSpPr>
        <p:spPr>
          <a:xfrm>
            <a:off x="617160" y="4595646"/>
            <a:ext cx="7762752" cy="2031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0FDAF3-7CF6-BC56-4DC8-8CDA656A71A4}"/>
              </a:ext>
            </a:extLst>
          </p:cNvPr>
          <p:cNvSpPr txBox="1"/>
          <p:nvPr/>
        </p:nvSpPr>
        <p:spPr>
          <a:xfrm>
            <a:off x="617160" y="2682000"/>
            <a:ext cx="1052795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could plot each group one by one and then save these 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DCA2AE-5F31-7514-4C03-467263655AC4}"/>
              </a:ext>
            </a:extLst>
          </p:cNvPr>
          <p:cNvSpPr txBox="1"/>
          <p:nvPr/>
        </p:nvSpPr>
        <p:spPr>
          <a:xfrm>
            <a:off x="617160" y="2682192"/>
            <a:ext cx="1052795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 could plot each group one by one and then save these plots – or I can do this in one chunk by: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D741E-4E83-D6F5-CA1A-BF86A7423FA4}"/>
              </a:ext>
            </a:extLst>
          </p:cNvPr>
          <p:cNvSpPr txBox="1"/>
          <p:nvPr/>
        </p:nvSpPr>
        <p:spPr>
          <a:xfrm>
            <a:off x="617160" y="1285707"/>
            <a:ext cx="7562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What if I want to save a separate plot for each group?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293B2-CC43-087F-5386-8DC742BE219F}"/>
              </a:ext>
            </a:extLst>
          </p:cNvPr>
          <p:cNvSpPr txBox="1"/>
          <p:nvPr/>
        </p:nvSpPr>
        <p:spPr>
          <a:xfrm>
            <a:off x="617160" y="3775699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step is to split the long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into several smaller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store them in a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CECAA-1C55-C08B-E564-1575DED9AEB6}"/>
              </a:ext>
            </a:extLst>
          </p:cNvPr>
          <p:cNvSpPr txBox="1"/>
          <p:nvPr/>
        </p:nvSpPr>
        <p:spPr>
          <a:xfrm>
            <a:off x="617160" y="4175809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data.list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&lt;- split(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data.long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data.long$Group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8BFDE-4816-AD43-3B13-AAA6336A4A14}"/>
              </a:ext>
            </a:extLst>
          </p:cNvPr>
          <p:cNvSpPr txBox="1"/>
          <p:nvPr/>
        </p:nvSpPr>
        <p:spPr>
          <a:xfrm>
            <a:off x="617160" y="4595646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we define a function to create and save our plots and then run it through our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0787-69A2-A971-F73B-A55D6FB5C7F1}"/>
              </a:ext>
            </a:extLst>
          </p:cNvPr>
          <p:cNvSpPr txBox="1"/>
          <p:nvPr/>
        </p:nvSpPr>
        <p:spPr>
          <a:xfrm>
            <a:off x="617159" y="3314081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Method 1: define a function and loop through a list (my preferred method)</a:t>
            </a:r>
          </a:p>
        </p:txBody>
      </p:sp>
      <p:pic>
        <p:nvPicPr>
          <p:cNvPr id="15" name="Picture 14" descr="A diagram of a group&#10;&#10;Description automatically generated with medium confidence">
            <a:extLst>
              <a:ext uri="{FF2B5EF4-FFF2-40B4-BE49-F238E27FC236}">
                <a16:creationId xmlns:a16="http://schemas.microsoft.com/office/drawing/2014/main" id="{C4A38660-7D8C-BCC0-9049-F04C1E3F8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495" y="617359"/>
            <a:ext cx="3585331" cy="17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2" animBg="1"/>
      <p:bldP spid="7" grpId="1" animBg="1"/>
      <p:bldP spid="5" grpId="0"/>
      <p:bldP spid="9" grpId="0"/>
      <p:bldP spid="11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193D617-5663-F0FA-4516-AA4AD8A8F580}"/>
              </a:ext>
            </a:extLst>
          </p:cNvPr>
          <p:cNvGrpSpPr/>
          <p:nvPr/>
        </p:nvGrpSpPr>
        <p:grpSpPr>
          <a:xfrm>
            <a:off x="3843130" y="3110711"/>
            <a:ext cx="2098018" cy="291549"/>
            <a:chOff x="3843130" y="3110711"/>
            <a:chExt cx="2098018" cy="2915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E7D1DB4-FF00-0301-3932-15774F9CE9CF}"/>
                </a:ext>
              </a:extLst>
            </p:cNvPr>
            <p:cNvSpPr/>
            <p:nvPr/>
          </p:nvSpPr>
          <p:spPr>
            <a:xfrm>
              <a:off x="5040000" y="3110711"/>
              <a:ext cx="901148" cy="288000"/>
            </a:xfrm>
            <a:prstGeom prst="rect">
              <a:avLst/>
            </a:prstGeom>
            <a:solidFill>
              <a:srgbClr val="FC8E6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B44E7A-34C2-2054-11EC-0AC28799C870}"/>
                </a:ext>
              </a:extLst>
            </p:cNvPr>
            <p:cNvSpPr/>
            <p:nvPr/>
          </p:nvSpPr>
          <p:spPr>
            <a:xfrm>
              <a:off x="3843130" y="3114260"/>
              <a:ext cx="901148" cy="288000"/>
            </a:xfrm>
            <a:prstGeom prst="rect">
              <a:avLst/>
            </a:prstGeom>
            <a:solidFill>
              <a:srgbClr val="66C2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EBAB2FB-04D3-DD27-ED16-DC519A33490F}"/>
              </a:ext>
            </a:extLst>
          </p:cNvPr>
          <p:cNvSpPr txBox="1"/>
          <p:nvPr/>
        </p:nvSpPr>
        <p:spPr>
          <a:xfrm>
            <a:off x="603370" y="1210109"/>
            <a:ext cx="105279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plot.fun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&lt;- function(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title = unique(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df$Group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ggplot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(data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 = Measure, y = Value)) +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geom_violin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(fill = Measure)) +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geom_boxplot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(width = 0.1, alpha = 0.5) +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scale_y_continuous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(limits = c(-.5,1), breaks = seq(-.5, 1, .5)) +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scale_fill_manual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(values=c("#66c2a5", "#fc8d62")) +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labs(y = "Score", x = "Measures", title = title)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ggsave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(paste0("PSYC6135/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MiniPresentation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/Plots/", title,".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"), width = 8, height = 8, dpi = 300)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A98F3-85FF-F5C9-2346-2531580418BD}"/>
              </a:ext>
            </a:extLst>
          </p:cNvPr>
          <p:cNvSpPr txBox="1"/>
          <p:nvPr/>
        </p:nvSpPr>
        <p:spPr>
          <a:xfrm>
            <a:off x="603370" y="4632228"/>
            <a:ext cx="10527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names(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data.list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)){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plot.fun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data.list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]])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3CF705-EED6-910E-E126-81150E34295F}"/>
              </a:ext>
            </a:extLst>
          </p:cNvPr>
          <p:cNvSpPr/>
          <p:nvPr/>
        </p:nvSpPr>
        <p:spPr>
          <a:xfrm>
            <a:off x="775093" y="1577135"/>
            <a:ext cx="2880000" cy="2880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3A93A-EFC8-AC46-FCED-DE5922C2485D}"/>
              </a:ext>
            </a:extLst>
          </p:cNvPr>
          <p:cNvSpPr/>
          <p:nvPr/>
        </p:nvSpPr>
        <p:spPr>
          <a:xfrm>
            <a:off x="4310743" y="3398711"/>
            <a:ext cx="1236618" cy="2880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01969-AA1D-A2C0-4D89-0CABEE011735}"/>
              </a:ext>
            </a:extLst>
          </p:cNvPr>
          <p:cNvSpPr/>
          <p:nvPr/>
        </p:nvSpPr>
        <p:spPr>
          <a:xfrm>
            <a:off x="6096000" y="3711468"/>
            <a:ext cx="566057" cy="2880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01BEC-DA84-3D5A-7A2A-31AE855FD240}"/>
              </a:ext>
            </a:extLst>
          </p:cNvPr>
          <p:cNvSpPr/>
          <p:nvPr/>
        </p:nvSpPr>
        <p:spPr>
          <a:xfrm>
            <a:off x="888275" y="2795158"/>
            <a:ext cx="6165668" cy="28800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2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F06A3E-B260-6787-9E02-F72D98127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67" y="2349365"/>
            <a:ext cx="3327400" cy="2159270"/>
          </a:xfrm>
          <a:prstGeom prst="rect">
            <a:avLst/>
          </a:prstGeom>
        </p:spPr>
      </p:pic>
      <p:pic>
        <p:nvPicPr>
          <p:cNvPr id="7" name="Picture 6" descr="A graph of measuring and measure&#10;&#10;Description automatically generated with medium confidence">
            <a:extLst>
              <a:ext uri="{FF2B5EF4-FFF2-40B4-BE49-F238E27FC236}">
                <a16:creationId xmlns:a16="http://schemas.microsoft.com/office/drawing/2014/main" id="{6FF0CA99-5D55-23BC-35CE-0F0BB6677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782" y="951977"/>
            <a:ext cx="5267195" cy="526719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86A786-0AA0-EF44-8BB7-47D97D144AE2}"/>
              </a:ext>
            </a:extLst>
          </p:cNvPr>
          <p:cNvSpPr/>
          <p:nvPr/>
        </p:nvSpPr>
        <p:spPr>
          <a:xfrm>
            <a:off x="1957588" y="2710475"/>
            <a:ext cx="875763" cy="1798160"/>
          </a:xfrm>
          <a:prstGeom prst="rect">
            <a:avLst/>
          </a:prstGeom>
          <a:noFill/>
          <a:ln w="254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97E057A-D83D-8441-7C9F-C9246738600F}"/>
              </a:ext>
            </a:extLst>
          </p:cNvPr>
          <p:cNvGrpSpPr/>
          <p:nvPr/>
        </p:nvGrpSpPr>
        <p:grpSpPr>
          <a:xfrm>
            <a:off x="3978000" y="3616740"/>
            <a:ext cx="2016000" cy="291549"/>
            <a:chOff x="3843130" y="3110711"/>
            <a:chExt cx="2098018" cy="2915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EEA2DB-8991-999C-B5F2-F141BC1F6D75}"/>
                </a:ext>
              </a:extLst>
            </p:cNvPr>
            <p:cNvSpPr/>
            <p:nvPr/>
          </p:nvSpPr>
          <p:spPr>
            <a:xfrm>
              <a:off x="5040000" y="3110711"/>
              <a:ext cx="901148" cy="288000"/>
            </a:xfrm>
            <a:prstGeom prst="rect">
              <a:avLst/>
            </a:prstGeom>
            <a:solidFill>
              <a:srgbClr val="FC8E6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F98AE4-FC3A-486A-5DE5-88B638C98628}"/>
                </a:ext>
              </a:extLst>
            </p:cNvPr>
            <p:cNvSpPr/>
            <p:nvPr/>
          </p:nvSpPr>
          <p:spPr>
            <a:xfrm>
              <a:off x="3843130" y="3114260"/>
              <a:ext cx="901148" cy="288000"/>
            </a:xfrm>
            <a:prstGeom prst="rect">
              <a:avLst/>
            </a:prstGeom>
            <a:solidFill>
              <a:srgbClr val="66C2A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0D67FA-169D-6CB2-CF14-86DFB8982020}"/>
              </a:ext>
            </a:extLst>
          </p:cNvPr>
          <p:cNvSpPr txBox="1"/>
          <p:nvPr/>
        </p:nvSpPr>
        <p:spPr>
          <a:xfrm>
            <a:off x="603370" y="2023578"/>
            <a:ext cx="105279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library(purr)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iwalk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data.list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~ {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p &lt;-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ggplot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(data = .x,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 = Measure, y = Value)) +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geom_violin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(fill = Measure)) +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geom_boxplot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(width = 0.1, alpha = 0.5) +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scale_y_continuous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(limits = c(-.5, 1), breaks = seq(-.5, 1, .5)) +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scale_fill_manual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(values = c("#66c2a5", "#fc8d62")) +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labs(y = "Score", x = "Measures", title = unique(.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x$Group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ggsave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(paste0("PSYC6135/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MiniPresentation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/Plots/", .y, "_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walk.png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"),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plot = p, width = 8, height = 8, dpi = 300)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AB2FB-04D3-DD27-ED16-DC519A33490F}"/>
              </a:ext>
            </a:extLst>
          </p:cNvPr>
          <p:cNvSpPr txBox="1"/>
          <p:nvPr/>
        </p:nvSpPr>
        <p:spPr>
          <a:xfrm>
            <a:off x="603370" y="1210109"/>
            <a:ext cx="10527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Method 2: Using the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iwalk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() function from the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purrr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package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66F60-7984-81AE-5E5B-791BE67FFF2D}"/>
              </a:ext>
            </a:extLst>
          </p:cNvPr>
          <p:cNvSpPr txBox="1"/>
          <p:nvPr/>
        </p:nvSpPr>
        <p:spPr>
          <a:xfrm>
            <a:off x="603370" y="5899759"/>
            <a:ext cx="9757775" cy="375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*.x is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as it ‘walks’ through the list, and .y is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dataframe’s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name*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64313-464D-BDD9-C6C1-F64EB97F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826" y="582460"/>
            <a:ext cx="1739288" cy="200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F8AC-A65A-7E78-4EB7-C9CD4C01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331720"/>
            <a:ext cx="10890929" cy="10972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Thanks for listening!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D28D9-6F80-CED3-9240-B3DF4937BD30}"/>
              </a:ext>
            </a:extLst>
          </p:cNvPr>
          <p:cNvSpPr txBox="1"/>
          <p:nvPr/>
        </p:nvSpPr>
        <p:spPr>
          <a:xfrm>
            <a:off x="1744391" y="3429000"/>
            <a:ext cx="87032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H. Wickham. ggplot2: Elegant Graphics for Data Analysis. Springer-Verlag New York, 2016.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Wickham H, Henry L (2025). </a:t>
            </a:r>
            <a:r>
              <a:rPr lang="en-CA" i="1" dirty="0" err="1">
                <a:latin typeface="Calibri" panose="020F0502020204030204" pitchFamily="34" charset="0"/>
                <a:cs typeface="Calibri" panose="020F0502020204030204" pitchFamily="34" charset="0"/>
              </a:rPr>
              <a:t>purrr</a:t>
            </a:r>
            <a:r>
              <a:rPr lang="en-CA" i="1" dirty="0">
                <a:latin typeface="Calibri" panose="020F0502020204030204" pitchFamily="34" charset="0"/>
                <a:cs typeface="Calibri" panose="020F0502020204030204" pitchFamily="34" charset="0"/>
              </a:rPr>
              <a:t>: Functional Programming Tools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. R package version 1.0.4, 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github.com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tidyverse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CA" dirty="0" err="1">
                <a:latin typeface="Calibri" panose="020F0502020204030204" pitchFamily="34" charset="0"/>
                <a:cs typeface="Calibri" panose="020F0502020204030204" pitchFamily="34" charset="0"/>
              </a:rPr>
              <a:t>purrr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https://purrr.tidyverse.org/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44857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897</Words>
  <Application>Microsoft Macintosh PowerPoint</Application>
  <PresentationFormat>Widescreen</PresentationFormat>
  <Paragraphs>89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Grandview Display</vt:lpstr>
      <vt:lpstr>Wingdings</vt:lpstr>
      <vt:lpstr>DashVTI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Fisher</dc:creator>
  <cp:lastModifiedBy>William Fisher</cp:lastModifiedBy>
  <cp:revision>8</cp:revision>
  <dcterms:created xsi:type="dcterms:W3CDTF">2025-02-12T23:20:24Z</dcterms:created>
  <dcterms:modified xsi:type="dcterms:W3CDTF">2025-02-13T19:26:11Z</dcterms:modified>
</cp:coreProperties>
</file>