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300" r:id="rId5"/>
    <p:sldId id="281" r:id="rId6"/>
    <p:sldId id="282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6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773B-12E6-4A34-9BA7-1DE9199A146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9BF1-3211-4E7C-9AC8-4C376DCA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4E33-093F-4EE2-95B8-1325561B387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0CFB7-B081-41E1-9583-A2788F4414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B8206-26EC-422A-96F8-D534C59794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5461E-0468-4524-8568-79F3F6BA8B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613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211959"/>
            <a:ext cx="3187446" cy="373824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Bootstrapping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59F5-2423-4291-9DC6-4BD2A40D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1" b="1"/>
          <a:stretch/>
        </p:blipFill>
        <p:spPr>
          <a:xfrm>
            <a:off x="691432" y="465243"/>
            <a:ext cx="5821443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078224"/>
            <a:ext cx="3339846" cy="1307592"/>
          </a:xfrm>
        </p:spPr>
        <p:txBody>
          <a:bodyPr>
            <a:normAutofit/>
          </a:bodyPr>
          <a:lstStyle/>
          <a:p>
            <a:r>
              <a:rPr lang="en-US" sz="1700" dirty="0"/>
              <a:t>Michael Friendly</a:t>
            </a:r>
          </a:p>
          <a:p>
            <a:r>
              <a:rPr lang="en-US" sz="1700" dirty="0"/>
              <a:t>Psych 6135</a:t>
            </a:r>
          </a:p>
          <a:p>
            <a:pPr lvl="0"/>
            <a:r>
              <a:rPr lang="en-US" sz="1800" dirty="0">
                <a:solidFill>
                  <a:prstClr val="black">
                    <a:tint val="75000"/>
                  </a:prstClr>
                </a:solidFill>
                <a:hlinkClick r:id="rId3"/>
              </a:rPr>
              <a:t>https://friendly.github.io/6135/</a:t>
            </a:r>
            <a:r>
              <a:rPr lang="en-US" sz="18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1800" dirty="0"/>
          </a:p>
          <a:p>
            <a:pPr algn="l"/>
            <a:endParaRPr lang="en-US" sz="1700" dirty="0"/>
          </a:p>
        </p:txBody>
      </p:sp>
      <p:pic>
        <p:nvPicPr>
          <p:cNvPr id="20" name="Picture 4" descr="BS-201-301-bootstrap">
            <a:extLst>
              <a:ext uri="{FF2B5EF4-FFF2-40B4-BE49-F238E27FC236}">
                <a16:creationId xmlns:a16="http://schemas.microsoft.com/office/drawing/2014/main" id="{3F412CCA-1585-494C-9651-934FE050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0" y="1731715"/>
            <a:ext cx="1534716" cy="21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24CF8885-AFC3-AFE9-E606-4AB961F9C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45" y="5139576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4F5-E0CC-4000-B58C-87D9C7A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confidence bands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6991-CC6A-4465-943E-56B0CED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399D25-5789-4678-A985-1F723C94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94" y="1676400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D2F5E-A17A-408A-864E-9C0D7BE9BF73}"/>
              </a:ext>
            </a:extLst>
          </p:cNvPr>
          <p:cNvSpPr txBox="1"/>
          <p:nvPr/>
        </p:nvSpPr>
        <p:spPr>
          <a:xfrm>
            <a:off x="533400" y="1676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method can be used to illustrate the uncertainty around the regression line, as reflected in the confidence band</a:t>
            </a:r>
          </a:p>
          <a:p>
            <a:endParaRPr lang="en-US" dirty="0"/>
          </a:p>
          <a:p>
            <a:r>
              <a:rPr lang="en-US" dirty="0"/>
              <a:t>However, the std conf. band is calculated using classical normal theory</a:t>
            </a:r>
          </a:p>
          <a:p>
            <a:endParaRPr lang="en-US" dirty="0"/>
          </a:p>
          <a:p>
            <a:r>
              <a:rPr lang="en-US" dirty="0"/>
              <a:t>The bootstrapped fits trace out an empirical confidence band.</a:t>
            </a:r>
          </a:p>
        </p:txBody>
      </p:sp>
    </p:spTree>
    <p:extLst>
      <p:ext uri="{BB962C8B-B14F-4D97-AF65-F5344CB8AC3E}">
        <p14:creationId xmlns:p14="http://schemas.microsoft.com/office/powerpoint/2010/main" val="36680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C6D1-DE59-4497-AB5D-8E14F638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relations: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F63FD-BEA7-4A89-928F-2E6A709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1DFBBA5-4947-46C8-8F46-9EE601C84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2240280"/>
            <a:ext cx="42672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AE5D8-4D69-4BA2-95C6-E5CC8B847BDD}"/>
              </a:ext>
            </a:extLst>
          </p:cNvPr>
          <p:cNvSpPr txBox="1"/>
          <p:nvPr/>
        </p:nvSpPr>
        <p:spPr>
          <a:xfrm>
            <a:off x="430619" y="2438400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 = "loess") +</a:t>
            </a:r>
          </a:p>
          <a:p>
            <a:r>
              <a:rPr lang="en-US" dirty="0"/>
              <a:t>  labs(x = "Horsepower", </a:t>
            </a:r>
          </a:p>
          <a:p>
            <a:r>
              <a:rPr lang="en-US" dirty="0"/>
              <a:t>          y = "Miles per Gallon")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A3872-B7A1-4A91-A8A3-FE202229C40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how to use loess to estimate a non-parametric smoothed curve</a:t>
            </a:r>
          </a:p>
          <a:p>
            <a:r>
              <a:rPr lang="en-US" dirty="0"/>
              <a:t>There is also theory that allows calculation of a (approx.) confidence envelope</a:t>
            </a:r>
          </a:p>
        </p:txBody>
      </p:sp>
    </p:spTree>
    <p:extLst>
      <p:ext uri="{BB962C8B-B14F-4D97-AF65-F5344CB8AC3E}">
        <p14:creationId xmlns:p14="http://schemas.microsoft.com/office/powerpoint/2010/main" val="17331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30F5AB-523A-4196-90ED-3AC36040B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Instead, resampling methods generate outcome draws from a smooth fit using </a:t>
            </a:r>
            <a:r>
              <a:rPr lang="en-US" dirty="0" err="1">
                <a:highlight>
                  <a:srgbClr val="FFFF00"/>
                </a:highlight>
              </a:rPr>
              <a:t>mgcv</a:t>
            </a:r>
            <a:r>
              <a:rPr lang="en-US" dirty="0">
                <a:highlight>
                  <a:srgbClr val="FFFF00"/>
                </a:highlight>
              </a:rPr>
              <a:t>::gam(). </a:t>
            </a:r>
            <a:r>
              <a:rPr lang="en-US" dirty="0"/>
              <a:t>The collection of draws provide an empirical confidence envelope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&lt;-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stat_smooth_draws</a:t>
            </a:r>
            <a:r>
              <a:rPr lang="en-US" dirty="0"/>
              <a:t>(times = 20, </a:t>
            </a:r>
          </a:p>
          <a:p>
            <a:r>
              <a:rPr lang="en-US" dirty="0"/>
              <a:t>               </a:t>
            </a:r>
            <a:r>
              <a:rPr lang="en-US" dirty="0" err="1"/>
              <a:t>aes</a:t>
            </a:r>
            <a:r>
              <a:rPr lang="en-US" dirty="0"/>
              <a:t>(group = </a:t>
            </a:r>
            <a:r>
              <a:rPr lang="en-US" dirty="0">
                <a:highlight>
                  <a:srgbClr val="FFFF00"/>
                </a:highlight>
              </a:rPr>
              <a:t>stat(.draw) </a:t>
            </a:r>
            <a:r>
              <a:rPr lang="en-US" dirty="0"/>
              <a:t>)) </a:t>
            </a:r>
          </a:p>
          <a:p>
            <a:endParaRPr lang="en-US" dirty="0"/>
          </a:p>
          <a:p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shows how the collection of sampled smooths develop over time</a:t>
            </a:r>
          </a:p>
          <a:p>
            <a:r>
              <a:rPr lang="en-US" dirty="0"/>
              <a:t>The animation transitions over draws 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 </a:t>
            </a:r>
          </a:p>
          <a:p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keeps the previous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+</a:t>
            </a:r>
          </a:p>
          <a:p>
            <a:r>
              <a:rPr lang="en-US" dirty="0"/>
              <a:t>  </a:t>
            </a:r>
            <a:r>
              <a:rPr lang="en-US" dirty="0" err="1"/>
              <a:t>transition_states</a:t>
            </a:r>
            <a:r>
              <a:rPr lang="en-US" dirty="0"/>
              <a:t>(stat(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enter_fade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exit_fade</a:t>
            </a:r>
            <a:r>
              <a:rPr lang="en-US" dirty="0"/>
              <a:t>(alpha=0.8) + 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BA42236-F114-4C79-900D-CF2E1AAB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32B7-3047-4DD5-96F6-48368DBD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Bootstrapping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6BE36-C629-4E6A-90AF-C07969F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5667C-2DB6-4FA5-9FB7-C8DB46A4F6E5}"/>
              </a:ext>
            </a:extLst>
          </p:cNvPr>
          <p:cNvSpPr txBox="1"/>
          <p:nvPr/>
        </p:nvSpPr>
        <p:spPr>
          <a:xfrm>
            <a:off x="448408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Rather than fitting a nonparametric smoothed curve, we might want to fit a </a:t>
            </a:r>
            <a:r>
              <a:rPr lang="en-CA" dirty="0">
                <a:highlight>
                  <a:srgbClr val="FFFF00"/>
                </a:highlight>
              </a:rPr>
              <a:t>parametric</a:t>
            </a:r>
            <a:r>
              <a:rPr lang="en-CA" dirty="0"/>
              <a:t> but </a:t>
            </a:r>
            <a:r>
              <a:rPr lang="en-CA" dirty="0">
                <a:solidFill>
                  <a:srgbClr val="FF0000"/>
                </a:solidFill>
              </a:rPr>
              <a:t>nonlinear</a:t>
            </a:r>
            <a:r>
              <a:rPr lang="en-CA" dirty="0"/>
              <a:t> model, perhaps for substantive interpretation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68E42A-6FD1-FF3D-EE41-6A1E30026BA4}"/>
              </a:ext>
            </a:extLst>
          </p:cNvPr>
          <p:cNvGrpSpPr/>
          <p:nvPr/>
        </p:nvGrpSpPr>
        <p:grpSpPr>
          <a:xfrm>
            <a:off x="4699594" y="1941731"/>
            <a:ext cx="3977648" cy="4681573"/>
            <a:chOff x="4699594" y="1941731"/>
            <a:chExt cx="3977648" cy="4681573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5C12C9A-593D-49DF-BB03-DF41E5B1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594" y="2645656"/>
              <a:ext cx="3977648" cy="397764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6CBB29-6F0B-D07D-03BB-7634D3A11347}"/>
                </a:ext>
              </a:extLst>
            </p:cNvPr>
            <p:cNvGrpSpPr/>
            <p:nvPr/>
          </p:nvGrpSpPr>
          <p:grpSpPr>
            <a:xfrm>
              <a:off x="4932423" y="1941731"/>
              <a:ext cx="3601977" cy="584391"/>
              <a:chOff x="4932423" y="1941731"/>
              <a:chExt cx="3601977" cy="5843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EBBDF0-9625-438A-BC05-3C651096A80B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823" y="1941731"/>
                    <a:ext cx="1163577" cy="5843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EBBDF0-9625-438A-BC05-3C651096A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823" y="1941731"/>
                    <a:ext cx="1163577" cy="5843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49D2B-F509-4B56-8B5A-4403DFA2B26B}"/>
                  </a:ext>
                </a:extLst>
              </p:cNvPr>
              <p:cNvSpPr txBox="1"/>
              <p:nvPr/>
            </p:nvSpPr>
            <p:spPr>
              <a:xfrm>
                <a:off x="4932423" y="204926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An inverse relation: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573034-4405-46F1-BB25-44DEC1A4D2F4}"/>
              </a:ext>
            </a:extLst>
          </p:cNvPr>
          <p:cNvGrpSpPr/>
          <p:nvPr/>
        </p:nvGrpSpPr>
        <p:grpSpPr>
          <a:xfrm>
            <a:off x="448408" y="2049260"/>
            <a:ext cx="3996000" cy="4574044"/>
            <a:chOff x="448408" y="2049260"/>
            <a:chExt cx="3996000" cy="4574044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7F0156AC-7478-4F4F-BFCF-A0DE8BF6E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8" y="2627304"/>
              <a:ext cx="3996000" cy="3996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F97A46-F060-08E1-33D0-4D233C265DA3}"/>
                </a:ext>
              </a:extLst>
            </p:cNvPr>
            <p:cNvSpPr txBox="1"/>
            <p:nvPr/>
          </p:nvSpPr>
          <p:spPr>
            <a:xfrm>
              <a:off x="685800" y="204926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loess: nonparametric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8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8EC-8922-40D5-88F3-DE57228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Nonlinear model: </a:t>
            </a:r>
            <a:r>
              <a:rPr lang="en-CA" dirty="0" err="1"/>
              <a:t>nls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04F9D-FD73-4329-A7C2-848158C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0577E-32AA-4A36-A0ED-38BB488EB0FF}"/>
              </a:ext>
            </a:extLst>
          </p:cNvPr>
          <p:cNvSpPr txBox="1"/>
          <p:nvPr/>
        </p:nvSpPr>
        <p:spPr>
          <a:xfrm>
            <a:off x="457200" y="1328002"/>
            <a:ext cx="49530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 &lt;- </a:t>
            </a:r>
            <a:r>
              <a:rPr lang="en-CA" sz="1600" dirty="0" err="1">
                <a:latin typeface="Consolas" panose="020B0609020204030204" pitchFamily="49" charset="0"/>
              </a:rPr>
              <a:t>nls</a:t>
            </a:r>
            <a:r>
              <a:rPr lang="en-CA" sz="1600" dirty="0">
                <a:latin typeface="Consolas" panose="020B0609020204030204" pitchFamily="49" charset="0"/>
              </a:rPr>
              <a:t>(mpg ~ k / </a:t>
            </a:r>
            <a:r>
              <a:rPr lang="en-CA" sz="1600" dirty="0" err="1">
                <a:latin typeface="Consolas" panose="020B0609020204030204" pitchFamily="49" charset="0"/>
              </a:rPr>
              <a:t>wt</a:t>
            </a:r>
            <a:r>
              <a:rPr lang="en-CA" sz="1600" dirty="0">
                <a:latin typeface="Consolas" panose="020B0609020204030204" pitchFamily="49" charset="0"/>
              </a:rPr>
              <a:t> + b, </a:t>
            </a:r>
            <a:r>
              <a:rPr lang="en-CA" sz="1600" dirty="0" err="1">
                <a:latin typeface="Consolas" panose="020B0609020204030204" pitchFamily="49" charset="0"/>
              </a:rPr>
              <a:t>mtcars</a:t>
            </a:r>
            <a:r>
              <a:rPr lang="en-CA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           start = list(k = 1, b = 0))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summary(</a:t>
            </a:r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7198-F77B-4DE8-BEA9-8F94A4E6CBDE}"/>
              </a:ext>
            </a:extLst>
          </p:cNvPr>
          <p:cNvSpPr txBox="1"/>
          <p:nvPr/>
        </p:nvSpPr>
        <p:spPr>
          <a:xfrm>
            <a:off x="457200" y="2241688"/>
            <a:ext cx="4377267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Formula: mpg ~ k/</a:t>
            </a:r>
            <a:r>
              <a:rPr lang="en-CA" sz="1400" dirty="0" err="1">
                <a:latin typeface="Consolas" panose="020B0609020204030204" pitchFamily="49" charset="0"/>
              </a:rPr>
              <a:t>wt</a:t>
            </a:r>
            <a:r>
              <a:rPr lang="en-CA" sz="1400" dirty="0">
                <a:latin typeface="Consolas" panose="020B0609020204030204" pitchFamily="49" charset="0"/>
              </a:rPr>
              <a:t> + b</a:t>
            </a:r>
          </a:p>
          <a:p>
            <a:endParaRPr lang="en-CA" sz="1400" dirty="0">
              <a:latin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</a:rPr>
              <a:t>Parameters: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Estimate Std. Error t value </a:t>
            </a:r>
            <a:r>
              <a:rPr lang="en-CA" sz="1400" dirty="0" err="1">
                <a:latin typeface="Consolas" panose="020B0609020204030204" pitchFamily="49" charset="0"/>
              </a:rPr>
              <a:t>Pr</a:t>
            </a:r>
            <a:r>
              <a:rPr lang="en-CA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k   45.829      4.249  10.786 7.64e-12 ***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b    4.386      1.536   2.855  0.00774 **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A771447-B859-4121-A8CB-EA215DBB7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1981200"/>
            <a:ext cx="3744799" cy="374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6AECE-968F-4292-9441-40D79BAB3DE3}"/>
              </a:ext>
            </a:extLst>
          </p:cNvPr>
          <p:cNvSpPr txBox="1"/>
          <p:nvPr/>
        </p:nvSpPr>
        <p:spPr>
          <a:xfrm>
            <a:off x="457200" y="4267200"/>
            <a:ext cx="43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uses stats::</a:t>
            </a:r>
            <a:r>
              <a:rPr lang="en-US" dirty="0" err="1"/>
              <a:t>nls</a:t>
            </a:r>
            <a:r>
              <a:rPr lang="en-US" dirty="0"/>
              <a:t>() to fit nonlinear models</a:t>
            </a:r>
          </a:p>
          <a:p>
            <a:r>
              <a:rPr lang="en-US" dirty="0"/>
              <a:t>There is also a {</a:t>
            </a:r>
            <a:r>
              <a:rPr lang="en-US" dirty="0" err="1"/>
              <a:t>nlstools</a:t>
            </a:r>
            <a:r>
              <a:rPr lang="en-US" dirty="0"/>
              <a:t>} package (that does bootstrapping)</a:t>
            </a:r>
          </a:p>
        </p:txBody>
      </p:sp>
    </p:spTree>
    <p:extLst>
      <p:ext uri="{BB962C8B-B14F-4D97-AF65-F5344CB8AC3E}">
        <p14:creationId xmlns:p14="http://schemas.microsoft.com/office/powerpoint/2010/main" val="38883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F9F-A2F5-44F8-9EBA-0D4BE05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D8E49-09BF-479C-AF54-34A679A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457FA-DE83-4753-AE97-E161A92A244F}"/>
              </a:ext>
            </a:extLst>
          </p:cNvPr>
          <p:cNvGrpSpPr/>
          <p:nvPr/>
        </p:nvGrpSpPr>
        <p:grpSpPr>
          <a:xfrm>
            <a:off x="439488" y="2239928"/>
            <a:ext cx="4023360" cy="4023360"/>
            <a:chOff x="439488" y="2239928"/>
            <a:chExt cx="4023360" cy="402336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381FEE7-95C3-4942-8668-A14B6BE9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8" y="2239928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5971999-391E-4D20-9090-7BFAE541B3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7881"/>
                </p:ext>
              </p:extLst>
            </p:nvPr>
          </p:nvGraphicFramePr>
          <p:xfrm>
            <a:off x="2451168" y="2394099"/>
            <a:ext cx="1622323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93480" progId="Equation.DSMT4">
                    <p:embed/>
                  </p:oleObj>
                </mc:Choice>
                <mc:Fallback>
                  <p:oleObj name="Equation" r:id="rId3" imgW="698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51168" y="2394099"/>
                          <a:ext cx="1622323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C8D32-4FE3-424B-A1B5-35B41AF4BBF0}"/>
              </a:ext>
            </a:extLst>
          </p:cNvPr>
          <p:cNvGrpSpPr/>
          <p:nvPr/>
        </p:nvGrpSpPr>
        <p:grpSpPr>
          <a:xfrm>
            <a:off x="4724400" y="2239928"/>
            <a:ext cx="4023360" cy="4023360"/>
            <a:chOff x="4724400" y="2358654"/>
            <a:chExt cx="4023360" cy="4023360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2E312AA7-9C92-45BD-BEC5-90E7EEB2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358654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E35FAA43-2E6C-41B3-9BF2-C213EF8588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486524"/>
                </p:ext>
              </p:extLst>
            </p:nvPr>
          </p:nvGraphicFramePr>
          <p:xfrm>
            <a:off x="6638610" y="2546491"/>
            <a:ext cx="1769807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1760" imgH="393480" progId="Equation.DSMT4">
                    <p:embed/>
                  </p:oleObj>
                </mc:Choice>
                <mc:Fallback>
                  <p:oleObj name="Equation" r:id="rId6" imgW="761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38610" y="2546491"/>
                          <a:ext cx="1769807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EDF3BD-49D7-4F60-9C8B-82E056DAFB79}"/>
              </a:ext>
            </a:extLst>
          </p:cNvPr>
          <p:cNvSpPr txBox="1"/>
          <p:nvPr/>
        </p:nvSpPr>
        <p:spPr>
          <a:xfrm>
            <a:off x="457200" y="121743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parameters in this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516-90CF-420B-AFBA-CB9E6937393A}"/>
              </a:ext>
            </a:extLst>
          </p:cNvPr>
          <p:cNvSpPr txBox="1"/>
          <p:nvPr/>
        </p:nvSpPr>
        <p:spPr>
          <a:xfrm>
            <a:off x="990600" y="18580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k: starting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5B2D3-0848-4B26-A5A1-86D869BFDA3C}"/>
              </a:ext>
            </a:extLst>
          </p:cNvPr>
          <p:cNvSpPr txBox="1"/>
          <p:nvPr/>
        </p:nvSpPr>
        <p:spPr>
          <a:xfrm>
            <a:off x="5257800" y="18561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asymptote</a:t>
            </a:r>
          </a:p>
        </p:txBody>
      </p:sp>
    </p:spTree>
    <p:extLst>
      <p:ext uri="{BB962C8B-B14F-4D97-AF65-F5344CB8AC3E}">
        <p14:creationId xmlns:p14="http://schemas.microsoft.com/office/powerpoint/2010/main" val="345093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014-AA3B-427E-ABE4-62FA60F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rsample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CA8C4-2B87-475C-8685-8B2BF66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7E95C-934F-445C-A37B-667CEDACC60D}"/>
              </a:ext>
            </a:extLst>
          </p:cNvPr>
          <p:cNvSpPr txBox="1"/>
          <p:nvPr/>
        </p:nvSpPr>
        <p:spPr>
          <a:xfrm>
            <a:off x="457200" y="1524000"/>
            <a:ext cx="4694903" cy="477053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(27)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 &lt;- bootstraps(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times = 500)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Bootstrap sampling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500 x 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[32/12]&gt; Bootstrap002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[32/10]&gt; Bootstrap003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[32/10]&gt; Bootstrap004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[32/11]&gt; Bootstrap005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[32/14]&gt; Bootstrap006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[32/11]&gt; Bootstrap007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[32/8]&gt;  Bootstrap008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[32/13]&gt; Bootstrap010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386EE-82F0-4343-B6F6-FAFE9BD69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69" y="304783"/>
            <a:ext cx="618331" cy="7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82E3B-504B-4765-A4E6-F7BA75882F0E}"/>
              </a:ext>
            </a:extLst>
          </p:cNvPr>
          <p:cNvSpPr txBox="1"/>
          <p:nvPr/>
        </p:nvSpPr>
        <p:spPr>
          <a:xfrm>
            <a:off x="5638800" y="15638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‘times’ bootstrapped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BBF84-4EF3-4301-BB0F-BE0F35E65FA4}"/>
              </a:ext>
            </a:extLst>
          </p:cNvPr>
          <p:cNvSpPr txBox="1"/>
          <p:nvPr/>
        </p:nvSpPr>
        <p:spPr>
          <a:xfrm>
            <a:off x="5486400" y="3181727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rsample</a:t>
            </a:r>
            <a:r>
              <a:rPr lang="en-US" dirty="0"/>
              <a:t>} provides a more general approach, allowing cross-validation</a:t>
            </a:r>
          </a:p>
          <a:p>
            <a:endParaRPr lang="en-US" dirty="0"/>
          </a:p>
          <a:p>
            <a:r>
              <a:rPr lang="en-US" dirty="0"/>
              <a:t>For bootstrapping, each split[n/m] contains:</a:t>
            </a:r>
          </a:p>
          <a:p>
            <a:r>
              <a:rPr lang="en-US" dirty="0"/>
              <a:t>[n] sample with replacement</a:t>
            </a:r>
          </a:p>
          <a:p>
            <a:r>
              <a:rPr lang="en-US" dirty="0"/>
              <a:t>[/m] items not selected in that sample</a:t>
            </a:r>
          </a:p>
        </p:txBody>
      </p:sp>
    </p:spTree>
    <p:extLst>
      <p:ext uri="{BB962C8B-B14F-4D97-AF65-F5344CB8AC3E}">
        <p14:creationId xmlns:p14="http://schemas.microsoft.com/office/powerpoint/2010/main" val="37151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F14-C6D0-47EF-A848-B08003F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bootstrap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2A204-8708-48A8-A042-0C5B7DFC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CCB91C-2455-1FC0-BD07-B9278D4C751D}"/>
              </a:ext>
            </a:extLst>
          </p:cNvPr>
          <p:cNvGrpSpPr/>
          <p:nvPr/>
        </p:nvGrpSpPr>
        <p:grpSpPr>
          <a:xfrm>
            <a:off x="457200" y="1371600"/>
            <a:ext cx="8227142" cy="1477328"/>
            <a:chOff x="457200" y="1371600"/>
            <a:chExt cx="8227142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AAF754-8C7B-4B2B-BB91-3BEE3E686B49}"/>
                </a:ext>
              </a:extLst>
            </p:cNvPr>
            <p:cNvSpPr txBox="1"/>
            <p:nvPr/>
          </p:nvSpPr>
          <p:spPr>
            <a:xfrm>
              <a:off x="457200" y="1371600"/>
              <a:ext cx="38862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fit_nls</a:t>
              </a:r>
              <a:r>
                <a:rPr lang="en-US" dirty="0"/>
                <a:t>&lt;- function(split) {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nls</a:t>
              </a:r>
              <a:r>
                <a:rPr lang="en-US" dirty="0"/>
                <a:t>(mpg ~ k / </a:t>
              </a:r>
              <a:r>
                <a:rPr lang="en-US" dirty="0" err="1"/>
                <a:t>wt</a:t>
              </a:r>
              <a:r>
                <a:rPr lang="en-US" dirty="0"/>
                <a:t> + b, </a:t>
              </a:r>
            </a:p>
            <a:p>
              <a:r>
                <a:rPr lang="en-US" dirty="0"/>
                <a:t>           data= </a:t>
              </a:r>
              <a:r>
                <a:rPr lang="en-US" dirty="0">
                  <a:highlight>
                    <a:srgbClr val="FFFF00"/>
                  </a:highlight>
                </a:rPr>
                <a:t>analysis</a:t>
              </a:r>
              <a:r>
                <a:rPr lang="en-US" dirty="0"/>
                <a:t>(split), </a:t>
              </a:r>
            </a:p>
            <a:p>
              <a:r>
                <a:rPr lang="en-US" dirty="0"/>
                <a:t>           start = list(k = 1, b = 0))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C5D13D-13E1-4388-8AE0-5841DED87785}"/>
                </a:ext>
              </a:extLst>
            </p:cNvPr>
            <p:cNvSpPr txBox="1"/>
            <p:nvPr/>
          </p:nvSpPr>
          <p:spPr>
            <a:xfrm>
              <a:off x="4569542" y="1648599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a helper function to fit an </a:t>
              </a:r>
              <a:r>
                <a:rPr lang="en-US" dirty="0" err="1"/>
                <a:t>nls</a:t>
              </a:r>
              <a:r>
                <a:rPr lang="en-US" dirty="0"/>
                <a:t>() model on each bootstrap sample.</a:t>
              </a:r>
            </a:p>
            <a:p>
              <a:r>
                <a:rPr lang="en-US" dirty="0" err="1"/>
                <a:t>rsample</a:t>
              </a:r>
              <a:r>
                <a:rPr lang="en-US" dirty="0"/>
                <a:t>::analysis() extracts that sample.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11919-FCF4-28C8-8D66-7441DD9C2C07}"/>
              </a:ext>
            </a:extLst>
          </p:cNvPr>
          <p:cNvGrpSpPr/>
          <p:nvPr/>
        </p:nvGrpSpPr>
        <p:grpSpPr>
          <a:xfrm>
            <a:off x="457200" y="2977112"/>
            <a:ext cx="7924800" cy="1477328"/>
            <a:chOff x="457200" y="2977112"/>
            <a:chExt cx="7924800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286BA8-EEB3-4FE9-9A2F-F86B3A7CC28D}"/>
                </a:ext>
              </a:extLst>
            </p:cNvPr>
            <p:cNvSpPr txBox="1"/>
            <p:nvPr/>
          </p:nvSpPr>
          <p:spPr>
            <a:xfrm>
              <a:off x="457200" y="3115612"/>
              <a:ext cx="3886200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boot_models</a:t>
              </a:r>
              <a:r>
                <a:rPr lang="en-US" dirty="0"/>
                <a:t> &lt;-</a:t>
              </a:r>
            </a:p>
            <a:p>
              <a:r>
                <a:rPr lang="en-US" dirty="0"/>
                <a:t>  boots %&gt;% </a:t>
              </a:r>
            </a:p>
            <a:p>
              <a:r>
                <a:rPr lang="en-US" dirty="0"/>
                <a:t>  mutate(model = </a:t>
              </a:r>
              <a:r>
                <a:rPr lang="en-US" dirty="0">
                  <a:highlight>
                    <a:srgbClr val="FFFF00"/>
                  </a:highlight>
                </a:rPr>
                <a:t>map</a:t>
              </a:r>
              <a:r>
                <a:rPr lang="en-US" dirty="0"/>
                <a:t>(splits, </a:t>
              </a:r>
              <a:r>
                <a:rPr lang="en-US" dirty="0" err="1"/>
                <a:t>fit_nls</a:t>
              </a:r>
              <a:r>
                <a:rPr lang="en-US" dirty="0"/>
                <a:t>),</a:t>
              </a:r>
            </a:p>
            <a:p>
              <a:r>
                <a:rPr lang="en-US" dirty="0"/>
                <a:t>                </a:t>
              </a:r>
              <a:r>
                <a:rPr lang="en-US" dirty="0" err="1"/>
                <a:t>coef_info</a:t>
              </a:r>
              <a:r>
                <a:rPr lang="en-US" dirty="0"/>
                <a:t> = </a:t>
              </a:r>
              <a:r>
                <a:rPr lang="en-US" dirty="0">
                  <a:highlight>
                    <a:srgbClr val="FFFF00"/>
                  </a:highlight>
                </a:rPr>
                <a:t>map</a:t>
              </a:r>
              <a:r>
                <a:rPr lang="en-US" dirty="0"/>
                <a:t>(model, tidy))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D0D8D-DA7E-4A62-8D41-D876BC3B498B}"/>
                </a:ext>
              </a:extLst>
            </p:cNvPr>
            <p:cNvSpPr txBox="1"/>
            <p:nvPr/>
          </p:nvSpPr>
          <p:spPr>
            <a:xfrm>
              <a:off x="4648200" y="2977112"/>
              <a:ext cx="3733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 err="1"/>
                <a:t>purrr</a:t>
              </a:r>
              <a:r>
                <a:rPr lang="en-US" dirty="0"/>
                <a:t>::map() to apply this function to all the bootstrap samples at once.</a:t>
              </a:r>
            </a:p>
            <a:p>
              <a:r>
                <a:rPr lang="en-US" dirty="0"/>
                <a:t>Similarly, create a column of tidy coefficients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E2E1F-E82C-5652-183C-0A7F5D862388}"/>
              </a:ext>
            </a:extLst>
          </p:cNvPr>
          <p:cNvGrpSpPr/>
          <p:nvPr/>
        </p:nvGrpSpPr>
        <p:grpSpPr>
          <a:xfrm>
            <a:off x="457200" y="4953000"/>
            <a:ext cx="7924800" cy="923330"/>
            <a:chOff x="457200" y="4953000"/>
            <a:chExt cx="792480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86C61B-8659-42B2-A122-E59E885D536B}"/>
                </a:ext>
              </a:extLst>
            </p:cNvPr>
            <p:cNvSpPr txBox="1"/>
            <p:nvPr/>
          </p:nvSpPr>
          <p:spPr>
            <a:xfrm>
              <a:off x="457200" y="4953000"/>
              <a:ext cx="388620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dirty="0"/>
                <a:t>boot_coefs &lt;- </a:t>
              </a:r>
            </a:p>
            <a:p>
              <a:r>
                <a:rPr lang="nl-NL" dirty="0"/>
                <a:t>  boot_models %&gt;% </a:t>
              </a:r>
            </a:p>
            <a:p>
              <a:r>
                <a:rPr lang="nl-NL" dirty="0"/>
                <a:t>  unnest(coef_info)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6C3F2-512B-4E77-BBF9-F08FBC48039F}"/>
                </a:ext>
              </a:extLst>
            </p:cNvPr>
            <p:cNvSpPr txBox="1"/>
            <p:nvPr/>
          </p:nvSpPr>
          <p:spPr>
            <a:xfrm>
              <a:off x="4648200" y="5229999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 the coefficients for all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4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FA-7A2F-4CD7-B9D6-C08F6FD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C2775-F45D-4D56-962E-27367C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50C1-A8B4-41F1-9B72-3B9D6FB575A0}"/>
              </a:ext>
            </a:extLst>
          </p:cNvPr>
          <p:cNvSpPr txBox="1"/>
          <p:nvPr/>
        </p:nvSpPr>
        <p:spPr>
          <a:xfrm>
            <a:off x="457200" y="1733108"/>
            <a:ext cx="82296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1,000 x 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 model  term  estimate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std.error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statistic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&lt;list&gt;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47.1       3.49    13.5   2.74e-14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3.60      1.23     2.92  6.62e- 3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50.0       5.64     8.87  6.95e-10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3.29      2.09     1.57  1.26e- 1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42.0       4.38     9.59  1.20e-10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5.89      1.51     3.89  5.20e- 4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56.7       5.01    11.3   2.36e-12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1.49      1.75     0.852 4.01e- 1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48.6       3.22    15.1   1.48e-15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3.01      1.22     2.46  1.98e- 2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... with 990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45FD-AD7E-4EB4-A359-996EDD1B9BFB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data frame of coefficient statistics for each bootstrap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D022-60CA-4ACC-B170-FCE3CD096B4E}"/>
              </a:ext>
            </a:extLst>
          </p:cNvPr>
          <p:cNvSpPr txBox="1"/>
          <p:nvPr/>
        </p:nvSpPr>
        <p:spPr>
          <a:xfrm>
            <a:off x="457200" y="474499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 can find confidence intervals (&amp; test hypotheses)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4145A-3A3C-4335-B86D-5BB8EDBF3270}"/>
              </a:ext>
            </a:extLst>
          </p:cNvPr>
          <p:cNvSpPr txBox="1"/>
          <p:nvPr/>
        </p:nvSpPr>
        <p:spPr>
          <a:xfrm>
            <a:off x="533400" y="5252477"/>
            <a:ext cx="5029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int_pctl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2 x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term  .lower .estimate .upper .alpha .method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b      0.312      4.20   7.04   0.05 percentile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k     38.0       46.4   59.0    0.05 percentile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7AB6-9B05-432B-A732-1112519C6501}"/>
              </a:ext>
            </a:extLst>
          </p:cNvPr>
          <p:cNvSpPr txBox="1"/>
          <p:nvPr/>
        </p:nvSpPr>
        <p:spPr>
          <a:xfrm>
            <a:off x="5943600" y="5257800"/>
            <a:ext cx="273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Percentile intervals use the (.025, .975) quantiles, but require &gt;1000 samples</a:t>
            </a:r>
          </a:p>
        </p:txBody>
      </p:sp>
    </p:spTree>
    <p:extLst>
      <p:ext uri="{BB962C8B-B14F-4D97-AF65-F5344CB8AC3E}">
        <p14:creationId xmlns:p14="http://schemas.microsoft.com/office/powerpoint/2010/main" val="12783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06C6-96B3-4495-B2E6-F860E5C257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Classical statistical inference relies on</a:t>
            </a:r>
          </a:p>
          <a:p>
            <a:pPr lvl="1"/>
            <a:r>
              <a:rPr lang="en-US" altLang="en-US" sz="2000" dirty="0"/>
              <a:t>Distributional assumptions, e.g., </a:t>
            </a:r>
            <a:r>
              <a:rPr lang="en-US" altLang="en-US" sz="2000" dirty="0">
                <a:sym typeface="Symbol" panose="05050102010706020507" pitchFamily="18" charset="2"/>
              </a:rPr>
              <a:t>  N(0, 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Asymptotic results, e.g., F</a:t>
            </a:r>
            <a:r>
              <a:rPr lang="en-US" altLang="en-US" sz="2000" baseline="-25000" dirty="0"/>
              <a:t>ML</a:t>
            </a:r>
            <a:r>
              <a:rPr lang="en-US" altLang="en-US" sz="2000" dirty="0"/>
              <a:t> ~ </a:t>
            </a:r>
            <a:r>
              <a:rPr lang="el-GR" altLang="en-US" sz="2000" dirty="0"/>
              <a:t>χ</a:t>
            </a:r>
            <a:r>
              <a:rPr lang="en-US" altLang="en-US" sz="2000" dirty="0"/>
              <a:t>2  as n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l-GR" altLang="en-US" sz="2000" dirty="0">
                <a:sym typeface="Symbol" panose="05050102010706020507" pitchFamily="18" charset="2"/>
              </a:rPr>
              <a:t></a:t>
            </a:r>
            <a:endParaRPr lang="en-US" altLang="en-US" sz="2000" dirty="0"/>
          </a:p>
          <a:p>
            <a:r>
              <a:rPr lang="en-US" altLang="en-US" sz="2400" dirty="0"/>
              <a:t>Bootstrapping is a non-parametric approach to inference that substitutes </a:t>
            </a:r>
            <a:r>
              <a:rPr lang="en-US" altLang="en-US" sz="2400" dirty="0">
                <a:solidFill>
                  <a:srgbClr val="0000FF"/>
                </a:solidFill>
              </a:rPr>
              <a:t>computation</a:t>
            </a:r>
            <a:r>
              <a:rPr lang="en-US" altLang="en-US" sz="2400" dirty="0"/>
              <a:t> for </a:t>
            </a:r>
            <a:r>
              <a:rPr lang="en-US" altLang="en-US" sz="2400" dirty="0">
                <a:solidFill>
                  <a:srgbClr val="0000FF"/>
                </a:solidFill>
              </a:rPr>
              <a:t>assumptions</a:t>
            </a:r>
          </a:p>
        </p:txBody>
      </p:sp>
      <p:pic>
        <p:nvPicPr>
          <p:cNvPr id="53252" name="Picture 4" descr="BS-201-301-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0415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5638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/>
              <a:t>Decorative bootstraps: we don’t need these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76600" y="411480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dirty="0"/>
              <a:t>Functional bootstraps: help to pull you up from where you are (data), to where you want to be (reasonable conclusions)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22860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2362200" y="4191000"/>
            <a:ext cx="990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449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/>
              <a:t>bootstrap</a:t>
            </a:r>
            <a:r>
              <a:rPr lang="en-US" altLang="en-US" sz="1600"/>
              <a:t> (v): help oneself, often through improvised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 animBg="1"/>
      <p:bldP spid="53257" grpId="0" animBg="1"/>
      <p:bldP spid="532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6A9-620C-4B10-BDED-767BD6B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CFA6-B8CF-4426-B386-989AE6C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5A0C87-DC65-4B37-B44A-185527E32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51" y="2815194"/>
            <a:ext cx="5632704" cy="40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506FC-325B-4C65-8C59-93F2D5DFE41D}"/>
              </a:ext>
            </a:extLst>
          </p:cNvPr>
          <p:cNvSpPr txBox="1"/>
          <p:nvPr/>
        </p:nvSpPr>
        <p:spPr>
          <a:xfrm>
            <a:off x="457200" y="1219200"/>
            <a:ext cx="4572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ggplot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boot_coefs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(estimate))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geom_histogram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(y = ..density..), </a:t>
            </a:r>
          </a:p>
          <a:p>
            <a:r>
              <a:rPr lang="en-US" dirty="0">
                <a:cs typeface="Consolas" panose="020B0609020204030204" pitchFamily="49" charset="0"/>
              </a:rPr>
              <a:t>                 bins = 30, fill="pink", color="gray")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geom_density</a:t>
            </a:r>
            <a:r>
              <a:rPr lang="en-US" dirty="0">
                <a:cs typeface="Consolas" panose="020B0609020204030204" pitchFamily="49" charset="0"/>
              </a:rPr>
              <a:t>(size = 1.2)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facet_wrap</a:t>
            </a:r>
            <a:r>
              <a:rPr lang="en-US" dirty="0">
                <a:cs typeface="Consolas" panose="020B0609020204030204" pitchFamily="49" charset="0"/>
              </a:rPr>
              <a:t>( ~ term, scales = "free") +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5B93-CA1E-4DE8-B2F6-6FC403CC2214}"/>
              </a:ext>
            </a:extLst>
          </p:cNvPr>
          <p:cNvSpPr txBox="1"/>
          <p:nvPr/>
        </p:nvSpPr>
        <p:spPr>
          <a:xfrm>
            <a:off x="5334000" y="121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of bootstrapped coefficients show their shape</a:t>
            </a:r>
          </a:p>
          <a:p>
            <a:r>
              <a:rPr lang="en-US" dirty="0"/>
              <a:t>-- not quite normal as assumed by std theory</a:t>
            </a:r>
          </a:p>
        </p:txBody>
      </p:sp>
    </p:spTree>
    <p:extLst>
      <p:ext uri="{BB962C8B-B14F-4D97-AF65-F5344CB8AC3E}">
        <p14:creationId xmlns:p14="http://schemas.microsoft.com/office/powerpoint/2010/main" val="352947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BA90-80A3-4A9E-A5D8-FED1038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Scatterplot of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88D9-EFD9-4504-8F12-613AA55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05415A-49B6-4FD8-B330-312EDD086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1818011"/>
            <a:ext cx="4572009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474A7-26FA-4AA6-8EF1-AB02872AD314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a fancy scatterplot of the joint distribution of the (b, k)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ABA53-CD14-4599-933D-22F7D4AFD997}"/>
              </a:ext>
            </a:extLst>
          </p:cNvPr>
          <p:cNvSpPr txBox="1"/>
          <p:nvPr/>
        </p:nvSpPr>
        <p:spPr>
          <a:xfrm>
            <a:off x="457200" y="1935162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I do this?</a:t>
            </a:r>
          </a:p>
          <a:p>
            <a:endParaRPr lang="en-US" dirty="0"/>
          </a:p>
          <a:p>
            <a:r>
              <a:rPr lang="en-US" dirty="0"/>
              <a:t>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spread </a:t>
            </a:r>
            <a:r>
              <a:rPr lang="en-US" dirty="0" err="1"/>
              <a:t>coefs</a:t>
            </a:r>
            <a:r>
              <a:rPr lang="en-US" dirty="0"/>
              <a:t> -&gt; wide to plot k ~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means , se of b &amp; k </a:t>
            </a:r>
          </a:p>
          <a:p>
            <a:endParaRPr lang="en-US" dirty="0"/>
          </a:p>
          <a:p>
            <a:r>
              <a:rPr lang="en-US" dirty="0"/>
              <a:t>Plotting: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ellipse: </a:t>
            </a:r>
            <a:r>
              <a:rPr lang="en-US" dirty="0" err="1"/>
              <a:t>stat_ellipse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 – after ellipse!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geom_errorbar</a:t>
            </a:r>
            <a:r>
              <a:rPr lang="en-US" dirty="0"/>
              <a:t>(): se * (1, 2)</a:t>
            </a:r>
          </a:p>
        </p:txBody>
      </p:sp>
    </p:spTree>
    <p:extLst>
      <p:ext uri="{BB962C8B-B14F-4D97-AF65-F5344CB8AC3E}">
        <p14:creationId xmlns:p14="http://schemas.microsoft.com/office/powerpoint/2010/main" val="10459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AF30F-6338-4F4B-A025-DDF52A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B72E-1318-46F9-8388-ECC8FB121619}"/>
              </a:ext>
            </a:extLst>
          </p:cNvPr>
          <p:cNvSpPr txBox="1"/>
          <p:nvPr/>
        </p:nvSpPr>
        <p:spPr>
          <a:xfrm>
            <a:off x="533400" y="533400"/>
            <a:ext cx="434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1. pivot wider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select(id, term, estimate)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term,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=estimate)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11B71-47C6-4F22-8B6F-A69A0DA0E0E6}"/>
              </a:ext>
            </a:extLst>
          </p:cNvPr>
          <p:cNvSpPr txBox="1"/>
          <p:nvPr/>
        </p:nvSpPr>
        <p:spPr>
          <a:xfrm>
            <a:off x="5408432" y="533400"/>
            <a:ext cx="33528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500 x 3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id          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 Bootstrap001  47.1  3.60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 Bootstrap002  50.0  3.29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 Bootstrap003  42.0  5.89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 Bootstrap004  56.7  1.49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 Bootstrap005  48.6  3.01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 Bootstrap006  42.7  4.46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 Bootstrap007  49.1  3.56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8 Bootstrap008  49.6  3.19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9 Bootstrap009  51.8  2.66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 Bootstrap010  54.0  1.94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42BB-8812-4BA9-944A-EFD61405A60C}"/>
              </a:ext>
            </a:extLst>
          </p:cNvPr>
          <p:cNvSpPr txBox="1"/>
          <p:nvPr/>
        </p:nvSpPr>
        <p:spPr>
          <a:xfrm>
            <a:off x="533400" y="4319052"/>
            <a:ext cx="4267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2. find means , se of b &amp; k 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(k),  sb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k = mean(k), b = mean(b))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25E30-6063-4F8C-9DF5-70538EC3F3B6}"/>
              </a:ext>
            </a:extLst>
          </p:cNvPr>
          <p:cNvSpPr txBox="1"/>
          <p:nvPr/>
        </p:nvSpPr>
        <p:spPr>
          <a:xfrm>
            <a:off x="5408432" y="4724400"/>
            <a:ext cx="3352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digits=4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sb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1 5.511 1.737 46.37 4.204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5FCED3-A12E-45F3-8C38-1FAA5043CB70}"/>
              </a:ext>
            </a:extLst>
          </p:cNvPr>
          <p:cNvCxnSpPr/>
          <p:nvPr/>
        </p:nvCxnSpPr>
        <p:spPr>
          <a:xfrm flipH="1">
            <a:off x="4572000" y="3733800"/>
            <a:ext cx="685800" cy="58525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BFFA7-DCFA-4EC7-9949-B8B88F93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F51C4-22E8-4D52-AC4F-DE6C035BF735}"/>
              </a:ext>
            </a:extLst>
          </p:cNvPr>
          <p:cNvSpPr txBox="1"/>
          <p:nvPr/>
        </p:nvSpPr>
        <p:spPr>
          <a:xfrm>
            <a:off x="533400" y="329604"/>
            <a:ext cx="48768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boot_coefs_wide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(b, k)) +</a:t>
            </a:r>
          </a:p>
          <a:p>
            <a:r>
              <a:rPr lang="en-US" dirty="0"/>
              <a:t>    </a:t>
            </a:r>
            <a:r>
              <a:rPr lang="en-US" dirty="0" err="1"/>
              <a:t>stat_ellipse</a:t>
            </a:r>
            <a:r>
              <a:rPr lang="en-US" dirty="0"/>
              <a:t>(level = .95,</a:t>
            </a:r>
          </a:p>
          <a:p>
            <a:r>
              <a:rPr lang="en-US" dirty="0"/>
              <a:t>                 </a:t>
            </a:r>
            <a:r>
              <a:rPr lang="en-US" dirty="0" err="1"/>
              <a:t>geom</a:t>
            </a:r>
            <a:r>
              <a:rPr lang="en-US" dirty="0"/>
              <a:t> = "polygon", alpha = 0.15,</a:t>
            </a:r>
          </a:p>
          <a:p>
            <a:r>
              <a:rPr lang="en-US" dirty="0"/>
              <a:t>                 fill = "blue", color = "blue") 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(color = "red", size=2, alpha=0.4) 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C2B7C-3AAA-4094-9CF1-304B7E2FD25C}"/>
              </a:ext>
            </a:extLst>
          </p:cNvPr>
          <p:cNvSpPr txBox="1"/>
          <p:nvPr/>
        </p:nvSpPr>
        <p:spPr>
          <a:xfrm>
            <a:off x="457200" y="2819400"/>
            <a:ext cx="3810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geom_errorbar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 = k - </a:t>
            </a:r>
            <a:r>
              <a:rPr lang="en-US" dirty="0" err="1"/>
              <a:t>sk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ymax</a:t>
            </a:r>
            <a:r>
              <a:rPr lang="en-US" dirty="0"/>
              <a:t> = k + </a:t>
            </a:r>
            <a:r>
              <a:rPr lang="en-US" dirty="0" err="1"/>
              <a:t>sk</a:t>
            </a:r>
            <a:r>
              <a:rPr lang="en-US" dirty="0"/>
              <a:t>, x = b), size=2) +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geom_errorbarh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 = b - sb, </a:t>
            </a:r>
          </a:p>
          <a:p>
            <a:r>
              <a:rPr lang="en-US" dirty="0"/>
              <a:t>               </a:t>
            </a:r>
            <a:r>
              <a:rPr lang="en-US" dirty="0" err="1"/>
              <a:t>xmax</a:t>
            </a:r>
            <a:r>
              <a:rPr lang="en-US" dirty="0"/>
              <a:t> = b + sb, y = k), size=2) +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761CD1-017A-4099-945D-A55798EE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2176272"/>
            <a:ext cx="4572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6FC36-ECBA-41CC-8B2F-7572BA6191A8}"/>
              </a:ext>
            </a:extLst>
          </p:cNvPr>
          <p:cNvSpPr txBox="1"/>
          <p:nvPr/>
        </p:nvSpPr>
        <p:spPr>
          <a:xfrm>
            <a:off x="5334000" y="88569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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67375-E8BF-4092-8732-56FC6195067A}"/>
              </a:ext>
            </a:extLst>
          </p:cNvPr>
          <p:cNvSpPr txBox="1"/>
          <p:nvPr/>
        </p:nvSpPr>
        <p:spPr>
          <a:xfrm>
            <a:off x="5334000" y="17145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B8E22-B41F-4A22-BB58-C25BE9247C68}"/>
              </a:ext>
            </a:extLst>
          </p:cNvPr>
          <p:cNvSpPr txBox="1"/>
          <p:nvPr/>
        </p:nvSpPr>
        <p:spPr>
          <a:xfrm>
            <a:off x="3957968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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44F7B-9122-4F72-A5B9-28990A229C49}"/>
              </a:ext>
            </a:extLst>
          </p:cNvPr>
          <p:cNvSpPr txBox="1"/>
          <p:nvPr/>
        </p:nvSpPr>
        <p:spPr>
          <a:xfrm>
            <a:off x="457200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Redraw error bars at m ± 2 </a:t>
            </a:r>
            <a:r>
              <a:rPr lang="en-US" dirty="0" err="1"/>
              <a:t>sd</a:t>
            </a:r>
            <a:r>
              <a:rPr lang="en-US" dirty="0"/>
              <a:t>, but thinner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2461C-FB40-4019-8986-F16C0B20CF9C}"/>
              </a:ext>
            </a:extLst>
          </p:cNvPr>
          <p:cNvSpPr txBox="1"/>
          <p:nvPr/>
        </p:nvSpPr>
        <p:spPr>
          <a:xfrm>
            <a:off x="3957968" y="52649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6314FDA-987A-4F31-BB7A-EDC9DB2E0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63" y="2819400"/>
            <a:ext cx="3657600" cy="365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03AFA6-1C20-44D3-96E6-309721C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the fitted curves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3C2EA-5C23-4BDB-905A-B25C51F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546A-68DC-4B31-823F-922D61FDFD75}"/>
              </a:ext>
            </a:extLst>
          </p:cNvPr>
          <p:cNvSpPr txBox="1"/>
          <p:nvPr/>
        </p:nvSpPr>
        <p:spPr>
          <a:xfrm>
            <a:off x="457200" y="1295400"/>
            <a:ext cx="39624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boot_aug</a:t>
            </a:r>
            <a:r>
              <a:rPr lang="en-US" dirty="0"/>
              <a:t> &lt;- </a:t>
            </a:r>
          </a:p>
          <a:p>
            <a:r>
              <a:rPr lang="en-US" dirty="0"/>
              <a:t>  </a:t>
            </a:r>
            <a:r>
              <a:rPr lang="en-US" dirty="0" err="1"/>
              <a:t>boot_models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sample_n</a:t>
            </a:r>
            <a:r>
              <a:rPr lang="en-US" dirty="0"/>
              <a:t>(200) %&gt;% </a:t>
            </a:r>
          </a:p>
          <a:p>
            <a:r>
              <a:rPr lang="en-US" dirty="0"/>
              <a:t>  mutate(augmented = </a:t>
            </a:r>
          </a:p>
          <a:p>
            <a:r>
              <a:rPr lang="en-US" dirty="0"/>
              <a:t>                   map(model, </a:t>
            </a:r>
            <a:r>
              <a:rPr lang="en-US" dirty="0">
                <a:highlight>
                  <a:srgbClr val="FFFF00"/>
                </a:highlight>
              </a:rPr>
              <a:t>augment</a:t>
            </a:r>
            <a:r>
              <a:rPr lang="en-US" dirty="0"/>
              <a:t>)) %&gt;% </a:t>
            </a:r>
          </a:p>
          <a:p>
            <a:r>
              <a:rPr lang="en-US" dirty="0"/>
              <a:t>  </a:t>
            </a:r>
            <a:r>
              <a:rPr lang="en-US" dirty="0" err="1"/>
              <a:t>unnest</a:t>
            </a:r>
            <a:r>
              <a:rPr lang="en-US" dirty="0"/>
              <a:t>(augmented)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B9002-1F4B-4CB6-8382-E7B932D6A0A3}"/>
              </a:ext>
            </a:extLst>
          </p:cNvPr>
          <p:cNvSpPr txBox="1"/>
          <p:nvPr/>
        </p:nvSpPr>
        <p:spPr>
          <a:xfrm>
            <a:off x="457200" y="3581400"/>
            <a:ext cx="476516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boot_aug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.fitted, group = id),</a:t>
            </a:r>
          </a:p>
          <a:p>
            <a:r>
              <a:rPr lang="en-US" dirty="0"/>
              <a:t>        alpha = 0.1)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(data=</a:t>
            </a:r>
            <a:r>
              <a:rPr lang="en-US" dirty="0" err="1"/>
              <a:t>mtcars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wt</a:t>
            </a:r>
            <a:r>
              <a:rPr lang="en-US" dirty="0"/>
              <a:t>, y = predict(</a:t>
            </a:r>
            <a:r>
              <a:rPr lang="en-US" dirty="0" err="1"/>
              <a:t>nlsfit</a:t>
            </a:r>
            <a:r>
              <a:rPr lang="en-US" dirty="0"/>
              <a:t>)), color=“red”)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labs(x = "Weight", y = "Miles per gallon")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C98F3-A334-4E50-BF43-259635E3DF65}"/>
              </a:ext>
            </a:extLst>
          </p:cNvPr>
          <p:cNvSpPr txBox="1"/>
          <p:nvPr/>
        </p:nvSpPr>
        <p:spPr>
          <a:xfrm>
            <a:off x="4724400" y="1447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augment() to visualize the uncertainty in the fitted curve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sample_n</a:t>
            </a:r>
            <a:r>
              <a:rPr lang="en-US" dirty="0"/>
              <a:t>() to plot only 200</a:t>
            </a:r>
          </a:p>
        </p:txBody>
      </p:sp>
    </p:spTree>
    <p:extLst>
      <p:ext uri="{BB962C8B-B14F-4D97-AF65-F5344CB8AC3E}">
        <p14:creationId xmlns:p14="http://schemas.microsoft.com/office/powerpoint/2010/main" val="5017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6605-7B24-4F5F-999A-11F33D4A24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Can provide more accurate inferences when data is badly behaved or </a:t>
            </a:r>
            <a:r>
              <a:rPr lang="en-US" altLang="en-US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dirty="0">
                <a:solidFill>
                  <a:srgbClr val="0000FF"/>
                </a:solidFill>
              </a:rPr>
              <a:t> is small</a:t>
            </a:r>
          </a:p>
          <a:p>
            <a:pPr lvl="1"/>
            <a:r>
              <a:rPr lang="en-US" altLang="en-US" dirty="0"/>
              <a:t>linear models, SEM, …</a:t>
            </a:r>
          </a:p>
          <a:p>
            <a:r>
              <a:rPr lang="en-US" altLang="en-US" sz="2800" dirty="0"/>
              <a:t>Can be applied when </a:t>
            </a:r>
            <a:r>
              <a:rPr lang="en-US" altLang="en-US" sz="2800" i="1" dirty="0">
                <a:solidFill>
                  <a:srgbClr val="0000FF"/>
                </a:solidFill>
              </a:rPr>
              <a:t>no</a:t>
            </a:r>
            <a:r>
              <a:rPr lang="en-US" altLang="en-US" sz="2800" dirty="0">
                <a:solidFill>
                  <a:srgbClr val="0000FF"/>
                </a:solidFill>
              </a:rPr>
              <a:t> sampling theory</a:t>
            </a:r>
            <a:r>
              <a:rPr lang="en-US" altLang="en-US" sz="2800" dirty="0"/>
              <a:t> is available</a:t>
            </a:r>
          </a:p>
          <a:p>
            <a:pPr lvl="1"/>
            <a:r>
              <a:rPr lang="en-US" altLang="en-US" sz="2400" dirty="0"/>
              <a:t>Tests of equality of ratios: 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</a:t>
            </a:r>
            <a:r>
              <a:rPr lang="en-US" altLang="en-US" sz="2400" baseline="-25000" dirty="0"/>
              <a:t>?</a:t>
            </a:r>
            <a:r>
              <a:rPr lang="en-US" altLang="en-US" sz="2400" dirty="0"/>
              <a:t>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fMRI studies: differences among patterns of brain activation</a:t>
            </a:r>
          </a:p>
          <a:p>
            <a:pPr lvl="1"/>
            <a:r>
              <a:rPr lang="en-US" altLang="en-US" sz="2400" dirty="0"/>
              <a:t>Joe Jackson: how did he hit in clutch situations?</a:t>
            </a:r>
          </a:p>
          <a:p>
            <a:r>
              <a:rPr lang="en-US" altLang="en-US" sz="2800" dirty="0"/>
              <a:t>Can be applied to complex data-collection plans (stratified/clustered samples)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8F2B-3976-4402-A33C-4EF259419C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More general ideas: Resampling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bootstrap is an example of the general idea of </a:t>
            </a:r>
            <a:r>
              <a:rPr lang="en-US" altLang="en-US" sz="2400" b="1" i="1" dirty="0">
                <a:solidFill>
                  <a:srgbClr val="0000FF"/>
                </a:solidFill>
              </a:rPr>
              <a:t>resampling</a:t>
            </a:r>
            <a:r>
              <a:rPr lang="en-US" altLang="en-US" sz="2400" dirty="0"/>
              <a:t> from an original data set for statistical inference</a:t>
            </a:r>
          </a:p>
          <a:p>
            <a:r>
              <a:rPr lang="en-US" altLang="en-US" sz="2400" dirty="0"/>
              <a:t>Other examples:</a:t>
            </a:r>
          </a:p>
          <a:p>
            <a:pPr lvl="1"/>
            <a:r>
              <a:rPr lang="en-US" altLang="en-US" sz="2000" dirty="0"/>
              <a:t>Jackknife:  leave-one-out analysis</a:t>
            </a:r>
          </a:p>
          <a:p>
            <a:pPr lvl="1"/>
            <a:r>
              <a:rPr lang="en-US" altLang="en-US" sz="2000" dirty="0"/>
              <a:t>Cross-validation: choosing optimal model fitting parameters</a:t>
            </a:r>
          </a:p>
          <a:p>
            <a:pPr lvl="1"/>
            <a:r>
              <a:rPr lang="en-US" altLang="en-US" sz="2000" dirty="0"/>
              <a:t>Permutation tests: totally non-parametric</a:t>
            </a:r>
          </a:p>
          <a:p>
            <a:r>
              <a:rPr lang="en-US" altLang="en-US" sz="2400" dirty="0"/>
              <a:t>Uses:</a:t>
            </a:r>
          </a:p>
          <a:p>
            <a:pPr lvl="1"/>
            <a:r>
              <a:rPr lang="en-US" altLang="en-US" sz="2000" dirty="0"/>
              <a:t>Std errors, CIs with small samples</a:t>
            </a:r>
          </a:p>
          <a:p>
            <a:pPr lvl="1"/>
            <a:r>
              <a:rPr lang="en-US" altLang="en-US" sz="2000" dirty="0"/>
              <a:t>Subset selection in linear models </a:t>
            </a:r>
          </a:p>
          <a:p>
            <a:pPr lvl="1"/>
            <a:r>
              <a:rPr lang="en-US" altLang="en-US" sz="2000" dirty="0"/>
              <a:t>Dealing with missing data</a:t>
            </a:r>
          </a:p>
          <a:p>
            <a:pPr lvl="1"/>
            <a:r>
              <a:rPr lang="en-US" altLang="en-US" sz="2000" dirty="0"/>
              <a:t>Complex algorithms: ML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13D-24CA-48F5-A2A2-8C0260074BF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Classical statistical inference</a:t>
            </a:r>
          </a:p>
        </p:txBody>
      </p:sp>
      <p:pic>
        <p:nvPicPr>
          <p:cNvPr id="66564" name="Picture 4" descr="Robust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7924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Here, we rely on statistical theory (CLT) &amp; assumptions (independence, normality, constant variance) to take us to the sampling distribution of the statistic of interest.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613-AA92-495C-97BE-9F10D8D3D1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Bootstrap</a:t>
            </a:r>
          </a:p>
        </p:txBody>
      </p:sp>
      <p:pic>
        <p:nvPicPr>
          <p:cNvPr id="69636" name="Picture 4" descr="Robust009-cropp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96200" cy="42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6400" y="5791200"/>
            <a:ext cx="5410200" cy="838200"/>
          </a:xfrm>
          <a:prstGeom prst="rect">
            <a:avLst/>
          </a:prstGeom>
          <a:solidFill>
            <a:srgbClr val="C9E7E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Key idea: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B09-2CC2-4AD9-AE98-97AF82E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113FC-6DA5-472D-8BBC-D6B79D3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C8A72-CC4A-4874-A24D-23D09B1DD818}"/>
              </a:ext>
            </a:extLst>
          </p:cNvPr>
          <p:cNvSpPr txBox="1"/>
          <p:nvPr/>
        </p:nvSpPr>
        <p:spPr>
          <a:xfrm>
            <a:off x="533400" y="1447800"/>
            <a:ext cx="48006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# </a:t>
            </a:r>
            <a:r>
              <a:rPr lang="en-CA" dirty="0" err="1">
                <a:solidFill>
                  <a:srgbClr val="00B050"/>
                </a:solidFill>
              </a:rPr>
              <a:t>devtools</a:t>
            </a:r>
            <a:r>
              <a:rPr lang="en-CA" dirty="0">
                <a:solidFill>
                  <a:srgbClr val="00B050"/>
                </a:solidFill>
              </a:rPr>
              <a:t>::</a:t>
            </a:r>
            <a:r>
              <a:rPr lang="en-CA" dirty="0" err="1">
                <a:solidFill>
                  <a:srgbClr val="00B050"/>
                </a:solidFill>
              </a:rPr>
              <a:t>install_github</a:t>
            </a:r>
            <a:r>
              <a:rPr lang="en-CA" dirty="0">
                <a:solidFill>
                  <a:srgbClr val="00B050"/>
                </a:solidFill>
              </a:rPr>
              <a:t>("</a:t>
            </a:r>
            <a:r>
              <a:rPr lang="en-CA" dirty="0" err="1">
                <a:solidFill>
                  <a:srgbClr val="00B050"/>
                </a:solidFill>
              </a:rPr>
              <a:t>wilkelab</a:t>
            </a:r>
            <a:r>
              <a:rPr lang="en-CA" dirty="0">
                <a:solidFill>
                  <a:srgbClr val="00B050"/>
                </a:solidFill>
              </a:rPr>
              <a:t>/</a:t>
            </a:r>
            <a:r>
              <a:rPr lang="en-CA" dirty="0" err="1">
                <a:solidFill>
                  <a:srgbClr val="00B050"/>
                </a:solidFill>
              </a:rPr>
              <a:t>ungeviz</a:t>
            </a:r>
            <a:r>
              <a:rPr lang="en-CA" dirty="0">
                <a:solidFill>
                  <a:srgbClr val="00B050"/>
                </a:solidFill>
              </a:rPr>
              <a:t>")</a:t>
            </a:r>
          </a:p>
          <a:p>
            <a:r>
              <a:rPr lang="en-CA" dirty="0"/>
              <a:t>library(</a:t>
            </a:r>
            <a:r>
              <a:rPr lang="en-CA" dirty="0" err="1"/>
              <a:t>ungeviz</a:t>
            </a:r>
            <a:r>
              <a:rPr lang="en-CA" dirty="0"/>
              <a:t>)</a:t>
            </a:r>
          </a:p>
          <a:p>
            <a:r>
              <a:rPr lang="en-CA" dirty="0"/>
              <a:t>bs &lt;- bootstrapper(3)        # create 3 draws</a:t>
            </a:r>
          </a:p>
          <a:p>
            <a:r>
              <a:rPr lang="en-CA" dirty="0"/>
              <a:t>(</a:t>
            </a:r>
            <a:r>
              <a:rPr lang="en-CA" dirty="0">
                <a:highlight>
                  <a:srgbClr val="FFFF00"/>
                </a:highlight>
              </a:rPr>
              <a:t>draws</a:t>
            </a:r>
            <a:r>
              <a:rPr lang="en-CA" dirty="0"/>
              <a:t> &lt;- bs(</a:t>
            </a:r>
            <a:r>
              <a:rPr lang="en-CA" dirty="0" err="1"/>
              <a:t>data.frame</a:t>
            </a:r>
            <a:r>
              <a:rPr lang="en-CA" dirty="0"/>
              <a:t>(</a:t>
            </a:r>
            <a:r>
              <a:rPr lang="en-CA" dirty="0">
                <a:highlight>
                  <a:srgbClr val="FFFF00"/>
                </a:highlight>
              </a:rPr>
              <a:t>letter</a:t>
            </a:r>
            <a:r>
              <a:rPr lang="en-CA" dirty="0"/>
              <a:t> = LETTERS[1:4])))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03B6-E3FA-42C8-8817-2CCFC49FE0E6}"/>
              </a:ext>
            </a:extLst>
          </p:cNvPr>
          <p:cNvSpPr txBox="1"/>
          <p:nvPr/>
        </p:nvSpPr>
        <p:spPr>
          <a:xfrm>
            <a:off x="533400" y="2828330"/>
            <a:ext cx="586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12 x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.draw [3]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.draw   .id .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.copies  .row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       &lt;int&gt;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1            1 A            1     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2            4 D            2     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3            4 D            2     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1     4            3 C            1     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 1            4 D            1     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2     2            1 A            2    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2     3            1 A            2     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     2     4            2 B            1     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  3     1            1 A            1     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3     2            2 B            1    10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3     3            3 C            2    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3     4            3 C            2    12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0B156-027D-4235-84AB-732EBCDD38FD}"/>
              </a:ext>
            </a:extLst>
          </p:cNvPr>
          <p:cNvCxnSpPr>
            <a:cxnSpLocks/>
          </p:cNvCxnSpPr>
          <p:nvPr/>
        </p:nvCxnSpPr>
        <p:spPr>
          <a:xfrm>
            <a:off x="1066800" y="45720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ADAFAA-E7FD-4100-9C3E-664BF089FA05}"/>
              </a:ext>
            </a:extLst>
          </p:cNvPr>
          <p:cNvCxnSpPr/>
          <p:nvPr/>
        </p:nvCxnSpPr>
        <p:spPr>
          <a:xfrm>
            <a:off x="1066800" y="5427784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BD253-4004-486B-8DFA-B2360E37CF3B}"/>
              </a:ext>
            </a:extLst>
          </p:cNvPr>
          <p:cNvSpPr txBox="1"/>
          <p:nvPr/>
        </p:nvSpPr>
        <p:spPr>
          <a:xfrm>
            <a:off x="5943600" y="15092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bootstrapper function  creates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create bootstrap samples</a:t>
            </a:r>
          </a:p>
          <a:p>
            <a:r>
              <a:rPr lang="en-US" dirty="0"/>
              <a:t>-- here 3 draws of 4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4B5A-A5AA-44F8-B6DE-6CD24EA4744E}"/>
              </a:ext>
            </a:extLst>
          </p:cNvPr>
          <p:cNvSpPr txBox="1"/>
          <p:nvPr/>
        </p:nvSpPr>
        <p:spPr>
          <a:xfrm>
            <a:off x="6324600" y="4237156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is the data value.</a:t>
            </a:r>
          </a:p>
          <a:p>
            <a:endParaRPr lang="en-US" dirty="0"/>
          </a:p>
          <a:p>
            <a:r>
              <a:rPr lang="en-US" dirty="0"/>
              <a:t>Other variables identify all aspects of the bootstrap</a:t>
            </a:r>
          </a:p>
        </p:txBody>
      </p:sp>
    </p:spTree>
    <p:extLst>
      <p:ext uri="{BB962C8B-B14F-4D97-AF65-F5344CB8AC3E}">
        <p14:creationId xmlns:p14="http://schemas.microsoft.com/office/powerpoint/2010/main" val="3076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4A6485E4-B017-4FDD-8CCD-7B17A5C6A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44" y="3164482"/>
            <a:ext cx="3657607" cy="365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B2D6-507D-482E-BFFA-A64690A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4C4EE-5E87-44C0-A219-837ADEC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78444-A3FE-4791-A6E2-FA443010E632}"/>
              </a:ext>
            </a:extLst>
          </p:cNvPr>
          <p:cNvSpPr txBox="1"/>
          <p:nvPr/>
        </p:nvSpPr>
        <p:spPr>
          <a:xfrm>
            <a:off x="457199" y="1371600"/>
            <a:ext cx="4876801" cy="7848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(draws,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(x=.draw, y=letter))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geom_tile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(fill="pink", alpha=0.3)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(label=.copies), size=6)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8FF18-E02B-4265-B1C8-A9632F0E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4482"/>
            <a:ext cx="3657607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5334B-A406-4612-A93D-77A99191875F}"/>
              </a:ext>
            </a:extLst>
          </p:cNvPr>
          <p:cNvSpPr txBox="1"/>
          <p:nvPr/>
        </p:nvSpPr>
        <p:spPr>
          <a:xfrm>
            <a:off x="457198" y="2458085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tile shows the number of times that letter was picked in a given .draw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291B-4488-40F4-B9F7-56D07A7DE462}"/>
              </a:ext>
            </a:extLst>
          </p:cNvPr>
          <p:cNvSpPr txBox="1"/>
          <p:nvPr/>
        </p:nvSpPr>
        <p:spPr>
          <a:xfrm>
            <a:off x="5257800" y="261540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for 5 draws of LETTERS[1:5]</a:t>
            </a:r>
          </a:p>
        </p:txBody>
      </p:sp>
    </p:spTree>
    <p:extLst>
      <p:ext uri="{BB962C8B-B14F-4D97-AF65-F5344CB8AC3E}">
        <p14:creationId xmlns:p14="http://schemas.microsoft.com/office/powerpoint/2010/main" val="3604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09C2-399D-4413-9175-C633662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AEC86-62F4-4D34-9D30-2DBB508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54C61-C10C-4BD1-9AD7-8FAB973D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64" y="1752600"/>
            <a:ext cx="4125759" cy="4125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5496C-E6E2-45E5-A2FF-4C1D508B7F88}"/>
              </a:ext>
            </a:extLst>
          </p:cNvPr>
          <p:cNvSpPr txBox="1"/>
          <p:nvPr/>
        </p:nvSpPr>
        <p:spPr>
          <a:xfrm>
            <a:off x="459658" y="1463070"/>
            <a:ext cx="3962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# randomly generate dataset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(12345)</a:t>
            </a:r>
          </a:p>
          <a:p>
            <a:r>
              <a:rPr lang="en-US" sz="1600" dirty="0"/>
              <a:t>x &lt;- </a:t>
            </a:r>
            <a:r>
              <a:rPr lang="en-US" sz="1600" dirty="0" err="1"/>
              <a:t>rnorm</a:t>
            </a:r>
            <a:r>
              <a:rPr lang="en-US" sz="1600" dirty="0"/>
              <a:t>(15)</a:t>
            </a:r>
          </a:p>
          <a:p>
            <a:r>
              <a:rPr lang="en-US" sz="1600" dirty="0"/>
              <a:t>df &lt;- </a:t>
            </a:r>
            <a:r>
              <a:rPr lang="en-US" sz="1600" dirty="0" err="1"/>
              <a:t>data.frame</a:t>
            </a:r>
            <a:r>
              <a:rPr lang="en-US" sz="1600" dirty="0"/>
              <a:t>(x, </a:t>
            </a:r>
          </a:p>
          <a:p>
            <a:r>
              <a:rPr lang="en-US" sz="1600" dirty="0"/>
              <a:t>                              y = x + 0.5*</a:t>
            </a:r>
            <a:r>
              <a:rPr lang="en-US" sz="1600" dirty="0" err="1"/>
              <a:t>rnorm</a:t>
            </a:r>
            <a:r>
              <a:rPr lang="en-US" sz="1600" dirty="0"/>
              <a:t>(15))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bootstrapper object</a:t>
            </a:r>
          </a:p>
          <a:p>
            <a:r>
              <a:rPr lang="en-US" sz="1600" dirty="0" err="1"/>
              <a:t>bsr</a:t>
            </a:r>
            <a:r>
              <a:rPr lang="en-US" sz="1600" dirty="0"/>
              <a:t> &lt;- bootstrapper(10)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B3AFD-CA42-4293-B358-5042A0A8F79A}"/>
              </a:ext>
            </a:extLst>
          </p:cNvPr>
          <p:cNvSpPr txBox="1"/>
          <p:nvPr/>
        </p:nvSpPr>
        <p:spPr>
          <a:xfrm>
            <a:off x="418016" y="4043515"/>
            <a:ext cx="4125759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(df, 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(data=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(group= .row)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geom_text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(label = .copies)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 = .draw),</a:t>
            </a:r>
          </a:p>
          <a:p>
            <a:r>
              <a:rPr lang="en-US" sz="1600" dirty="0"/>
              <a:t>                             method = "</a:t>
            </a:r>
            <a:r>
              <a:rPr lang="en-US" sz="1600" dirty="0" err="1"/>
              <a:t>lm</a:t>
            </a:r>
            <a:r>
              <a:rPr lang="en-US" sz="1600" dirty="0"/>
              <a:t>“) +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# animation</a:t>
            </a:r>
          </a:p>
          <a:p>
            <a:r>
              <a:rPr lang="sv-SE" sz="1600" dirty="0"/>
              <a:t>  transition_states(</a:t>
            </a:r>
            <a:r>
              <a:rPr lang="sv-SE" sz="1600" dirty="0">
                <a:highlight>
                  <a:srgbClr val="FFFF00"/>
                </a:highlight>
              </a:rPr>
              <a:t>.draw</a:t>
            </a:r>
            <a:r>
              <a:rPr lang="sv-SE" sz="1600" dirty="0"/>
              <a:t>, 1, 2) +</a:t>
            </a:r>
          </a:p>
          <a:p>
            <a:r>
              <a:rPr lang="sv-SE" sz="1600" dirty="0"/>
              <a:t>  enter_fade() + exit_fade()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3E54-D3DC-4F66-977F-79A9712E666D}"/>
              </a:ext>
            </a:extLst>
          </p:cNvPr>
          <p:cNvSpPr txBox="1"/>
          <p:nvPr/>
        </p:nvSpPr>
        <p:spPr>
          <a:xfrm>
            <a:off x="418016" y="3490138"/>
            <a:ext cx="336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 plot, by 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167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2477</Words>
  <Application>Microsoft Office PowerPoint</Application>
  <PresentationFormat>On-screen Show (4:3)</PresentationFormat>
  <Paragraphs>323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Rockwell</vt:lpstr>
      <vt:lpstr>Symbol</vt:lpstr>
      <vt:lpstr>Wingdings</vt:lpstr>
      <vt:lpstr>Wingdings 2</vt:lpstr>
      <vt:lpstr>1_Office Theme</vt:lpstr>
      <vt:lpstr>Equation</vt:lpstr>
      <vt:lpstr>Bootstrapping    </vt:lpstr>
      <vt:lpstr>Bootstrapping</vt:lpstr>
      <vt:lpstr>Bootstrapping</vt:lpstr>
      <vt:lpstr>More general ideas: Resampling</vt:lpstr>
      <vt:lpstr>Classical statistical inference</vt:lpstr>
      <vt:lpstr>Bootstrap</vt:lpstr>
      <vt:lpstr>Bootstrap resampling demo</vt:lpstr>
      <vt:lpstr>Bootstrap resampling demo</vt:lpstr>
      <vt:lpstr>Regression illustration</vt:lpstr>
      <vt:lpstr>Bootstrapped confidence bands</vt:lpstr>
      <vt:lpstr>Non-linear relations: smoothing</vt:lpstr>
      <vt:lpstr>Resampling: smooth draws</vt:lpstr>
      <vt:lpstr>Resampling: smooth draws</vt:lpstr>
      <vt:lpstr>Bootstrapping models</vt:lpstr>
      <vt:lpstr>Nonlinear model: nls()</vt:lpstr>
      <vt:lpstr>Inverse model</vt:lpstr>
      <vt:lpstr>rsample package</vt:lpstr>
      <vt:lpstr>Running the bootstrap</vt:lpstr>
      <vt:lpstr>Bootstrapped coefficients</vt:lpstr>
      <vt:lpstr>Bootstrapped distributions</vt:lpstr>
      <vt:lpstr>Scatterplot of coefficients</vt:lpstr>
      <vt:lpstr>PowerPoint Presentation</vt:lpstr>
      <vt:lpstr>PowerPoint Presentation</vt:lpstr>
      <vt:lpstr>Visualize the fitted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Michael L Friendly</dc:creator>
  <cp:lastModifiedBy>Michael L Friendly</cp:lastModifiedBy>
  <cp:revision>14</cp:revision>
  <dcterms:created xsi:type="dcterms:W3CDTF">2022-03-13T19:30:23Z</dcterms:created>
  <dcterms:modified xsi:type="dcterms:W3CDTF">2024-03-11T21:47:17Z</dcterms:modified>
</cp:coreProperties>
</file>