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613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Deep Questions of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https://friendly.github.io/6135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28" y="152400"/>
            <a:ext cx="2304138" cy="23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8600"/>
            <a:ext cx="2138071" cy="2340000"/>
          </a:xfrm>
          <a:prstGeom prst="rect">
            <a:avLst/>
          </a:prstGeom>
        </p:spPr>
      </p:pic>
      <p:pic>
        <p:nvPicPr>
          <p:cNvPr id="6" name="Picture 5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FA2E7970-BACA-1F47-30DF-BA3912DCA5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48200"/>
            <a:ext cx="1063537" cy="1224000"/>
          </a:xfrm>
          <a:prstGeom prst="rect">
            <a:avLst/>
          </a:prstGeom>
        </p:spPr>
      </p:pic>
      <p:pic>
        <p:nvPicPr>
          <p:cNvPr id="7" name="Picture 6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77F65516-5B12-D361-DECB-728B272808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3" y="4724400"/>
            <a:ext cx="106353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C:\Users\friendly\Pictures\2018-Provo\IMG_20180225_1445314-sma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960870" cy="46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Successful visualizations require some time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41589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66308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23456"/>
            <a:ext cx="37065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26275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Bar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26275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Windrose</a:t>
            </a:r>
            <a:r>
              <a:rPr lang="en-US" sz="2400" dirty="0"/>
              <a:t> = bar chart + polar </a:t>
            </a:r>
            <a:r>
              <a:rPr lang="en-US" sz="2400" dirty="0" err="1"/>
              <a:t>coords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19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do you prefer?  Is there something better before I publish this?</a:t>
            </a:r>
          </a:p>
        </p:txBody>
      </p:sp>
    </p:spTree>
    <p:extLst>
      <p:ext uri="{BB962C8B-B14F-4D97-AF65-F5344CB8AC3E}">
        <p14:creationId xmlns:p14="http://schemas.microsoft.com/office/powerpoint/2010/main" val="358562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i="1" dirty="0"/>
              <a:t>Red Stripe </a:t>
            </a:r>
            <a:r>
              <a:rPr lang="en-US" dirty="0"/>
              <a:t>Award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C:\Users\Friendly\Pictures\2018Provo\red-stri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9624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12954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research reported</a:t>
            </a:r>
            <a:r>
              <a:rPr lang="en-US" sz="2400" baseline="300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 here was given the February 2019 </a:t>
            </a:r>
            <a:r>
              <a:rPr lang="en-US" sz="2400" i="1" dirty="0"/>
              <a:t>Red Stripe </a:t>
            </a:r>
            <a:r>
              <a:rPr lang="en-US" sz="2400" dirty="0"/>
              <a:t>Award by the </a:t>
            </a:r>
            <a:r>
              <a:rPr lang="en-US" sz="2400" b="1" dirty="0"/>
              <a:t>Deep Question Research Institute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5486400"/>
            <a:ext cx="3962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sz="1400" dirty="0"/>
              <a:t>This research was </a:t>
            </a:r>
            <a:r>
              <a:rPr lang="en-US" sz="1400" dirty="0">
                <a:solidFill>
                  <a:srgbClr val="FF0000"/>
                </a:solidFill>
              </a:rPr>
              <a:t>not</a:t>
            </a:r>
            <a:r>
              <a:rPr lang="en-US" sz="1400" dirty="0"/>
              <a:t> supported by the National Sciences and Engineering Research Council of Canada</a:t>
            </a:r>
          </a:p>
        </p:txBody>
      </p:sp>
    </p:spTree>
    <p:extLst>
      <p:ext uri="{BB962C8B-B14F-4D97-AF65-F5344CB8AC3E}">
        <p14:creationId xmlns:p14="http://schemas.microsoft.com/office/powerpoint/2010/main" val="382201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obvious and necessary control conditions in a 2 x 2 factorial design (chart type × food type):</a:t>
            </a:r>
          </a:p>
          <a:p>
            <a:pPr lvl="1"/>
            <a:r>
              <a:rPr lang="en-US" dirty="0"/>
              <a:t>conch </a:t>
            </a:r>
            <a:r>
              <a:rPr lang="en-US" dirty="0">
                <a:solidFill>
                  <a:srgbClr val="FF0000"/>
                </a:solidFill>
              </a:rPr>
              <a:t>bar</a:t>
            </a:r>
            <a:r>
              <a:rPr lang="en-US" dirty="0"/>
              <a:t> charts vs. conch pie charts</a:t>
            </a:r>
          </a:p>
          <a:p>
            <a:pPr lvl="1"/>
            <a:r>
              <a:rPr lang="en-US" dirty="0"/>
              <a:t>granola </a:t>
            </a:r>
            <a:r>
              <a:rPr lang="en-US" dirty="0">
                <a:solidFill>
                  <a:srgbClr val="FF0000"/>
                </a:solidFill>
              </a:rPr>
              <a:t>pie</a:t>
            </a:r>
            <a:r>
              <a:rPr lang="en-US" dirty="0"/>
              <a:t> charts vs. granola bar charts</a:t>
            </a:r>
          </a:p>
          <a:p>
            <a:r>
              <a:rPr lang="en-US" dirty="0"/>
              <a:t>Extend this to another species: </a:t>
            </a:r>
          </a:p>
          <a:p>
            <a:pPr lvl="1"/>
            <a:r>
              <a:rPr lang="en-US" dirty="0"/>
              <a:t>dolphins: known to be much smarter than sharks and turtles; is graphical preference related to intelligence?</a:t>
            </a:r>
          </a:p>
          <a:p>
            <a:pPr lvl="1"/>
            <a:r>
              <a:rPr lang="en-US" dirty="0"/>
              <a:t>parrot fish, groupers, lobsters: what can we do??</a:t>
            </a:r>
          </a:p>
          <a:p>
            <a:r>
              <a:rPr lang="en-US" dirty="0"/>
              <a:t>Investigate influence of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 on graph preference</a:t>
            </a:r>
          </a:p>
          <a:p>
            <a:pPr lvl="1"/>
            <a:r>
              <a:rPr lang="en-US" dirty="0"/>
              <a:t>This can be also be studied as a function of depth, because colors  become more muted at greater depth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While you were enjoying a relaxing week without classes, I was working hard, pondering the: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971800"/>
            <a:ext cx="7162800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solidFill>
                  <a:schemeClr val="bg1"/>
                </a:solidFill>
              </a:rPr>
              <a:t>Deep Questions of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7083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FB502-FB04-5A97-56E3-5988CE92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scuba diver swimming near coral reef&#10;&#10;Description automatically generated">
            <a:extLst>
              <a:ext uri="{FF2B5EF4-FFF2-40B4-BE49-F238E27FC236}">
                <a16:creationId xmlns:a16="http://schemas.microsoft.com/office/drawing/2014/main" id="{43461139-F544-0619-BDDB-E0CA6799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938251"/>
            <a:ext cx="8290560" cy="4663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D5815-FBD4-8770-B2DC-3134517D549C}"/>
              </a:ext>
            </a:extLst>
          </p:cNvPr>
          <p:cNvSpPr txBox="1"/>
          <p:nvPr/>
        </p:nvSpPr>
        <p:spPr>
          <a:xfrm>
            <a:off x="838200" y="228600"/>
            <a:ext cx="7620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200" dirty="0"/>
              <a:t>While you were enjoying a relaxing week without classes, I was working hard, pondering the: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78289-0A23-330C-ADAE-9CA292B2DF3E}"/>
              </a:ext>
            </a:extLst>
          </p:cNvPr>
          <p:cNvSpPr/>
          <p:nvPr/>
        </p:nvSpPr>
        <p:spPr>
          <a:xfrm>
            <a:off x="1371599" y="1979474"/>
            <a:ext cx="64770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Deep questions of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3566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northwest point prov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5029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The Deep Question Research Institute</a:t>
            </a:r>
            <a:r>
              <a:rPr lang="en-CA" sz="2800" dirty="0"/>
              <a:t>, </a:t>
            </a:r>
          </a:p>
          <a:p>
            <a:r>
              <a:rPr lang="en-CA" sz="2800" dirty="0" err="1"/>
              <a:t>NorthWest</a:t>
            </a:r>
            <a:r>
              <a:rPr lang="en-CA" sz="2800" dirty="0"/>
              <a:t>  Point, </a:t>
            </a:r>
            <a:r>
              <a:rPr lang="en-CA" sz="2800" dirty="0" err="1"/>
              <a:t>Providenciales</a:t>
            </a:r>
            <a:r>
              <a:rPr lang="en-CA" sz="2800" dirty="0"/>
              <a:t>, Turks &amp; Caicos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125" y="26670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Wall (6000’)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3144053"/>
            <a:ext cx="1600200" cy="2087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1910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scientific study of graphical preference among marine animals!</a:t>
            </a:r>
          </a:p>
        </p:txBody>
      </p:sp>
    </p:spTree>
    <p:extLst>
      <p:ext uri="{BB962C8B-B14F-4D97-AF65-F5344CB8AC3E}">
        <p14:creationId xmlns:p14="http://schemas.microsoft.com/office/powerpoint/2010/main" val="27980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2051" name="Picture 3" descr="C:\Users\friendly\Pictures\2018-Provo\IMG_20180225-resiz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68311"/>
            <a:ext cx="3434080" cy="51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68311"/>
            <a:ext cx="426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Research team* aboard the </a:t>
            </a:r>
            <a:r>
              <a:rPr lang="en-CA" sz="4000" i="1" dirty="0"/>
              <a:t>MV Playfair</a:t>
            </a:r>
          </a:p>
          <a:p>
            <a:endParaRPr lang="en-CA" dirty="0"/>
          </a:p>
          <a:p>
            <a:pPr algn="r"/>
            <a:r>
              <a:rPr lang="en-CA" sz="3200" dirty="0"/>
              <a:t>Divers suit 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486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rot="-420000">
            <a:off x="2316913" y="499449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 Playfair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60960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*</a:t>
            </a:r>
            <a:r>
              <a:rPr lang="en-US" sz="1400" dirty="0"/>
              <a:t> Thanks for technical assistance from Provo Divers</a:t>
            </a:r>
          </a:p>
        </p:txBody>
      </p:sp>
    </p:spTree>
    <p:extLst>
      <p:ext uri="{BB962C8B-B14F-4D97-AF65-F5344CB8AC3E}">
        <p14:creationId xmlns:p14="http://schemas.microsoft.com/office/powerpoint/2010/main" val="28753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experiment: Pies vs. Bars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81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Do sharks prefer </a:t>
            </a:r>
            <a:r>
              <a:rPr lang="en-CA" sz="3200" dirty="0">
                <a:solidFill>
                  <a:srgbClr val="FF0000"/>
                </a:solidFill>
              </a:rPr>
              <a:t>conch pie charts </a:t>
            </a:r>
            <a:r>
              <a:rPr lang="en-CA" sz="3200" dirty="0"/>
              <a:t>or </a:t>
            </a:r>
            <a:r>
              <a:rPr lang="en-CA" sz="3200" dirty="0">
                <a:solidFill>
                  <a:srgbClr val="FF0000"/>
                </a:solidFill>
              </a:rPr>
              <a:t>granola bar charts</a:t>
            </a:r>
            <a:r>
              <a:rPr lang="en-CA" sz="32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886200"/>
            <a:ext cx="2304138" cy="23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3886200"/>
            <a:ext cx="2138071" cy="23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514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Design: Two-alternative forced-choice,  </a:t>
            </a:r>
            <a:r>
              <a:rPr lang="en-CA" sz="2800" i="1" dirty="0"/>
              <a:t>n</a:t>
            </a:r>
            <a:r>
              <a:rPr lang="en-CA" sz="2800" dirty="0"/>
              <a:t>=50 trials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39337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Conch pie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9999" y="3393375"/>
            <a:ext cx="213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Granola bar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3886200"/>
            <a:ext cx="223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Sample stimulus items</a:t>
            </a:r>
          </a:p>
        </p:txBody>
      </p:sp>
    </p:spTree>
    <p:extLst>
      <p:ext uri="{BB962C8B-B14F-4D97-AF65-F5344CB8AC3E}">
        <p14:creationId xmlns:p14="http://schemas.microsoft.com/office/powerpoint/2010/main" val="1946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C:\Users\friendly\Pictures\2018-Provo\diver-and-nurseshark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858000" cy="450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52600"/>
            <a:ext cx="685714" cy="75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734286" cy="74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4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experimental trial: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192540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287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experiment: Pies vs. Bars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81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Results: Sharks show an overwhelming preference for conch pie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8716"/>
              </p:ext>
            </p:extLst>
          </p:nvPr>
        </p:nvGraphicFramePr>
        <p:xfrm>
          <a:off x="457200" y="2590800"/>
          <a:ext cx="2667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96">
                <a:tc>
                  <a:txBody>
                    <a:bodyPr/>
                    <a:lstStyle/>
                    <a:p>
                      <a:r>
                        <a:rPr lang="en-CA" sz="20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Diver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95675" y="2286005"/>
            <a:ext cx="5143500" cy="3406140"/>
            <a:chOff x="3495675" y="2286005"/>
            <a:chExt cx="5143500" cy="3406140"/>
          </a:xfrm>
        </p:grpSpPr>
        <p:pic>
          <p:nvPicPr>
            <p:cNvPr id="3074" name="Picture 2" descr="C:\Users\friendly\Pictures\2018-Provo\TC-div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675" y="2286005"/>
              <a:ext cx="5143500" cy="340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600" y="2294911"/>
              <a:ext cx="921655" cy="936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50" y="4028700"/>
              <a:ext cx="855228" cy="93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57262" y="348609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??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6096000"/>
            <a:ext cx="818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sz="1600" dirty="0"/>
              <a:t>Ethics disclosure: All divers were volunteers. None were consumed in this experiment.</a:t>
            </a:r>
          </a:p>
        </p:txBody>
      </p:sp>
    </p:spTree>
    <p:extLst>
      <p:ext uri="{BB962C8B-B14F-4D97-AF65-F5344CB8AC3E}">
        <p14:creationId xmlns:p14="http://schemas.microsoft.com/office/powerpoint/2010/main" val="52859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Turtle 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15276"/>
              </p:ext>
            </p:extLst>
          </p:nvPr>
        </p:nvGraphicFramePr>
        <p:xfrm>
          <a:off x="533400" y="2941378"/>
          <a:ext cx="2667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96">
                <a:tc>
                  <a:txBody>
                    <a:bodyPr/>
                    <a:lstStyle/>
                    <a:p>
                      <a:r>
                        <a:rPr lang="en-CA" sz="20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295400"/>
            <a:ext cx="819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Does this generalize? What about turtles?</a:t>
            </a:r>
          </a:p>
          <a:p>
            <a:r>
              <a:rPr lang="en-CA" sz="2800" dirty="0"/>
              <a:t>Results: Turtles show an overwhelming preference for granola bar charts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05200" y="2887675"/>
            <a:ext cx="5148000" cy="3433676"/>
            <a:chOff x="3505200" y="2590800"/>
            <a:chExt cx="5148000" cy="3433676"/>
          </a:xfrm>
        </p:grpSpPr>
        <p:pic>
          <p:nvPicPr>
            <p:cNvPr id="2050" name="Picture 2" descr="C:\Users\friendly\Pictures\2018-Provo\diving-with-turtle-the-sands-at-grace-bay-1024x68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590800"/>
              <a:ext cx="5148000" cy="3433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62" y="2751507"/>
              <a:ext cx="921655" cy="936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475" y="3886200"/>
              <a:ext cx="855228" cy="936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85561" y="3552493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63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</TotalTime>
  <Words>418</Words>
  <Application>Microsoft Office PowerPoint</Application>
  <PresentationFormat>On-screen Show (4:3)</PresentationFormat>
  <Paragraphs>80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1_Office Theme</vt:lpstr>
      <vt:lpstr>Deep Questions of Data Visualization</vt:lpstr>
      <vt:lpstr>PowerPoint Presentation</vt:lpstr>
      <vt:lpstr>PowerPoint Presentation</vt:lpstr>
      <vt:lpstr>PowerPoint Presentation</vt:lpstr>
      <vt:lpstr>PowerPoint Presentation</vt:lpstr>
      <vt:lpstr>Shark experiment: Pies vs. Bars</vt:lpstr>
      <vt:lpstr>Shark experiment</vt:lpstr>
      <vt:lpstr>Shark experiment: Pies vs. Bars</vt:lpstr>
      <vt:lpstr>Turtle experiment</vt:lpstr>
      <vt:lpstr>Visualizing the results</vt:lpstr>
      <vt:lpstr>Visualizing the results</vt:lpstr>
      <vt:lpstr>The Red Stripe Award</vt:lpstr>
      <vt:lpstr>Further research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36</cp:revision>
  <dcterms:created xsi:type="dcterms:W3CDTF">2017-10-14T20:35:56Z</dcterms:created>
  <dcterms:modified xsi:type="dcterms:W3CDTF">2024-02-26T23:21:54Z</dcterms:modified>
</cp:coreProperties>
</file>