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6"/>
  </p:handoutMasterIdLst>
  <p:sldIdLst>
    <p:sldId id="256" r:id="rId2"/>
    <p:sldId id="268" r:id="rId3"/>
    <p:sldId id="258" r:id="rId4"/>
    <p:sldId id="269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6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riendly.github.io/6135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/>
              <a:t>Deep Questions of 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6135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  <a:hlinkClick r:id="rId2"/>
              </a:rPr>
              <a:t>https://friendly.github.io/6135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28" y="152400"/>
            <a:ext cx="2304138" cy="23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28600"/>
            <a:ext cx="2138071" cy="2340000"/>
          </a:xfrm>
          <a:prstGeom prst="rect">
            <a:avLst/>
          </a:prstGeom>
        </p:spPr>
      </p:pic>
      <p:pic>
        <p:nvPicPr>
          <p:cNvPr id="6" name="Picture 5" descr="A hexagon with a head and icons&#10;&#10;Description automatically generated">
            <a:extLst>
              <a:ext uri="{FF2B5EF4-FFF2-40B4-BE49-F238E27FC236}">
                <a16:creationId xmlns:a16="http://schemas.microsoft.com/office/drawing/2014/main" id="{FA2E7970-BACA-1F47-30DF-BA3912DCA5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648200"/>
            <a:ext cx="1063537" cy="1224000"/>
          </a:xfrm>
          <a:prstGeom prst="rect">
            <a:avLst/>
          </a:prstGeom>
        </p:spPr>
      </p:pic>
      <p:pic>
        <p:nvPicPr>
          <p:cNvPr id="7" name="Picture 6" descr="A hexagon with a head and icons&#10;&#10;Description automatically generated">
            <a:extLst>
              <a:ext uri="{FF2B5EF4-FFF2-40B4-BE49-F238E27FC236}">
                <a16:creationId xmlns:a16="http://schemas.microsoft.com/office/drawing/2014/main" id="{77F65516-5B12-D361-DECB-728B272808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663" y="4724400"/>
            <a:ext cx="1063537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the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122" name="Picture 2" descr="C:\Users\friendly\Pictures\2018-Provo\IMG_20180225_1445314-sma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960870" cy="464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143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Successful visualizations require some time for reflection</a:t>
            </a:r>
          </a:p>
        </p:txBody>
      </p:sp>
    </p:spTree>
    <p:extLst>
      <p:ext uri="{BB962C8B-B14F-4D97-AF65-F5344CB8AC3E}">
        <p14:creationId xmlns:p14="http://schemas.microsoft.com/office/powerpoint/2010/main" val="41589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the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366308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23456"/>
            <a:ext cx="370655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126275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Bar 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126275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Windrose</a:t>
            </a:r>
            <a:r>
              <a:rPr lang="en-US" sz="2400" dirty="0"/>
              <a:t> = bar chart + polar </a:t>
            </a:r>
            <a:r>
              <a:rPr lang="en-US" sz="2400" dirty="0" err="1"/>
              <a:t>coords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6019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do you prefer?  Is there something better before I publish this?</a:t>
            </a:r>
          </a:p>
        </p:txBody>
      </p:sp>
    </p:spTree>
    <p:extLst>
      <p:ext uri="{BB962C8B-B14F-4D97-AF65-F5344CB8AC3E}">
        <p14:creationId xmlns:p14="http://schemas.microsoft.com/office/powerpoint/2010/main" val="358562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i="1" dirty="0"/>
              <a:t>Red Stripe </a:t>
            </a:r>
            <a:r>
              <a:rPr lang="en-US" dirty="0"/>
              <a:t>Award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 descr="C:\Users\Friendly\Pictures\2018Provo\red-strip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3962400" cy="5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24400" y="1295400"/>
            <a:ext cx="396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research reported</a:t>
            </a:r>
            <a:r>
              <a:rPr lang="en-US" sz="2400" baseline="30000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 here was given the February 2024 </a:t>
            </a:r>
            <a:r>
              <a:rPr lang="en-US" sz="2400" i="1" dirty="0"/>
              <a:t>Red Stripe </a:t>
            </a:r>
            <a:r>
              <a:rPr lang="en-US" sz="2400" dirty="0"/>
              <a:t>Award by the </a:t>
            </a:r>
            <a:r>
              <a:rPr lang="en-US" sz="2400" b="1" dirty="0"/>
              <a:t>Deep Question Research Institute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0" y="5486400"/>
            <a:ext cx="3962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>
                <a:solidFill>
                  <a:srgbClr val="FF0000"/>
                </a:solidFill>
              </a:rPr>
              <a:t>*</a:t>
            </a:r>
            <a:r>
              <a:rPr lang="en-US" dirty="0"/>
              <a:t> </a:t>
            </a:r>
            <a:r>
              <a:rPr lang="en-US" sz="1400" dirty="0"/>
              <a:t>This research was </a:t>
            </a:r>
            <a:r>
              <a:rPr lang="en-US" sz="1400" dirty="0">
                <a:solidFill>
                  <a:srgbClr val="FF0000"/>
                </a:solidFill>
              </a:rPr>
              <a:t>not</a:t>
            </a:r>
            <a:r>
              <a:rPr lang="en-US" sz="1400" dirty="0"/>
              <a:t> supported by the National Sciences and Engineering Research Council of Canada</a:t>
            </a:r>
          </a:p>
        </p:txBody>
      </p:sp>
      <p:pic>
        <p:nvPicPr>
          <p:cNvPr id="7" name="Picture 6" descr="A logo of a beer bottle&#10;&#10;AI-generated content may be incorrect.">
            <a:extLst>
              <a:ext uri="{FF2B5EF4-FFF2-40B4-BE49-F238E27FC236}">
                <a16:creationId xmlns:a16="http://schemas.microsoft.com/office/drawing/2014/main" id="{42916385-F193-87D5-3613-DA514C46AE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796" y="3139264"/>
            <a:ext cx="1805608" cy="207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16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Further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the obvious and necessary control conditions in a 2 x 2 factorial design (chart type × food type):</a:t>
            </a:r>
          </a:p>
          <a:p>
            <a:pPr lvl="1"/>
            <a:r>
              <a:rPr lang="en-US" dirty="0"/>
              <a:t>conch </a:t>
            </a:r>
            <a:r>
              <a:rPr lang="en-US" dirty="0">
                <a:solidFill>
                  <a:srgbClr val="FF0000"/>
                </a:solidFill>
              </a:rPr>
              <a:t>bar</a:t>
            </a:r>
            <a:r>
              <a:rPr lang="en-US" dirty="0"/>
              <a:t> charts vs. conch pie charts</a:t>
            </a:r>
          </a:p>
          <a:p>
            <a:pPr lvl="1"/>
            <a:r>
              <a:rPr lang="en-US" dirty="0"/>
              <a:t>granola </a:t>
            </a:r>
            <a:r>
              <a:rPr lang="en-US" dirty="0">
                <a:solidFill>
                  <a:srgbClr val="FF0000"/>
                </a:solidFill>
              </a:rPr>
              <a:t>pie</a:t>
            </a:r>
            <a:r>
              <a:rPr lang="en-US" dirty="0"/>
              <a:t> charts vs. granola bar charts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3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E07D9-D784-57BF-8914-4E309F95F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EE22-89E8-8C30-C8C3-9449433D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FC25D-6EE9-2E5A-3A65-1BF133C1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this to another species: </a:t>
            </a:r>
          </a:p>
          <a:p>
            <a:pPr lvl="1"/>
            <a:r>
              <a:rPr lang="en-US" dirty="0"/>
              <a:t>dolphins: known to be much smarter than sharks and turtles; is graphical preference related to intelligence?</a:t>
            </a:r>
          </a:p>
          <a:p>
            <a:pPr lvl="1"/>
            <a:r>
              <a:rPr lang="en-US" dirty="0"/>
              <a:t>parrot fish, groupers, lobsters: what can we do??</a:t>
            </a:r>
          </a:p>
          <a:p>
            <a:r>
              <a:rPr lang="en-US" dirty="0"/>
              <a:t>Investigate influence of </a:t>
            </a:r>
            <a:r>
              <a:rPr lang="en-US" dirty="0">
                <a:solidFill>
                  <a:srgbClr val="FF0000"/>
                </a:solidFill>
              </a:rPr>
              <a:t>color</a:t>
            </a:r>
            <a:r>
              <a:rPr lang="en-US" dirty="0"/>
              <a:t> on graph preference</a:t>
            </a:r>
          </a:p>
          <a:p>
            <a:pPr lvl="1"/>
            <a:r>
              <a:rPr lang="en-US" dirty="0"/>
              <a:t>This can be also be studied as a function of depth, because colors  become more muted at greater depth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2908D-EF49-607F-4049-F60422E8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6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FFB502-FB04-5A97-56E3-5988CE92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A scuba diver swimming near coral reef&#10;&#10;Description automatically generated">
            <a:extLst>
              <a:ext uri="{FF2B5EF4-FFF2-40B4-BE49-F238E27FC236}">
                <a16:creationId xmlns:a16="http://schemas.microsoft.com/office/drawing/2014/main" id="{43461139-F544-0619-BDDB-E0CA6799D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1938251"/>
            <a:ext cx="8290560" cy="4663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AD5815-FBD4-8770-B2DC-3134517D549C}"/>
              </a:ext>
            </a:extLst>
          </p:cNvPr>
          <p:cNvSpPr txBox="1"/>
          <p:nvPr/>
        </p:nvSpPr>
        <p:spPr>
          <a:xfrm>
            <a:off x="838200" y="228600"/>
            <a:ext cx="7620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3200" dirty="0"/>
              <a:t>While you were enjoying a relaxing week without classes, I was working hard, pondering the: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78289-0A23-330C-ADAE-9CA292B2DF3E}"/>
              </a:ext>
            </a:extLst>
          </p:cNvPr>
          <p:cNvSpPr/>
          <p:nvPr/>
        </p:nvSpPr>
        <p:spPr>
          <a:xfrm>
            <a:off x="1371599" y="1979474"/>
            <a:ext cx="647700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Deep questions of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43566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Image result for northwest point prov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14600"/>
            <a:ext cx="5029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609600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The Deep Question Research Institute</a:t>
            </a:r>
            <a:r>
              <a:rPr lang="en-CA" sz="2800" dirty="0"/>
              <a:t>, </a:t>
            </a:r>
          </a:p>
          <a:p>
            <a:r>
              <a:rPr lang="en-CA" sz="2800" dirty="0" err="1"/>
              <a:t>NorthWest</a:t>
            </a:r>
            <a:r>
              <a:rPr lang="en-CA" sz="2800" dirty="0"/>
              <a:t>  Point, </a:t>
            </a:r>
            <a:r>
              <a:rPr lang="en-CA" sz="2800" dirty="0" err="1"/>
              <a:t>Providenciales</a:t>
            </a:r>
            <a:r>
              <a:rPr lang="en-CA" sz="2800" dirty="0"/>
              <a:t>, Turks &amp; Caicos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3125" y="2667000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The Wall (6000’)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14600" y="3144053"/>
            <a:ext cx="1600200" cy="20874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41910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scientific study of graphical preference among marine animals!</a:t>
            </a:r>
          </a:p>
        </p:txBody>
      </p:sp>
    </p:spTree>
    <p:extLst>
      <p:ext uri="{BB962C8B-B14F-4D97-AF65-F5344CB8AC3E}">
        <p14:creationId xmlns:p14="http://schemas.microsoft.com/office/powerpoint/2010/main" val="27980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map of a body of water&#10;&#10;AI-generated content may be incorrect.">
            <a:extLst>
              <a:ext uri="{FF2B5EF4-FFF2-40B4-BE49-F238E27FC236}">
                <a16:creationId xmlns:a16="http://schemas.microsoft.com/office/drawing/2014/main" id="{A4CCB761-2E12-E34A-5E0B-14A263068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8" r="3" b="20220"/>
          <a:stretch/>
        </p:blipFill>
        <p:spPr>
          <a:xfrm>
            <a:off x="995153" y="2171307"/>
            <a:ext cx="8148846" cy="451515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DAFAF-3B94-8E43-1CB3-DF5504F9531F}"/>
              </a:ext>
            </a:extLst>
          </p:cNvPr>
          <p:cNvSpPr txBox="1"/>
          <p:nvPr/>
        </p:nvSpPr>
        <p:spPr>
          <a:xfrm>
            <a:off x="229143" y="375038"/>
            <a:ext cx="6457950" cy="12628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Deep Questions Research Institute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Great Exuma, Bahamas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3681408"/>
            <a:ext cx="851534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4B432-1632-5577-F365-6AFE9644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1225AB-15B9-4C79-A121-04D1DC7E230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8" descr="A yellow text and a sword&#10;&#10;AI-generated content may be incorrect.">
            <a:extLst>
              <a:ext uri="{FF2B5EF4-FFF2-40B4-BE49-F238E27FC236}">
                <a16:creationId xmlns:a16="http://schemas.microsoft.com/office/drawing/2014/main" id="{99D61262-3C55-E4F7-C4B1-1B5451C3C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" y="1637895"/>
            <a:ext cx="6002886" cy="193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3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2051" name="Picture 3" descr="C:\Users\friendly\Pictures\2018-Provo\IMG_20180225-resiz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668311"/>
            <a:ext cx="3434080" cy="515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68311"/>
            <a:ext cx="4267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/>
              <a:t>Research team* aboard the </a:t>
            </a:r>
            <a:r>
              <a:rPr lang="en-CA" sz="4000" i="1" dirty="0"/>
              <a:t>MV Playfair</a:t>
            </a:r>
          </a:p>
          <a:p>
            <a:endParaRPr lang="en-CA" dirty="0"/>
          </a:p>
          <a:p>
            <a:pPr algn="r"/>
            <a:r>
              <a:rPr lang="en-CA" sz="3200" dirty="0"/>
              <a:t>Divers suit up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34861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 rot="-420000">
            <a:off x="2316913" y="499449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MV Playfair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609600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*</a:t>
            </a:r>
            <a:r>
              <a:rPr lang="en-US" sz="1400" dirty="0"/>
              <a:t> Thanks for technical assistance from Dive Exuma</a:t>
            </a:r>
          </a:p>
        </p:txBody>
      </p:sp>
    </p:spTree>
    <p:extLst>
      <p:ext uri="{BB962C8B-B14F-4D97-AF65-F5344CB8AC3E}">
        <p14:creationId xmlns:p14="http://schemas.microsoft.com/office/powerpoint/2010/main" val="28753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Shark experiment: Pies vs. Bars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1819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Do sharks prefer </a:t>
            </a:r>
            <a:r>
              <a:rPr lang="en-CA" sz="3200" dirty="0">
                <a:solidFill>
                  <a:srgbClr val="FF0000"/>
                </a:solidFill>
              </a:rPr>
              <a:t>conch pie charts </a:t>
            </a:r>
            <a:r>
              <a:rPr lang="en-CA" sz="3200" dirty="0"/>
              <a:t>or </a:t>
            </a:r>
            <a:r>
              <a:rPr lang="en-CA" sz="3200" dirty="0">
                <a:solidFill>
                  <a:srgbClr val="FF0000"/>
                </a:solidFill>
              </a:rPr>
              <a:t>granola bar charts</a:t>
            </a:r>
            <a:r>
              <a:rPr lang="en-CA" sz="3200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3851341"/>
            <a:ext cx="2590800" cy="26311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25146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Design: Two-alternative forced-choice,  </a:t>
            </a:r>
            <a:r>
              <a:rPr lang="en-CA" sz="2800" i="1" dirty="0"/>
              <a:t>n</a:t>
            </a:r>
            <a:r>
              <a:rPr lang="en-CA" sz="2800" dirty="0"/>
              <a:t>=50 trials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3358516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Conch pie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42D551-3EE1-1169-7298-22F6296618DC}"/>
              </a:ext>
            </a:extLst>
          </p:cNvPr>
          <p:cNvGrpSpPr/>
          <p:nvPr/>
        </p:nvGrpSpPr>
        <p:grpSpPr>
          <a:xfrm>
            <a:off x="4677230" y="3393375"/>
            <a:ext cx="2409370" cy="3129747"/>
            <a:chOff x="4372430" y="3393375"/>
            <a:chExt cx="2409370" cy="31297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2430" y="3886200"/>
              <a:ext cx="2409370" cy="263692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495800" y="3393375"/>
              <a:ext cx="213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/>
                <a:t>Granola bar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239000" y="3805781"/>
            <a:ext cx="1781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Sample stimulus items</a:t>
            </a:r>
          </a:p>
        </p:txBody>
      </p:sp>
      <p:pic>
        <p:nvPicPr>
          <p:cNvPr id="12" name="Picture 11" descr="A cartoon of a shark&#10;&#10;AI-generated content may be incorrect.">
            <a:extLst>
              <a:ext uri="{FF2B5EF4-FFF2-40B4-BE49-F238E27FC236}">
                <a16:creationId xmlns:a16="http://schemas.microsoft.com/office/drawing/2014/main" id="{0B298585-048B-5156-2994-6AFFC1C77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305" y="2977065"/>
            <a:ext cx="856480" cy="856480"/>
          </a:xfrm>
          <a:prstGeom prst="rect">
            <a:avLst/>
          </a:prstGeom>
        </p:spPr>
      </p:pic>
      <p:pic>
        <p:nvPicPr>
          <p:cNvPr id="17" name="Picture 16" descr="A cartoon shark with big eyes&#10;&#10;AI-generated content may be incorrect.">
            <a:extLst>
              <a:ext uri="{FF2B5EF4-FFF2-40B4-BE49-F238E27FC236}">
                <a16:creationId xmlns:a16="http://schemas.microsoft.com/office/drawing/2014/main" id="{49A3FBDF-EF2D-6FA8-6B93-D485B36C8B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85" y="2977065"/>
            <a:ext cx="859536" cy="85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Shark experiment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4098" name="Picture 2" descr="C:\Users\friendly\Pictures\2018-Provo\diver-and-nurseshark-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6858000" cy="450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752600"/>
            <a:ext cx="685714" cy="750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52600"/>
            <a:ext cx="734286" cy="7457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143000"/>
            <a:ext cx="484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experimental trial: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2800" y="1925402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4287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Shark experiment: Pies vs. Bars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181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Results: Sharks show an overwhelming preference for conch pie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018716"/>
              </p:ext>
            </p:extLst>
          </p:nvPr>
        </p:nvGraphicFramePr>
        <p:xfrm>
          <a:off x="457200" y="2590800"/>
          <a:ext cx="26670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496">
                <a:tc>
                  <a:txBody>
                    <a:bodyPr/>
                    <a:lstStyle/>
                    <a:p>
                      <a:r>
                        <a:rPr lang="en-CA" sz="2000" dirty="0"/>
                        <a:t>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Diver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495675" y="2286005"/>
            <a:ext cx="5143500" cy="3406140"/>
            <a:chOff x="3495675" y="2286005"/>
            <a:chExt cx="5143500" cy="3406140"/>
          </a:xfrm>
        </p:grpSpPr>
        <p:pic>
          <p:nvPicPr>
            <p:cNvPr id="3074" name="Picture 2" descr="C:\Users\friendly\Pictures\2018-Provo\TC-div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675" y="2286005"/>
              <a:ext cx="5143500" cy="3406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0600" y="2294911"/>
              <a:ext cx="921655" cy="936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950" y="4028700"/>
              <a:ext cx="855228" cy="936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757262" y="3486090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??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6096000"/>
            <a:ext cx="818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</a:t>
            </a:r>
            <a:r>
              <a:rPr lang="en-US" sz="1600" dirty="0"/>
              <a:t>Ethics disclosure: All divers were volunteers. None were consumed in this experiment.</a:t>
            </a:r>
          </a:p>
        </p:txBody>
      </p:sp>
    </p:spTree>
    <p:extLst>
      <p:ext uri="{BB962C8B-B14F-4D97-AF65-F5344CB8AC3E}">
        <p14:creationId xmlns:p14="http://schemas.microsoft.com/office/powerpoint/2010/main" val="52859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Turtle experiment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15276"/>
              </p:ext>
            </p:extLst>
          </p:nvPr>
        </p:nvGraphicFramePr>
        <p:xfrm>
          <a:off x="533400" y="2941378"/>
          <a:ext cx="26670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496">
                <a:tc>
                  <a:txBody>
                    <a:bodyPr/>
                    <a:lstStyle/>
                    <a:p>
                      <a:r>
                        <a:rPr lang="en-CA" sz="2000" dirty="0"/>
                        <a:t>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1295400"/>
            <a:ext cx="8196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/>
              <a:t>Does this generalize? What about turtles?</a:t>
            </a:r>
          </a:p>
          <a:p>
            <a:r>
              <a:rPr lang="en-CA" sz="2800" dirty="0"/>
              <a:t>Results: Turtles show an overwhelming preference for granola bar charts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505200" y="2887675"/>
            <a:ext cx="5148000" cy="3433676"/>
            <a:chOff x="3505200" y="2590800"/>
            <a:chExt cx="5148000" cy="3433676"/>
          </a:xfrm>
        </p:grpSpPr>
        <p:pic>
          <p:nvPicPr>
            <p:cNvPr id="2050" name="Picture 2" descr="C:\Users\friendly\Pictures\2018-Provo\diving-with-turtle-the-sands-at-grace-bay-1024x68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2590800"/>
              <a:ext cx="5148000" cy="3433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4262" y="2751507"/>
              <a:ext cx="921655" cy="936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7475" y="3886200"/>
              <a:ext cx="855228" cy="936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885561" y="3552493"/>
              <a:ext cx="3994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463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2869</TotalTime>
  <Words>406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1_Office Theme</vt:lpstr>
      <vt:lpstr>Deep Questions of Data Visualization</vt:lpstr>
      <vt:lpstr>PowerPoint Presentation</vt:lpstr>
      <vt:lpstr>PowerPoint Presentation</vt:lpstr>
      <vt:lpstr>PowerPoint Presentation</vt:lpstr>
      <vt:lpstr>PowerPoint Presentation</vt:lpstr>
      <vt:lpstr>Shark experiment: Pies vs. Bars</vt:lpstr>
      <vt:lpstr>Shark experiment</vt:lpstr>
      <vt:lpstr>Shark experiment: Pies vs. Bars</vt:lpstr>
      <vt:lpstr>Turtle experiment</vt:lpstr>
      <vt:lpstr>Visualizing the results</vt:lpstr>
      <vt:lpstr>Visualizing the results</vt:lpstr>
      <vt:lpstr>The Red Stripe Award</vt:lpstr>
      <vt:lpstr>Further research</vt:lpstr>
      <vt:lpstr>Further research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L Friendly</cp:lastModifiedBy>
  <cp:revision>39</cp:revision>
  <dcterms:created xsi:type="dcterms:W3CDTF">2017-10-14T20:35:56Z</dcterms:created>
  <dcterms:modified xsi:type="dcterms:W3CDTF">2025-02-21T23:08:00Z</dcterms:modified>
</cp:coreProperties>
</file>