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558d5ed3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b558d5ed3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b558d5ed3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b558d5ed3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558d5edc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558d5edc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558d5ed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558d5ed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558d5edc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b558d5edc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81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Chart junk: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Trash and Treasure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Marcus Meng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2525" cy="9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What is special about these faces?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69275"/>
            <a:ext cx="3131927" cy="2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953250" y="1369275"/>
            <a:ext cx="3131927" cy="2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/>
        </p:nvSpPr>
        <p:spPr>
          <a:xfrm>
            <a:off x="2523900" y="4096025"/>
            <a:ext cx="409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whole is more </a:t>
            </a:r>
            <a:r>
              <a:rPr b="1" lang="zh-C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important</a:t>
            </a:r>
            <a:r>
              <a:rPr b="1" lang="zh-C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than its sum of parts! 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Vision Processing 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3221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Local vs Holistic processing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/>
              <a:t>Bottom-up processing </a:t>
            </a:r>
            <a:endParaRPr b="1"/>
          </a:p>
        </p:txBody>
      </p:sp>
      <p:grpSp>
        <p:nvGrpSpPr>
          <p:cNvPr id="294" name="Google Shape;294;p15"/>
          <p:cNvGrpSpPr/>
          <p:nvPr/>
        </p:nvGrpSpPr>
        <p:grpSpPr>
          <a:xfrm>
            <a:off x="4572000" y="1549800"/>
            <a:ext cx="4160800" cy="3323250"/>
            <a:chOff x="4572000" y="1549800"/>
            <a:chExt cx="4160800" cy="3323250"/>
          </a:xfrm>
        </p:grpSpPr>
        <p:pic>
          <p:nvPicPr>
            <p:cNvPr id="295" name="Google Shape;2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0" y="1549800"/>
              <a:ext cx="3320701" cy="2981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15"/>
            <p:cNvSpPr txBox="1"/>
            <p:nvPr/>
          </p:nvSpPr>
          <p:spPr>
            <a:xfrm>
              <a:off x="5900200" y="4531650"/>
              <a:ext cx="28326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(Piepers &amp; Robbins, 2012)</a:t>
              </a:r>
              <a:endPara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297" name="Google Shape;297;p15"/>
          <p:cNvGrpSpPr/>
          <p:nvPr/>
        </p:nvGrpSpPr>
        <p:grpSpPr>
          <a:xfrm>
            <a:off x="4007125" y="1934350"/>
            <a:ext cx="4459800" cy="2188925"/>
            <a:chOff x="-2830125" y="2820150"/>
            <a:chExt cx="4459800" cy="2188925"/>
          </a:xfrm>
        </p:grpSpPr>
        <p:pic>
          <p:nvPicPr>
            <p:cNvPr id="298" name="Google Shape;29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830125" y="2820150"/>
              <a:ext cx="4413649" cy="1905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15"/>
            <p:cNvSpPr txBox="1"/>
            <p:nvPr/>
          </p:nvSpPr>
          <p:spPr>
            <a:xfrm>
              <a:off x="-95625" y="4658375"/>
              <a:ext cx="17253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(Belkaid et al., 2017)</a:t>
              </a:r>
              <a:endPara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50" y="3266475"/>
            <a:ext cx="2178050" cy="150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147" y="3266475"/>
            <a:ext cx="1538506" cy="15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Types of Chart Junks</a:t>
            </a:r>
            <a:endParaRPr/>
          </a:p>
        </p:txBody>
      </p: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2942150" y="3181850"/>
            <a:ext cx="9696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 sz="1800"/>
              <a:t>Pride</a:t>
            </a:r>
            <a:endParaRPr b="1" sz="1800"/>
          </a:p>
        </p:txBody>
      </p:sp>
      <p:sp>
        <p:nvSpPr>
          <p:cNvPr id="308" name="Google Shape;308;p16"/>
          <p:cNvSpPr txBox="1"/>
          <p:nvPr>
            <p:ph idx="1" type="body"/>
          </p:nvPr>
        </p:nvSpPr>
        <p:spPr>
          <a:xfrm>
            <a:off x="5250900" y="3181850"/>
            <a:ext cx="14037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zh-CN" sz="1800"/>
              <a:t>Prejudice</a:t>
            </a:r>
            <a:endParaRPr b="1" sz="1800"/>
          </a:p>
        </p:txBody>
      </p:sp>
      <p:sp>
        <p:nvSpPr>
          <p:cNvPr id="309" name="Google Shape;309;p16"/>
          <p:cNvSpPr txBox="1"/>
          <p:nvPr>
            <p:ph idx="1" type="body"/>
          </p:nvPr>
        </p:nvSpPr>
        <p:spPr>
          <a:xfrm>
            <a:off x="4248100" y="3251300"/>
            <a:ext cx="4539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52884"/>
              <a:buNone/>
            </a:pPr>
            <a:r>
              <a:rPr lang="zh-CN"/>
              <a:t>and</a:t>
            </a:r>
            <a:endParaRPr/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5">
            <a:alphaModFix/>
          </a:blip>
          <a:srcRect b="8749" l="1200" r="-1200" t="4617"/>
          <a:stretch/>
        </p:blipFill>
        <p:spPr>
          <a:xfrm>
            <a:off x="1512825" y="1193896"/>
            <a:ext cx="2713500" cy="2113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6">
            <a:alphaModFix/>
          </a:blip>
          <a:srcRect b="5967" l="15678" r="5176" t="37735"/>
          <a:stretch/>
        </p:blipFill>
        <p:spPr>
          <a:xfrm>
            <a:off x="5136750" y="1019775"/>
            <a:ext cx="3206525" cy="2162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16"/>
          <p:cNvGrpSpPr/>
          <p:nvPr/>
        </p:nvGrpSpPr>
        <p:grpSpPr>
          <a:xfrm>
            <a:off x="750525" y="3507575"/>
            <a:ext cx="8371075" cy="1249125"/>
            <a:chOff x="750525" y="3507575"/>
            <a:chExt cx="8371075" cy="1249125"/>
          </a:xfrm>
        </p:grpSpPr>
        <p:sp>
          <p:nvSpPr>
            <p:cNvPr id="313" name="Google Shape;313;p16"/>
            <p:cNvSpPr txBox="1"/>
            <p:nvPr/>
          </p:nvSpPr>
          <p:spPr>
            <a:xfrm>
              <a:off x="750525" y="3507575"/>
              <a:ext cx="44196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Wrongful </a:t>
              </a:r>
              <a:r>
                <a:rPr b="1"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representation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Inapporatiate chart type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Inaccurate information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16"/>
            <p:cNvSpPr txBox="1"/>
            <p:nvPr/>
          </p:nvSpPr>
          <p:spPr>
            <a:xfrm>
              <a:off x="4702000" y="3516200"/>
              <a:ext cx="4419600" cy="12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Intentional “mistakes”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Accurate information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CN" sz="1300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Misleading interpretation</a:t>
              </a:r>
              <a:endParaRPr b="1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these chart junks can be effective</a:t>
            </a:r>
            <a:endParaRPr/>
          </a:p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1303800" y="1990050"/>
            <a:ext cx="37170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/>
              <a:t>Attention devoted to pictures, less to words</a:t>
            </a:r>
            <a:endParaRPr b="1"/>
          </a:p>
        </p:txBody>
      </p:sp>
      <p:pic>
        <p:nvPicPr>
          <p:cNvPr id="321" name="Google Shape;321;p17"/>
          <p:cNvPicPr preferRelativeResize="0"/>
          <p:nvPr/>
        </p:nvPicPr>
        <p:blipFill rotWithShape="1">
          <a:blip r:embed="rId3">
            <a:alphaModFix/>
          </a:blip>
          <a:srcRect b="5967" l="15678" r="5176" t="37735"/>
          <a:stretch/>
        </p:blipFill>
        <p:spPr>
          <a:xfrm>
            <a:off x="4997125" y="1319450"/>
            <a:ext cx="2409976" cy="162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125" y="3171357"/>
            <a:ext cx="2334516" cy="1624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17"/>
          <p:cNvGrpSpPr/>
          <p:nvPr/>
        </p:nvGrpSpPr>
        <p:grpSpPr>
          <a:xfrm>
            <a:off x="4997125" y="1616100"/>
            <a:ext cx="2383725" cy="2592150"/>
            <a:chOff x="4997125" y="1616100"/>
            <a:chExt cx="2383725" cy="2592150"/>
          </a:xfrm>
        </p:grpSpPr>
        <p:sp>
          <p:nvSpPr>
            <p:cNvPr id="324" name="Google Shape;324;p17"/>
            <p:cNvSpPr/>
            <p:nvPr/>
          </p:nvSpPr>
          <p:spPr>
            <a:xfrm>
              <a:off x="5020825" y="1616100"/>
              <a:ext cx="237300" cy="105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7094350" y="1616100"/>
              <a:ext cx="286500" cy="105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997125" y="3369150"/>
              <a:ext cx="159900" cy="8391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27" name="Google Shape;327;p17"/>
          <p:cNvSpPr txBox="1"/>
          <p:nvPr/>
        </p:nvSpPr>
        <p:spPr>
          <a:xfrm>
            <a:off x="3704200" y="2058850"/>
            <a:ext cx="527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7"/>
          <p:cNvSpPr txBox="1"/>
          <p:nvPr>
            <p:ph idx="1" type="body"/>
          </p:nvPr>
        </p:nvSpPr>
        <p:spPr>
          <a:xfrm>
            <a:off x="1303800" y="2944425"/>
            <a:ext cx="37170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CN"/>
              <a:t>Top-down processing makes things worse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Discussion: Goal-directed chart junk</a:t>
            </a:r>
            <a:endParaRPr/>
          </a:p>
        </p:txBody>
      </p:sp>
      <p:sp>
        <p:nvSpPr>
          <p:cNvPr id="334" name="Google Shape;334;p18"/>
          <p:cNvSpPr txBox="1"/>
          <p:nvPr>
            <p:ph idx="1" type="body"/>
          </p:nvPr>
        </p:nvSpPr>
        <p:spPr>
          <a:xfrm>
            <a:off x="1303800" y="1990050"/>
            <a:ext cx="70305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Chart junk goals: lure the reader into a mindset they won’t have with good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All the data is accurate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What graphical features leads to </a:t>
            </a:r>
            <a:r>
              <a:rPr lang="zh-CN"/>
              <a:t>misinterpretation</a:t>
            </a:r>
            <a:r>
              <a:rPr lang="zh-CN"/>
              <a:t>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Ethical concerns?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