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4"/>
    <p:restoredTop sz="56122"/>
  </p:normalViewPr>
  <p:slideViewPr>
    <p:cSldViewPr snapToGrid="0">
      <p:cViewPr varScale="1">
        <p:scale>
          <a:sx n="73" d="100"/>
          <a:sy n="73" d="100"/>
        </p:scale>
        <p:origin x="2624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4d4ec38e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4d4ec38e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4a6694718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4a6694718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a53cfce8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a53cfce84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a53cfce8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a53cfce8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a53cfce8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a53cfce8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a53cfce8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a53cfce8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a53cfce8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a53cfce8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a53cfce8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a53cfce8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a53cfce8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a53cfce8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a53cfce8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a53cfce8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4a6694718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4a6694718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a53cfce8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a53cfce8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a53cfce84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a53cfce84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a53cfce84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a53cfce84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4a6694718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4a6694718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4a6694718_2_1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34a6694718_2_1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4a6694718_2_1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4a6694718_2_1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4a6694718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4a6694718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4a669471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4a669471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854c400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854c400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4d4ec38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4d4ec38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b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a53cfc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a53cfc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854c400f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854c400f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4a6694718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4a6694718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tudio/cheatsheets/blob/main/data-visualization.pdf" TargetMode="External"/><Relationship Id="rId3" Type="http://schemas.openxmlformats.org/officeDocument/2006/relationships/hyperlink" Target="https://intro2r.com/Rbook.pdf" TargetMode="External"/><Relationship Id="rId7" Type="http://schemas.openxmlformats.org/officeDocument/2006/relationships/hyperlink" Target="https://priceonomics.com/hadley-wickham-the-man-who-revolutionized-r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tr13.github.io/cc21fall2/base-r-vs.-ggplot2-visualization.html#:~:text=The%20looking%20of%20the%20graphs,the%20scale%20more%20straight%2Dforward" TargetMode="External"/><Relationship Id="rId11" Type="http://schemas.openxmlformats.org/officeDocument/2006/relationships/hyperlink" Target="https://tidydesign.substack.com/p/my-dad-brian-wickham" TargetMode="External"/><Relationship Id="rId5" Type="http://schemas.openxmlformats.org/officeDocument/2006/relationships/hyperlink" Target="https://r-graph-gallery.com/density_mirror_ggplot2.html" TargetMode="External"/><Relationship Id="rId10" Type="http://schemas.openxmlformats.org/officeDocument/2006/relationships/hyperlink" Target="https://hadley.github.io/25-tidyverse-history/#whats-next" TargetMode="External"/><Relationship Id="rId4" Type="http://schemas.openxmlformats.org/officeDocument/2006/relationships/hyperlink" Target="https://r-graph-gallery.com/190-mirrored-histogram.html" TargetMode="External"/><Relationship Id="rId9" Type="http://schemas.openxmlformats.org/officeDocument/2006/relationships/hyperlink" Target="https://doi.org/10.1198/jcgs.2009.0709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ggplot2: the untold story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 Newman and Danika Wagner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R and ggplot Code VS ggplot2 Code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Base R: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plot(mtcars$wt, mtcars$mpg, pch=19)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lines(lowess(mtcars$wt, mtcars$mpg), col="blue", lwd=2)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ggplot: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geom_smooth(geom_point(ggplot(mtcars, aes(wt, mpg))))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/>
              <a:t>ggplot2:</a:t>
            </a:r>
            <a:br>
              <a:rPr lang="en" sz="1600" b="1"/>
            </a:br>
            <a:r>
              <a:rPr lang="en" sz="1600"/>
              <a:t>ggplot(mtcars, aes(wt, mpg)) + </a:t>
            </a:r>
            <a:br>
              <a:rPr lang="en" sz="1600"/>
            </a:br>
            <a:r>
              <a:rPr lang="en" sz="1600"/>
              <a:t>	geom_point() + </a:t>
            </a:r>
            <a:br>
              <a:rPr lang="en" sz="1600"/>
            </a:br>
            <a:r>
              <a:rPr lang="en" sz="1600"/>
              <a:t>	geom_smooth()</a:t>
            </a:r>
            <a:endParaRPr sz="1600"/>
          </a:p>
        </p:txBody>
      </p:sp>
      <p:sp>
        <p:nvSpPr>
          <p:cNvPr id="158" name="Google Shape;158;p22"/>
          <p:cNvSpPr/>
          <p:nvPr/>
        </p:nvSpPr>
        <p:spPr>
          <a:xfrm>
            <a:off x="3384625" y="3593800"/>
            <a:ext cx="618000" cy="199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3384625" y="3850800"/>
            <a:ext cx="618000" cy="199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3384625" y="4107800"/>
            <a:ext cx="618000" cy="199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248350" y="3242325"/>
            <a:ext cx="5970000" cy="152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6280575" y="1616763"/>
            <a:ext cx="1254900" cy="513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6280575" y="2729025"/>
            <a:ext cx="1254900" cy="513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0" y="4851000"/>
            <a:ext cx="34470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Li &amp; Fa, n.d.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650" y="0"/>
            <a:ext cx="6339025" cy="489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7712775" y="2082250"/>
            <a:ext cx="5964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116450" y="4845475"/>
            <a:ext cx="11928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RStudio. (n.d.)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311700" y="105200"/>
            <a:ext cx="2341200" cy="13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ggplot2 Basics Cheat Sheet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ggplot2 Basics Cheat Sheet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t="4561" b="6526"/>
          <a:stretch/>
        </p:blipFill>
        <p:spPr>
          <a:xfrm>
            <a:off x="1773150" y="997100"/>
            <a:ext cx="4370926" cy="38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116450" y="4845475"/>
            <a:ext cx="11928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RStudio. (n.d.)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00" y="0"/>
            <a:ext cx="6329800" cy="488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895300" y="2143250"/>
            <a:ext cx="1579500" cy="1524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t="44292" r="74519" b="25996"/>
          <a:stretch/>
        </p:blipFill>
        <p:spPr>
          <a:xfrm>
            <a:off x="378850" y="237525"/>
            <a:ext cx="4822850" cy="43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>
            <a:spLocks noGrp="1"/>
          </p:cNvSpPr>
          <p:nvPr>
            <p:ph type="body" idx="1"/>
          </p:nvPr>
        </p:nvSpPr>
        <p:spPr>
          <a:xfrm>
            <a:off x="5738875" y="1229875"/>
            <a:ext cx="2162100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ggplot2 Code: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 b="1">
                <a:solidFill>
                  <a:srgbClr val="007020"/>
                </a:solidFill>
                <a:highlight>
                  <a:srgbClr val="F8F9FA"/>
                </a:highlight>
              </a:rPr>
              <a:t>ggplot</a:t>
            </a:r>
            <a:r>
              <a:rPr lang="en" sz="1350">
                <a:solidFill>
                  <a:srgbClr val="212529"/>
                </a:solidFill>
                <a:highlight>
                  <a:srgbClr val="F8F9FA"/>
                </a:highlight>
              </a:rPr>
              <a:t>(data, </a:t>
            </a:r>
            <a:r>
              <a:rPr lang="en" sz="13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13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1350">
                <a:solidFill>
                  <a:srgbClr val="902000"/>
                </a:solidFill>
                <a:highlight>
                  <a:srgbClr val="F8F9FA"/>
                </a:highlight>
              </a:rPr>
              <a:t>x=</a:t>
            </a:r>
            <a:r>
              <a:rPr lang="en" sz="1350">
                <a:solidFill>
                  <a:srgbClr val="212529"/>
                </a:solidFill>
                <a:highlight>
                  <a:srgbClr val="F8F9FA"/>
                </a:highlight>
              </a:rPr>
              <a:t>x) )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116450" y="4845475"/>
            <a:ext cx="11928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RStudio. (n.d.)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00" y="0"/>
            <a:ext cx="6329800" cy="488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/>
          <p:nvPr/>
        </p:nvSpPr>
        <p:spPr>
          <a:xfrm>
            <a:off x="2456925" y="499000"/>
            <a:ext cx="1566600" cy="430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116450" y="4845475"/>
            <a:ext cx="11928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RStudio. (n.d.)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6721500" y="1229875"/>
            <a:ext cx="2422500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ggplot2 Code: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 b="1">
                <a:solidFill>
                  <a:srgbClr val="007020"/>
                </a:solidFill>
                <a:highlight>
                  <a:srgbClr val="F8F9FA"/>
                </a:highlight>
              </a:rPr>
              <a:t>ggplot</a:t>
            </a:r>
            <a:r>
              <a:rPr lang="en" sz="1350">
                <a:solidFill>
                  <a:srgbClr val="212529"/>
                </a:solidFill>
                <a:highlight>
                  <a:srgbClr val="F8F9FA"/>
                </a:highlight>
              </a:rPr>
              <a:t>(data, </a:t>
            </a:r>
            <a:r>
              <a:rPr lang="en" sz="13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13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1350">
                <a:solidFill>
                  <a:srgbClr val="902000"/>
                </a:solidFill>
                <a:highlight>
                  <a:srgbClr val="F8F9FA"/>
                </a:highlight>
              </a:rPr>
              <a:t>x=</a:t>
            </a:r>
            <a:r>
              <a:rPr lang="en" sz="1350">
                <a:solidFill>
                  <a:srgbClr val="212529"/>
                </a:solidFill>
                <a:highlight>
                  <a:srgbClr val="F8F9FA"/>
                </a:highlight>
              </a:rPr>
              <a:t>x) ) </a:t>
            </a:r>
            <a:r>
              <a:rPr lang="en" sz="1350">
                <a:solidFill>
                  <a:srgbClr val="666666"/>
                </a:solidFill>
                <a:highlight>
                  <a:srgbClr val="F8F9FA"/>
                </a:highlight>
              </a:rPr>
              <a:t>+ </a:t>
            </a:r>
            <a:br>
              <a:rPr lang="en" sz="1350">
                <a:solidFill>
                  <a:srgbClr val="4070A0"/>
                </a:solidFill>
                <a:highlight>
                  <a:srgbClr val="F8F9FA"/>
                </a:highlight>
              </a:rPr>
            </a:br>
            <a:r>
              <a:rPr lang="en" sz="1350">
                <a:solidFill>
                  <a:srgbClr val="4070A0"/>
                </a:solidFill>
                <a:highlight>
                  <a:srgbClr val="F8F9FA"/>
                </a:highlight>
              </a:rPr>
              <a:t>	</a:t>
            </a:r>
            <a:r>
              <a:rPr lang="en" sz="1350" b="1">
                <a:solidFill>
                  <a:srgbClr val="007020"/>
                </a:solidFill>
                <a:highlight>
                  <a:srgbClr val="F8F9FA"/>
                </a:highlight>
              </a:rPr>
              <a:t>geom_histogram</a:t>
            </a:r>
            <a:r>
              <a:rPr lang="en" sz="1350">
                <a:solidFill>
                  <a:srgbClr val="212529"/>
                </a:solidFill>
                <a:highlight>
                  <a:srgbClr val="F8F9FA"/>
                </a:highlight>
              </a:rPr>
              <a:t>( </a:t>
            </a:r>
            <a:r>
              <a:rPr lang="en" sz="1350" b="1">
                <a:solidFill>
                  <a:srgbClr val="007020"/>
                </a:solidFill>
                <a:highlight>
                  <a:srgbClr val="F8F9FA"/>
                </a:highlight>
              </a:rPr>
              <a:t>)</a:t>
            </a:r>
            <a:endParaRPr sz="1350">
              <a:solidFill>
                <a:srgbClr val="000000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116450" y="4845475"/>
            <a:ext cx="11928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RStudio. (n.d.)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l="24958" t="10711" r="50003" b="4477"/>
          <a:stretch/>
        </p:blipFill>
        <p:spPr>
          <a:xfrm>
            <a:off x="153099" y="0"/>
            <a:ext cx="1630435" cy="486184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/>
          <p:nvPr/>
        </p:nvSpPr>
        <p:spPr>
          <a:xfrm>
            <a:off x="116450" y="3888274"/>
            <a:ext cx="1730400" cy="29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4">
            <a:alphaModFix/>
          </a:blip>
          <a:srcRect t="1366" b="1734"/>
          <a:stretch/>
        </p:blipFill>
        <p:spPr>
          <a:xfrm>
            <a:off x="2353850" y="735525"/>
            <a:ext cx="4174500" cy="3610974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pic>
      <p:sp>
        <p:nvSpPr>
          <p:cNvPr id="209" name="Google Shape;209;p28"/>
          <p:cNvSpPr/>
          <p:nvPr/>
        </p:nvSpPr>
        <p:spPr>
          <a:xfrm rot="-2065589">
            <a:off x="1735635" y="3641336"/>
            <a:ext cx="550280" cy="212278"/>
          </a:xfrm>
          <a:prstGeom prst="rightArrow">
            <a:avLst>
              <a:gd name="adj1" fmla="val 27876"/>
              <a:gd name="adj2" fmla="val 54583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2277025" y="3223825"/>
            <a:ext cx="4349100" cy="597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116450" y="4845475"/>
            <a:ext cx="11928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RStudio. (n.d.)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00" y="0"/>
            <a:ext cx="6329800" cy="4889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/>
          <p:nvPr/>
        </p:nvSpPr>
        <p:spPr>
          <a:xfrm>
            <a:off x="845100" y="3606225"/>
            <a:ext cx="1652400" cy="126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 l="1314" t="73854" r="75165"/>
          <a:stretch/>
        </p:blipFill>
        <p:spPr>
          <a:xfrm>
            <a:off x="5400" y="468175"/>
            <a:ext cx="4349150" cy="373475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xfrm>
            <a:off x="4430925" y="1058875"/>
            <a:ext cx="5361600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ggplot2 Code: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ggplot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(data, 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x=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x) ) </a:t>
            </a: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+ </a:t>
            </a:r>
            <a:b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</a:b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	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geom_histogram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 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x =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 var1, 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y =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 ..density..), 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fill=</a:t>
            </a: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"#69b3a2"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)+</a:t>
            </a:r>
            <a:b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</a:b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	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116450" y="4845475"/>
            <a:ext cx="11928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RStudio. (n.d.)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/>
        </p:nvSpPr>
        <p:spPr>
          <a:xfrm>
            <a:off x="116450" y="4845475"/>
            <a:ext cx="11928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RStudio. (n.d.)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25" y="25550"/>
            <a:ext cx="6263675" cy="483867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/>
          <p:nvPr/>
        </p:nvSpPr>
        <p:spPr>
          <a:xfrm>
            <a:off x="5498775" y="2501100"/>
            <a:ext cx="1586400" cy="1455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R plot vs ggplot2 plot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4975"/>
            <a:ext cx="4550332" cy="325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800" y="1453088"/>
            <a:ext cx="3827675" cy="27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0" y="4851000"/>
            <a:ext cx="34470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Li &amp; Fa, n.d.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528074" cy="459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4057825" y="1277950"/>
            <a:ext cx="5361600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ggplot2 Code: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ggplot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(data, 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x=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x) ) </a:t>
            </a: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+ </a:t>
            </a:r>
            <a:b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</a:b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	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geom_histogram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 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x =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 var1, 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y =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 ..density..), 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fill=</a:t>
            </a: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"#69b3a2"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)+</a:t>
            </a:r>
            <a:b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</a:b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	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geom_label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 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x=</a:t>
            </a:r>
            <a:r>
              <a:rPr lang="en" sz="1150">
                <a:solidFill>
                  <a:srgbClr val="40A070"/>
                </a:solidFill>
                <a:highlight>
                  <a:srgbClr val="F8F9FA"/>
                </a:highlight>
              </a:rPr>
              <a:t>4.5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,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y=</a:t>
            </a:r>
            <a:r>
              <a:rPr lang="en" sz="1150">
                <a:solidFill>
                  <a:srgbClr val="40A070"/>
                </a:solidFill>
                <a:highlight>
                  <a:srgbClr val="F8F9FA"/>
                </a:highlight>
              </a:rPr>
              <a:t>0.25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, 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label=</a:t>
            </a: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"variable1"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), 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color=</a:t>
            </a: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"#69b3a2"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) </a:t>
            </a: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+ </a:t>
            </a:r>
            <a:b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</a:b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	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xlab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"value of x"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)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116450" y="4845475"/>
            <a:ext cx="11928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RStudio. (n.d.)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/>
        </p:nvSpPr>
        <p:spPr>
          <a:xfrm>
            <a:off x="116450" y="4845475"/>
            <a:ext cx="11928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RStudio. (n.d.)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25" y="25550"/>
            <a:ext cx="6263675" cy="483867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/>
          <p:nvPr/>
        </p:nvSpPr>
        <p:spPr>
          <a:xfrm>
            <a:off x="4017100" y="3504825"/>
            <a:ext cx="1531500" cy="115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0" y="468575"/>
            <a:ext cx="4804525" cy="36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 txBox="1">
            <a:spLocks noGrp="1"/>
          </p:cNvSpPr>
          <p:nvPr>
            <p:ph type="body" idx="1"/>
          </p:nvPr>
        </p:nvSpPr>
        <p:spPr>
          <a:xfrm>
            <a:off x="4770425" y="1295725"/>
            <a:ext cx="5361600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ggplot2 Code: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50" b="1">
                <a:solidFill>
                  <a:srgbClr val="007020"/>
                </a:solidFill>
                <a:highlight>
                  <a:srgbClr val="F8F9FA"/>
                </a:highlight>
              </a:rPr>
              <a:t>ggplot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(data, </a:t>
            </a:r>
            <a:r>
              <a:rPr lang="en" sz="9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950">
                <a:solidFill>
                  <a:srgbClr val="902000"/>
                </a:solidFill>
                <a:highlight>
                  <a:srgbClr val="F8F9FA"/>
                </a:highlight>
              </a:rPr>
              <a:t>x=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x) ) </a:t>
            </a:r>
            <a:r>
              <a:rPr lang="en" sz="950">
                <a:solidFill>
                  <a:srgbClr val="666666"/>
                </a:solidFill>
                <a:highlight>
                  <a:srgbClr val="F8F9FA"/>
                </a:highlight>
              </a:rPr>
              <a:t>+ </a:t>
            </a:r>
            <a:br>
              <a:rPr lang="en" sz="950">
                <a:solidFill>
                  <a:srgbClr val="4070A0"/>
                </a:solidFill>
                <a:highlight>
                  <a:srgbClr val="F8F9FA"/>
                </a:highlight>
              </a:rPr>
            </a:br>
            <a:r>
              <a:rPr lang="en" sz="950">
                <a:solidFill>
                  <a:srgbClr val="4070A0"/>
                </a:solidFill>
                <a:highlight>
                  <a:srgbClr val="F8F9FA"/>
                </a:highlight>
              </a:rPr>
              <a:t>	</a:t>
            </a:r>
            <a:r>
              <a:rPr lang="en" sz="950" b="1">
                <a:solidFill>
                  <a:srgbClr val="007020"/>
                </a:solidFill>
                <a:highlight>
                  <a:srgbClr val="F8F9FA"/>
                </a:highlight>
              </a:rPr>
              <a:t>geom_histogram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( </a:t>
            </a:r>
            <a:r>
              <a:rPr lang="en" sz="9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950">
                <a:solidFill>
                  <a:srgbClr val="902000"/>
                </a:solidFill>
                <a:highlight>
                  <a:srgbClr val="F8F9FA"/>
                </a:highlight>
              </a:rPr>
              <a:t>x =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 var1, </a:t>
            </a:r>
            <a:r>
              <a:rPr lang="en" sz="950">
                <a:solidFill>
                  <a:srgbClr val="902000"/>
                </a:solidFill>
                <a:highlight>
                  <a:srgbClr val="F8F9FA"/>
                </a:highlight>
              </a:rPr>
              <a:t>y =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 ..density..), </a:t>
            </a:r>
            <a:r>
              <a:rPr lang="en" sz="950">
                <a:solidFill>
                  <a:srgbClr val="902000"/>
                </a:solidFill>
                <a:highlight>
                  <a:srgbClr val="F8F9FA"/>
                </a:highlight>
              </a:rPr>
              <a:t>fill=</a:t>
            </a:r>
            <a:r>
              <a:rPr lang="en" sz="950">
                <a:solidFill>
                  <a:srgbClr val="4070A0"/>
                </a:solidFill>
                <a:highlight>
                  <a:srgbClr val="F8F9FA"/>
                </a:highlight>
              </a:rPr>
              <a:t>"#69b3a2"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)+</a:t>
            </a:r>
            <a:br>
              <a:rPr lang="en" sz="950">
                <a:solidFill>
                  <a:srgbClr val="666666"/>
                </a:solidFill>
                <a:highlight>
                  <a:srgbClr val="F8F9FA"/>
                </a:highlight>
              </a:rPr>
            </a:br>
            <a:r>
              <a:rPr lang="en" sz="950">
                <a:solidFill>
                  <a:srgbClr val="666666"/>
                </a:solidFill>
                <a:highlight>
                  <a:srgbClr val="F8F9FA"/>
                </a:highlight>
              </a:rPr>
              <a:t>	</a:t>
            </a:r>
            <a:r>
              <a:rPr lang="en" sz="950" b="1">
                <a:solidFill>
                  <a:srgbClr val="007020"/>
                </a:solidFill>
                <a:highlight>
                  <a:srgbClr val="F8F9FA"/>
                </a:highlight>
              </a:rPr>
              <a:t>geom_label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( </a:t>
            </a:r>
            <a:r>
              <a:rPr lang="en" sz="9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950">
                <a:solidFill>
                  <a:srgbClr val="902000"/>
                </a:solidFill>
                <a:highlight>
                  <a:srgbClr val="F8F9FA"/>
                </a:highlight>
              </a:rPr>
              <a:t>x=</a:t>
            </a:r>
            <a:r>
              <a:rPr lang="en" sz="950">
                <a:solidFill>
                  <a:srgbClr val="40A070"/>
                </a:solidFill>
                <a:highlight>
                  <a:srgbClr val="F8F9FA"/>
                </a:highlight>
              </a:rPr>
              <a:t>4.5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,</a:t>
            </a:r>
            <a:r>
              <a:rPr lang="en" sz="950">
                <a:solidFill>
                  <a:srgbClr val="902000"/>
                </a:solidFill>
                <a:highlight>
                  <a:srgbClr val="F8F9FA"/>
                </a:highlight>
              </a:rPr>
              <a:t>y=</a:t>
            </a:r>
            <a:r>
              <a:rPr lang="en" sz="950">
                <a:solidFill>
                  <a:srgbClr val="40A070"/>
                </a:solidFill>
                <a:highlight>
                  <a:srgbClr val="F8F9FA"/>
                </a:highlight>
              </a:rPr>
              <a:t>0.25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, </a:t>
            </a:r>
            <a:r>
              <a:rPr lang="en" sz="950">
                <a:solidFill>
                  <a:srgbClr val="902000"/>
                </a:solidFill>
                <a:highlight>
                  <a:srgbClr val="F8F9FA"/>
                </a:highlight>
              </a:rPr>
              <a:t>label=</a:t>
            </a:r>
            <a:r>
              <a:rPr lang="en" sz="950">
                <a:solidFill>
                  <a:srgbClr val="4070A0"/>
                </a:solidFill>
                <a:highlight>
                  <a:srgbClr val="F8F9FA"/>
                </a:highlight>
              </a:rPr>
              <a:t>"variable1"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), </a:t>
            </a:r>
            <a:r>
              <a:rPr lang="en" sz="950">
                <a:solidFill>
                  <a:srgbClr val="902000"/>
                </a:solidFill>
                <a:highlight>
                  <a:srgbClr val="F8F9FA"/>
                </a:highlight>
              </a:rPr>
              <a:t>color=</a:t>
            </a:r>
            <a:r>
              <a:rPr lang="en" sz="950">
                <a:solidFill>
                  <a:srgbClr val="4070A0"/>
                </a:solidFill>
                <a:highlight>
                  <a:srgbClr val="F8F9FA"/>
                </a:highlight>
              </a:rPr>
              <a:t>"#69b3a2"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) </a:t>
            </a:r>
            <a:r>
              <a:rPr lang="en" sz="950">
                <a:solidFill>
                  <a:srgbClr val="666666"/>
                </a:solidFill>
                <a:highlight>
                  <a:srgbClr val="F8F9FA"/>
                </a:highlight>
              </a:rPr>
              <a:t>+ </a:t>
            </a:r>
            <a:br>
              <a:rPr lang="en" sz="950">
                <a:solidFill>
                  <a:srgbClr val="666666"/>
                </a:solidFill>
                <a:highlight>
                  <a:srgbClr val="F8F9FA"/>
                </a:highlight>
              </a:rPr>
            </a:br>
            <a:r>
              <a:rPr lang="en" sz="950">
                <a:solidFill>
                  <a:srgbClr val="666666"/>
                </a:solidFill>
                <a:highlight>
                  <a:srgbClr val="F8F9FA"/>
                </a:highlight>
              </a:rPr>
              <a:t>	</a:t>
            </a:r>
            <a:r>
              <a:rPr lang="en" sz="950" b="1">
                <a:solidFill>
                  <a:srgbClr val="007020"/>
                </a:solidFill>
                <a:highlight>
                  <a:srgbClr val="F8F9FA"/>
                </a:highlight>
              </a:rPr>
              <a:t>geom_histogram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( </a:t>
            </a:r>
            <a:r>
              <a:rPr lang="en" sz="9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950">
                <a:solidFill>
                  <a:srgbClr val="902000"/>
                </a:solidFill>
                <a:highlight>
                  <a:srgbClr val="F8F9FA"/>
                </a:highlight>
              </a:rPr>
              <a:t>x =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 var2, </a:t>
            </a:r>
            <a:r>
              <a:rPr lang="en" sz="950">
                <a:solidFill>
                  <a:srgbClr val="902000"/>
                </a:solidFill>
                <a:highlight>
                  <a:srgbClr val="F8F9FA"/>
                </a:highlight>
              </a:rPr>
              <a:t>y =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 </a:t>
            </a:r>
            <a:r>
              <a:rPr lang="en" sz="950">
                <a:solidFill>
                  <a:srgbClr val="666666"/>
                </a:solidFill>
                <a:highlight>
                  <a:srgbClr val="F8F9FA"/>
                </a:highlight>
              </a:rPr>
              <a:t>-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..density..), 	</a:t>
            </a:r>
            <a:r>
              <a:rPr lang="en" sz="950">
                <a:solidFill>
                  <a:srgbClr val="902000"/>
                </a:solidFill>
                <a:highlight>
                  <a:srgbClr val="F8F9FA"/>
                </a:highlight>
              </a:rPr>
              <a:t>fill=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 </a:t>
            </a:r>
            <a:r>
              <a:rPr lang="en" sz="950">
                <a:solidFill>
                  <a:srgbClr val="4070A0"/>
                </a:solidFill>
                <a:highlight>
                  <a:srgbClr val="F8F9FA"/>
                </a:highlight>
              </a:rPr>
              <a:t>"#404080"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) </a:t>
            </a:r>
            <a:r>
              <a:rPr lang="en" sz="950">
                <a:solidFill>
                  <a:srgbClr val="666666"/>
                </a:solidFill>
                <a:highlight>
                  <a:srgbClr val="F8F9FA"/>
                </a:highlight>
              </a:rPr>
              <a:t>+ </a:t>
            </a:r>
            <a:br>
              <a:rPr lang="en" sz="950">
                <a:solidFill>
                  <a:srgbClr val="666666"/>
                </a:solidFill>
                <a:highlight>
                  <a:srgbClr val="F8F9FA"/>
                </a:highlight>
              </a:rPr>
            </a:br>
            <a:r>
              <a:rPr lang="en" sz="950">
                <a:solidFill>
                  <a:srgbClr val="666666"/>
                </a:solidFill>
                <a:highlight>
                  <a:srgbClr val="F8F9FA"/>
                </a:highlight>
              </a:rPr>
              <a:t>	</a:t>
            </a:r>
            <a:r>
              <a:rPr lang="en" sz="950" b="1">
                <a:solidFill>
                  <a:srgbClr val="007020"/>
                </a:solidFill>
                <a:highlight>
                  <a:srgbClr val="F8F9FA"/>
                </a:highlight>
              </a:rPr>
              <a:t>geom_label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( </a:t>
            </a:r>
            <a:r>
              <a:rPr lang="en" sz="9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950">
                <a:solidFill>
                  <a:srgbClr val="902000"/>
                </a:solidFill>
                <a:highlight>
                  <a:srgbClr val="F8F9FA"/>
                </a:highlight>
              </a:rPr>
              <a:t>x=</a:t>
            </a:r>
            <a:r>
              <a:rPr lang="en" sz="950">
                <a:solidFill>
                  <a:srgbClr val="40A070"/>
                </a:solidFill>
                <a:highlight>
                  <a:srgbClr val="F8F9FA"/>
                </a:highlight>
              </a:rPr>
              <a:t>4.5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, </a:t>
            </a:r>
            <a:r>
              <a:rPr lang="en" sz="950">
                <a:solidFill>
                  <a:srgbClr val="902000"/>
                </a:solidFill>
                <a:highlight>
                  <a:srgbClr val="F8F9FA"/>
                </a:highlight>
              </a:rPr>
              <a:t>y=</a:t>
            </a:r>
            <a:r>
              <a:rPr lang="en" sz="950">
                <a:solidFill>
                  <a:srgbClr val="666666"/>
                </a:solidFill>
                <a:highlight>
                  <a:srgbClr val="F8F9FA"/>
                </a:highlight>
              </a:rPr>
              <a:t>-</a:t>
            </a:r>
            <a:r>
              <a:rPr lang="en" sz="950">
                <a:solidFill>
                  <a:srgbClr val="40A070"/>
                </a:solidFill>
                <a:highlight>
                  <a:srgbClr val="F8F9FA"/>
                </a:highlight>
              </a:rPr>
              <a:t>0.25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, </a:t>
            </a:r>
            <a:r>
              <a:rPr lang="en" sz="950">
                <a:solidFill>
                  <a:srgbClr val="902000"/>
                </a:solidFill>
                <a:highlight>
                  <a:srgbClr val="F8F9FA"/>
                </a:highlight>
              </a:rPr>
              <a:t>label=</a:t>
            </a:r>
            <a:r>
              <a:rPr lang="en" sz="950">
                <a:solidFill>
                  <a:srgbClr val="4070A0"/>
                </a:solidFill>
                <a:highlight>
                  <a:srgbClr val="F8F9FA"/>
                </a:highlight>
              </a:rPr>
              <a:t>"variable2"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), </a:t>
            </a:r>
            <a:r>
              <a:rPr lang="en" sz="950">
                <a:solidFill>
                  <a:srgbClr val="902000"/>
                </a:solidFill>
                <a:highlight>
                  <a:srgbClr val="F8F9FA"/>
                </a:highlight>
              </a:rPr>
              <a:t>color=</a:t>
            </a:r>
            <a:r>
              <a:rPr lang="en" sz="950">
                <a:solidFill>
                  <a:srgbClr val="4070A0"/>
                </a:solidFill>
                <a:highlight>
                  <a:srgbClr val="F8F9FA"/>
                </a:highlight>
              </a:rPr>
              <a:t>"#404080"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) </a:t>
            </a:r>
            <a:r>
              <a:rPr lang="en" sz="950">
                <a:solidFill>
                  <a:srgbClr val="666666"/>
                </a:solidFill>
                <a:highlight>
                  <a:srgbClr val="F8F9FA"/>
                </a:highlight>
              </a:rPr>
              <a:t>+ </a:t>
            </a:r>
            <a:r>
              <a:rPr lang="en" sz="950">
                <a:solidFill>
                  <a:srgbClr val="4070A0"/>
                </a:solidFill>
                <a:highlight>
                  <a:srgbClr val="F8F9FA"/>
                </a:highlight>
              </a:rPr>
              <a:t> </a:t>
            </a:r>
            <a:br>
              <a:rPr lang="en" sz="950">
                <a:solidFill>
                  <a:srgbClr val="4070A0"/>
                </a:solidFill>
                <a:highlight>
                  <a:srgbClr val="F8F9FA"/>
                </a:highlight>
              </a:rPr>
            </a:br>
            <a:r>
              <a:rPr lang="en" sz="950">
                <a:solidFill>
                  <a:srgbClr val="4070A0"/>
                </a:solidFill>
                <a:highlight>
                  <a:srgbClr val="F8F9FA"/>
                </a:highlight>
              </a:rPr>
              <a:t>	</a:t>
            </a:r>
            <a:r>
              <a:rPr lang="en" sz="950" b="1">
                <a:solidFill>
                  <a:srgbClr val="007020"/>
                </a:solidFill>
                <a:highlight>
                  <a:srgbClr val="F8F9FA"/>
                </a:highlight>
              </a:rPr>
              <a:t>theme_ipsum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() </a:t>
            </a:r>
            <a:r>
              <a:rPr lang="en" sz="950">
                <a:solidFill>
                  <a:srgbClr val="666666"/>
                </a:solidFill>
                <a:highlight>
                  <a:srgbClr val="F8F9FA"/>
                </a:highlight>
              </a:rPr>
              <a:t>+ </a:t>
            </a:r>
            <a:br>
              <a:rPr lang="en" sz="950">
                <a:solidFill>
                  <a:srgbClr val="4070A0"/>
                </a:solidFill>
                <a:highlight>
                  <a:srgbClr val="F8F9FA"/>
                </a:highlight>
              </a:rPr>
            </a:br>
            <a:r>
              <a:rPr lang="en" sz="950">
                <a:solidFill>
                  <a:srgbClr val="4070A0"/>
                </a:solidFill>
                <a:highlight>
                  <a:srgbClr val="F8F9FA"/>
                </a:highlight>
              </a:rPr>
              <a:t>	</a:t>
            </a:r>
            <a:r>
              <a:rPr lang="en" sz="950" b="1">
                <a:solidFill>
                  <a:srgbClr val="007020"/>
                </a:solidFill>
                <a:highlight>
                  <a:srgbClr val="F8F9FA"/>
                </a:highlight>
              </a:rPr>
              <a:t>xlab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950">
                <a:solidFill>
                  <a:srgbClr val="4070A0"/>
                </a:solidFill>
                <a:highlight>
                  <a:srgbClr val="F8F9FA"/>
                </a:highlight>
              </a:rPr>
              <a:t>"value of x"</a:t>
            </a:r>
            <a:r>
              <a:rPr lang="en" sz="950">
                <a:solidFill>
                  <a:srgbClr val="212529"/>
                </a:solidFill>
                <a:highlight>
                  <a:srgbClr val="F8F9FA"/>
                </a:highlight>
              </a:rPr>
              <a:t>)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116450" y="4845475"/>
            <a:ext cx="11928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RStudio. (n.d.)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ggplot2 Plots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body" idx="1"/>
          </p:nvPr>
        </p:nvSpPr>
        <p:spPr>
          <a:xfrm>
            <a:off x="3889700" y="1229875"/>
            <a:ext cx="5361600" cy="21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ggplot2 Code: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ggplot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(data, 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x=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x) ) </a:t>
            </a: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+ </a:t>
            </a:r>
            <a:b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</a:b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	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geom_histogram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 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x =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 var1, 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y =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 ..density..), 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fill=</a:t>
            </a: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"#69b3a2"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)+</a:t>
            </a:r>
            <a:b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</a:b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	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geom_label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 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x=</a:t>
            </a:r>
            <a:r>
              <a:rPr lang="en" sz="1150">
                <a:solidFill>
                  <a:srgbClr val="40A070"/>
                </a:solidFill>
                <a:highlight>
                  <a:srgbClr val="F8F9FA"/>
                </a:highlight>
              </a:rPr>
              <a:t>4.5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,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y=</a:t>
            </a:r>
            <a:r>
              <a:rPr lang="en" sz="1150">
                <a:solidFill>
                  <a:srgbClr val="40A070"/>
                </a:solidFill>
                <a:highlight>
                  <a:srgbClr val="F8F9FA"/>
                </a:highlight>
              </a:rPr>
              <a:t>0.25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, 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label=</a:t>
            </a: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"variable1"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), 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color=</a:t>
            </a: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"#69b3a2"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) </a:t>
            </a: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+ </a:t>
            </a:r>
            <a:b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</a:b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	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geom_histogram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 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x =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 var2, 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y =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 </a:t>
            </a: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-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..density..), 	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fill=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 </a:t>
            </a: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"#404080"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) </a:t>
            </a: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+ </a:t>
            </a:r>
            <a:b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</a:b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	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geom_label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 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aes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x=</a:t>
            </a:r>
            <a:r>
              <a:rPr lang="en" sz="1150">
                <a:solidFill>
                  <a:srgbClr val="40A070"/>
                </a:solidFill>
                <a:highlight>
                  <a:srgbClr val="F8F9FA"/>
                </a:highlight>
              </a:rPr>
              <a:t>4.5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, 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y=</a:t>
            </a: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-</a:t>
            </a:r>
            <a:r>
              <a:rPr lang="en" sz="1150">
                <a:solidFill>
                  <a:srgbClr val="40A070"/>
                </a:solidFill>
                <a:highlight>
                  <a:srgbClr val="F8F9FA"/>
                </a:highlight>
              </a:rPr>
              <a:t>0.25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, 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label=</a:t>
            </a: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"variable2"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), </a:t>
            </a:r>
            <a:r>
              <a:rPr lang="en" sz="1150">
                <a:solidFill>
                  <a:srgbClr val="902000"/>
                </a:solidFill>
                <a:highlight>
                  <a:srgbClr val="F8F9FA"/>
                </a:highlight>
              </a:rPr>
              <a:t>color=</a:t>
            </a: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"#404080"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) </a:t>
            </a: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+ </a:t>
            </a: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 </a:t>
            </a:r>
            <a:b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</a:b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	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theme_ipsum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() </a:t>
            </a:r>
            <a:r>
              <a:rPr lang="en" sz="1150">
                <a:solidFill>
                  <a:srgbClr val="666666"/>
                </a:solidFill>
                <a:highlight>
                  <a:srgbClr val="F8F9FA"/>
                </a:highlight>
              </a:rPr>
              <a:t>+ </a:t>
            </a:r>
            <a:b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</a:b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	</a:t>
            </a:r>
            <a:r>
              <a:rPr lang="en" sz="1150" b="1">
                <a:solidFill>
                  <a:srgbClr val="007020"/>
                </a:solidFill>
                <a:highlight>
                  <a:srgbClr val="F8F9FA"/>
                </a:highlight>
              </a:rPr>
              <a:t>xlab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(</a:t>
            </a:r>
            <a:r>
              <a:rPr lang="en" sz="1150">
                <a:solidFill>
                  <a:srgbClr val="4070A0"/>
                </a:solidFill>
                <a:highlight>
                  <a:srgbClr val="F8F9FA"/>
                </a:highlight>
              </a:rPr>
              <a:t>"value of x"</a:t>
            </a:r>
            <a:r>
              <a:rPr lang="en" sz="1150">
                <a:solidFill>
                  <a:srgbClr val="212529"/>
                </a:solidFill>
                <a:highlight>
                  <a:srgbClr val="F8F9FA"/>
                </a:highlight>
              </a:rPr>
              <a:t>)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7208500" y="3679350"/>
            <a:ext cx="1935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/>
              <a:t>Holtz, Y. (n.d.).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 rotWithShape="1">
          <a:blip r:embed="rId3">
            <a:alphaModFix/>
          </a:blip>
          <a:srcRect l="6472"/>
          <a:stretch/>
        </p:blipFill>
        <p:spPr>
          <a:xfrm>
            <a:off x="311700" y="1002725"/>
            <a:ext cx="3521525" cy="37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311700" y="1900800"/>
            <a:ext cx="8520600" cy="13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“Fundamentally learning about the world through data is really, really cool.” </a:t>
            </a:r>
            <a:endParaRPr i="1"/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 Hadley Wickham, prolific R developer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Douglas, A., Roos, D., Mancini, F., Couto, A., &amp; Lusseau, D. (2014). </a:t>
            </a:r>
            <a:r>
              <a:rPr lang="en" i="1">
                <a:highlight>
                  <a:schemeClr val="lt1"/>
                </a:highlight>
              </a:rPr>
              <a:t>An Introduction to R.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https://intro2r.com/Rbook.pdf</a:t>
            </a:r>
            <a:r>
              <a:rPr lang="e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Holtz, Y. (n.d.). Mirrored histogram in base R. – the R Graph Gallery.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https://r-graph-gallery.com/190-mirrored-histogram.html</a:t>
            </a:r>
            <a:r>
              <a:rPr lang="e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Holtz, Y. (n.d.). Mirrored density chart with ggplot2. – the R Graph Gallery.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https://r-graph-gallery.com/density_mirror_ggplot2.html</a:t>
            </a:r>
            <a:r>
              <a:rPr lang="e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Li, Y., &amp; Fan, Z. (n.d.) </a:t>
            </a:r>
            <a:r>
              <a:rPr lang="en" i="1">
                <a:highlight>
                  <a:schemeClr val="lt1"/>
                </a:highlight>
              </a:rPr>
              <a:t>107 Base r vs. ggplot2 visualization.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https://jtr13.github.io/cc21fall2/base-r-vs.-ggplot2-visualization.html#:~:text=The%20looking%20of%20the%20graphs,the%20scale%20more%20straight%2Dforward</a:t>
            </a:r>
            <a:r>
              <a:rPr lang="en">
                <a:highlight>
                  <a:schemeClr val="lt1"/>
                </a:highlight>
              </a:rPr>
              <a:t>. </a:t>
            </a:r>
            <a:endParaRPr i="1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Priceonomics. (2015, July 24). </a:t>
            </a:r>
            <a:r>
              <a:rPr lang="en" i="1">
                <a:highlight>
                  <a:schemeClr val="lt1"/>
                </a:highlight>
              </a:rPr>
              <a:t>Hadley Wickham, the Man Who Revolutionized R.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7"/>
              </a:rPr>
              <a:t>https://priceonomics.com/hadley-wickham-the-man-who-revolutionized-r/</a:t>
            </a:r>
            <a:r>
              <a:rPr lang="e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RStudio. (n.d.). Data visualization with ggplot2 [PDF]. RStudio.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8"/>
              </a:rPr>
              <a:t>https://github.com/rstudio/cheatsheets/blob/main/data-visualization.pdf</a:t>
            </a:r>
            <a:r>
              <a:rPr lang="e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highlight>
                  <a:schemeClr val="lt1"/>
                </a:highlight>
              </a:rPr>
              <a:t>Wickham, H. (2010). A Layered Grammar of Graphics. </a:t>
            </a:r>
            <a:r>
              <a:rPr lang="en" sz="1700" i="1">
                <a:highlight>
                  <a:schemeClr val="lt1"/>
                </a:highlight>
              </a:rPr>
              <a:t>Journal of Computational and Graphical Statistics, 19</a:t>
            </a:r>
            <a:r>
              <a:rPr lang="en" sz="1700">
                <a:highlight>
                  <a:schemeClr val="lt1"/>
                </a:highlight>
              </a:rPr>
              <a:t>(1), 3-28. </a:t>
            </a:r>
            <a:r>
              <a:rPr lang="en" sz="1700" u="sng">
                <a:solidFill>
                  <a:schemeClr val="hlink"/>
                </a:solidFill>
                <a:highlight>
                  <a:schemeClr val="lt1"/>
                </a:highlight>
                <a:hlinkClick r:id="rId9"/>
              </a:rPr>
              <a:t>https://doi.org/10.1198/jcgs.2009.07098</a:t>
            </a:r>
            <a:r>
              <a:rPr lang="en" sz="1700">
                <a:solidFill>
                  <a:srgbClr val="333333"/>
                </a:solidFill>
                <a:highlight>
                  <a:schemeClr val="lt1"/>
                </a:highlight>
              </a:rPr>
              <a:t> </a:t>
            </a:r>
            <a:r>
              <a:rPr lang="en" sz="1700">
                <a:highlight>
                  <a:schemeClr val="lt1"/>
                </a:highlight>
              </a:rPr>
              <a:t> </a:t>
            </a:r>
            <a:endParaRPr sz="17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1"/>
                </a:highlight>
              </a:rPr>
              <a:t>Wickham, H. (2022, May 2). A brief history of the tidyverse. Hadley Wickham.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10"/>
              </a:rPr>
              <a:t>https://hadley.github.io/25-tidyverse-history/#whats-next</a:t>
            </a:r>
            <a:br>
              <a:rPr lang="en">
                <a:highlight>
                  <a:schemeClr val="lt1"/>
                </a:highlight>
              </a:rPr>
            </a:br>
            <a:br>
              <a:rPr lang="en">
                <a:highlight>
                  <a:schemeClr val="lt1"/>
                </a:highlight>
              </a:rPr>
            </a:br>
            <a:r>
              <a:rPr lang="en">
                <a:highlight>
                  <a:schemeClr val="lt1"/>
                </a:highlight>
              </a:rPr>
              <a:t>Wickham, H. (2023, September 29). </a:t>
            </a:r>
            <a:r>
              <a:rPr lang="en" i="1">
                <a:highlight>
                  <a:schemeClr val="lt1"/>
                </a:highlight>
              </a:rPr>
              <a:t>My dad, Brian Wickham</a:t>
            </a:r>
            <a:r>
              <a:rPr lang="en">
                <a:highlight>
                  <a:schemeClr val="lt1"/>
                </a:highlight>
              </a:rPr>
              <a:t>. Tidy Design.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11"/>
              </a:rPr>
              <a:t>https://tidydesign.substack.com/p/my-dad-brian-wickham</a:t>
            </a:r>
            <a:r>
              <a:rPr lang="e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and Limitations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0" y="4870225"/>
            <a:ext cx="34470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60">
                <a:solidFill>
                  <a:schemeClr val="lt1"/>
                </a:solidFill>
              </a:rPr>
              <a:t>Li &amp; Fa, n.d.</a:t>
            </a:r>
            <a:endParaRPr sz="540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2001200"/>
            <a:ext cx="85206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superimpose graphs to add new visuals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Hadley Wickham?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Born in New Zealand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Family interest in statistics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Father and sister have doctorates in statistics </a:t>
            </a:r>
            <a:r>
              <a:rPr lang="en" sz="1000"/>
              <a:t>(Pricenomics, 2015)</a:t>
            </a:r>
            <a:endParaRPr sz="1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Father inspired interest in databases </a:t>
            </a:r>
            <a:r>
              <a:rPr lang="en" sz="1000"/>
              <a:t>(Wickham, 2023)</a:t>
            </a:r>
            <a:endParaRPr sz="1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job at 15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Developing Microsoft Access Databases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Undergraduate at University of Auckland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Birthplace of 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PhD in statistics from Iowa State University (2004-2008)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Began developing R packages there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0" y="4851000"/>
            <a:ext cx="34470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Priceonomics, 2015; Wickham, 2022, 2023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-22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 Created by Wickham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0" y="4851000"/>
            <a:ext cx="34470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Wickham, 2022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95500"/>
            <a:ext cx="6153749" cy="43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335875" y="4050525"/>
            <a:ext cx="1896300" cy="417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5249050" y="3358625"/>
            <a:ext cx="3894900" cy="152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R and ggplot Code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11700" y="11435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Base R: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plot(mtcars$wt, mtcars$mpg, pch=19)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lines(lowess(mtcars$wt, mtcars$mpg), col="blue", lwd=2)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ggplot: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geom_smooth(geom_point(ggplot(mtcars, aes(wt, mpg))))</a:t>
            </a:r>
            <a:endParaRPr sz="1500"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t="16266" r="9901" b="3521"/>
          <a:stretch/>
        </p:blipFill>
        <p:spPr>
          <a:xfrm>
            <a:off x="5647825" y="0"/>
            <a:ext cx="3204151" cy="261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975" y="2656175"/>
            <a:ext cx="2720001" cy="22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161975" y="2695350"/>
            <a:ext cx="5970000" cy="152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0" y="4851000"/>
            <a:ext cx="34470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Li &amp; Fa, n.d.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ggplot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376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Wickham based ggplot on Wilkinson’s Grammar of Graphics (GoG)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breaks down components that make up a plot 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l="4368" t="5935" r="5566"/>
          <a:stretch/>
        </p:blipFill>
        <p:spPr>
          <a:xfrm>
            <a:off x="3759200" y="771250"/>
            <a:ext cx="5384800" cy="389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0" y="4851000"/>
            <a:ext cx="34470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Wickham, 2010, 2022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R and ggplot Code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Base R: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plot(mtcars$wt, mtcars$mpg, pch=19)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lines(lowess(mtcars$wt, mtcars$mpg), col="blue", lwd=2)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ggplot: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geom_smooth(geom_point(ggplot(mtcars, aes(wt, mpg))))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6693200" y="1720850"/>
            <a:ext cx="1254900" cy="513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6693200" y="3384925"/>
            <a:ext cx="1254900" cy="513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0" y="4851000"/>
            <a:ext cx="34470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Li &amp; Fa, n.d.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ggplot2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Wickham based ggplot2 on Grammar of Graphics (GoG) and was inspired by </a:t>
            </a:r>
            <a:r>
              <a:rPr lang="en" b="1">
                <a:solidFill>
                  <a:schemeClr val="accent2"/>
                </a:solidFill>
              </a:rPr>
              <a:t>fluent interface</a:t>
            </a:r>
            <a:endParaRPr b="1">
              <a:solidFill>
                <a:schemeClr val="accent2"/>
              </a:solidFill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>
                <a:solidFill>
                  <a:schemeClr val="accent2"/>
                </a:solidFill>
              </a:rPr>
              <a:t>Fluent interface</a:t>
            </a:r>
            <a:r>
              <a:rPr lang="en" sz="1600"/>
              <a:t> = application programming interface that relies extensively on method chaining to increase code legibility</a:t>
            </a:r>
            <a:endParaRPr sz="160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0" y="4851000"/>
            <a:ext cx="34470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Wickham, 2022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Microsoft Macintosh PowerPoint</Application>
  <PresentationFormat>On-screen Show (16:9)</PresentationFormat>
  <Paragraphs>94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Roboto</vt:lpstr>
      <vt:lpstr>Arial</vt:lpstr>
      <vt:lpstr>Geometric</vt:lpstr>
      <vt:lpstr>ggplot2: the untold story</vt:lpstr>
      <vt:lpstr>Base R plot vs ggplot2 plot</vt:lpstr>
      <vt:lpstr>Strengths and Limitations</vt:lpstr>
      <vt:lpstr>Who is Hadley Wickham?</vt:lpstr>
      <vt:lpstr>Packages Created by Wickham</vt:lpstr>
      <vt:lpstr>Base R and ggplot Code</vt:lpstr>
      <vt:lpstr>Developing ggplot</vt:lpstr>
      <vt:lpstr>Base R and ggplot Code</vt:lpstr>
      <vt:lpstr>Developing ggplot2</vt:lpstr>
      <vt:lpstr>Base R and ggplot Code VS ggplot2 Code</vt:lpstr>
      <vt:lpstr>ggplot2 Basics Cheat Sheet</vt:lpstr>
      <vt:lpstr>ggplot2 Basics Cheat 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ggplot2 Plots</vt:lpstr>
      <vt:lpstr>Thank you for listening!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Jessica Newman</cp:lastModifiedBy>
  <cp:revision>1</cp:revision>
  <dcterms:modified xsi:type="dcterms:W3CDTF">2025-02-27T01:39:09Z</dcterms:modified>
</cp:coreProperties>
</file>