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59" r:id="rId4"/>
    <p:sldId id="267" r:id="rId5"/>
    <p:sldId id="268" r:id="rId6"/>
    <p:sldId id="258" r:id="rId7"/>
    <p:sldId id="269" r:id="rId8"/>
    <p:sldId id="270" r:id="rId9"/>
    <p:sldId id="260" r:id="rId10"/>
    <p:sldId id="271" r:id="rId11"/>
    <p:sldId id="272" r:id="rId12"/>
    <p:sldId id="261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62" r:id="rId23"/>
    <p:sldId id="285" r:id="rId24"/>
    <p:sldId id="266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B23580-3B87-E744-AB3B-68C197A1AD42}">
          <p14:sldIdLst>
            <p14:sldId id="256"/>
          </p14:sldIdLst>
        </p14:section>
        <p14:section name="Summary Section" id="{EB8D1235-66DB-3B48-9429-1430FBE5E39C}">
          <p14:sldIdLst>
            <p14:sldId id="284"/>
          </p14:sldIdLst>
        </p14:section>
        <p14:section name="1. data analytics in the business world:" id="{D46AB18B-16AE-024A-9D67-80026FC3160A}">
          <p14:sldIdLst>
            <p14:sldId id="259"/>
            <p14:sldId id="267"/>
            <p14:sldId id="268"/>
          </p14:sldIdLst>
        </p14:section>
        <p14:section name="2. showing vs.  story-telling:" id="{E6D32516-BDC2-DF4C-9E68-C3FF08C63E1C}">
          <p14:sldIdLst>
            <p14:sldId id="258"/>
            <p14:sldId id="269"/>
            <p14:sldId id="270"/>
          </p14:sldIdLst>
        </p14:section>
        <p14:section name="3. the importance of context:" id="{CF024186-FEF5-5C46-BCB9-2ADB39E6C44C}">
          <p14:sldIdLst>
            <p14:sldId id="260"/>
            <p14:sldId id="271"/>
            <p14:sldId id="272"/>
          </p14:sldIdLst>
        </p14:section>
        <p14:section name="4. choosing effective visuals" id="{B4E3F1F0-989B-0040-8D68-CA8D6F833689}">
          <p14:sldIdLst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</p14:sldIdLst>
        </p14:section>
        <p14:section name="5. summary" id="{52B4CCA3-0718-AD42-B495-5657157FA5FF}">
          <p14:sldIdLst>
            <p14:sldId id="262"/>
            <p14:sldId id="285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8E"/>
    <a:srgbClr val="60707A"/>
    <a:srgbClr val="215A69"/>
    <a:srgbClr val="7D909C"/>
    <a:srgbClr val="A5B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6421E-DDB9-45A5-8534-367F70E9CD85}" v="6" dt="2024-04-14T02:48:06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9"/>
    <p:restoredTop sz="83117" autoAdjust="0"/>
  </p:normalViewPr>
  <p:slideViewPr>
    <p:cSldViewPr snapToGrid="0">
      <p:cViewPr varScale="1">
        <p:scale>
          <a:sx n="123" d="100"/>
          <a:sy n="123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Marc Moke" userId="b3e063b2-5e62-4c61-b670-e588473ea94b" providerId="ADAL" clId="{0EA6421E-DDB9-45A5-8534-367F70E9CD85}"/>
    <pc:docChg chg="undo custSel modSld">
      <pc:chgData name="Jean-Marc Moke" userId="b3e063b2-5e62-4c61-b670-e588473ea94b" providerId="ADAL" clId="{0EA6421E-DDB9-45A5-8534-367F70E9CD85}" dt="2024-04-14T02:48:06.291" v="42"/>
      <pc:docMkLst>
        <pc:docMk/>
      </pc:docMkLst>
      <pc:sldChg chg="addSp modSp mod modShow">
        <pc:chgData name="Jean-Marc Moke" userId="b3e063b2-5e62-4c61-b670-e588473ea94b" providerId="ADAL" clId="{0EA6421E-DDB9-45A5-8534-367F70E9CD85}" dt="2024-04-14T02:44:42.066" v="39" actId="207"/>
        <pc:sldMkLst>
          <pc:docMk/>
          <pc:sldMk cId="511620901" sldId="265"/>
        </pc:sldMkLst>
        <pc:spChg chg="mod">
          <ac:chgData name="Jean-Marc Moke" userId="b3e063b2-5e62-4c61-b670-e588473ea94b" providerId="ADAL" clId="{0EA6421E-DDB9-45A5-8534-367F70E9CD85}" dt="2024-04-14T02:44:42.066" v="39" actId="207"/>
          <ac:spMkLst>
            <pc:docMk/>
            <pc:sldMk cId="511620901" sldId="265"/>
            <ac:spMk id="3" creationId="{CBD2B204-5EB8-76D5-7D77-93D296ADE606}"/>
          </ac:spMkLst>
        </pc:spChg>
        <pc:spChg chg="add mod">
          <ac:chgData name="Jean-Marc Moke" userId="b3e063b2-5e62-4c61-b670-e588473ea94b" providerId="ADAL" clId="{0EA6421E-DDB9-45A5-8534-367F70E9CD85}" dt="2024-04-14T02:44:29.912" v="38"/>
          <ac:spMkLst>
            <pc:docMk/>
            <pc:sldMk cId="511620901" sldId="265"/>
            <ac:spMk id="4" creationId="{B30C995E-35A8-1848-69C5-0B0B14495FC9}"/>
          </ac:spMkLst>
        </pc:spChg>
      </pc:sldChg>
      <pc:sldChg chg="modAnim">
        <pc:chgData name="Jean-Marc Moke" userId="b3e063b2-5e62-4c61-b670-e588473ea94b" providerId="ADAL" clId="{0EA6421E-DDB9-45A5-8534-367F70E9CD85}" dt="2024-04-14T02:48:06.291" v="42"/>
        <pc:sldMkLst>
          <pc:docMk/>
          <pc:sldMk cId="3664122339" sldId="283"/>
        </pc:sldMkLst>
      </pc:sldChg>
    </pc:docChg>
  </pc:docChgLst>
  <pc:docChgLst>
    <pc:chgData name="Jean-Marc Moke" userId="b3e063b2-5e62-4c61-b670-e588473ea94b" providerId="ADAL" clId="{318AB7C1-F4CC-804E-B95D-2E887D5AACE4}"/>
    <pc:docChg chg="undo custSel delSld modSld modSection">
      <pc:chgData name="Jean-Marc Moke" userId="b3e063b2-5e62-4c61-b670-e588473ea94b" providerId="ADAL" clId="{318AB7C1-F4CC-804E-B95D-2E887D5AACE4}" dt="2024-04-11T19:36:44.021" v="7533" actId="2696"/>
      <pc:docMkLst>
        <pc:docMk/>
      </pc:docMkLst>
      <pc:sldChg chg="modNotesTx">
        <pc:chgData name="Jean-Marc Moke" userId="b3e063b2-5e62-4c61-b670-e588473ea94b" providerId="ADAL" clId="{318AB7C1-F4CC-804E-B95D-2E887D5AACE4}" dt="2024-04-11T18:47:55.318" v="6403" actId="20577"/>
        <pc:sldMkLst>
          <pc:docMk/>
          <pc:sldMk cId="580295494" sldId="256"/>
        </pc:sldMkLst>
      </pc:sldChg>
      <pc:sldChg chg="modNotesTx">
        <pc:chgData name="Jean-Marc Moke" userId="b3e063b2-5e62-4c61-b670-e588473ea94b" providerId="ADAL" clId="{318AB7C1-F4CC-804E-B95D-2E887D5AACE4}" dt="2024-04-11T18:43:02.657" v="5907" actId="20577"/>
        <pc:sldMkLst>
          <pc:docMk/>
          <pc:sldMk cId="1275327528" sldId="261"/>
        </pc:sldMkLst>
      </pc:sldChg>
      <pc:sldChg chg="modNotesTx">
        <pc:chgData name="Jean-Marc Moke" userId="b3e063b2-5e62-4c61-b670-e588473ea94b" providerId="ADAL" clId="{318AB7C1-F4CC-804E-B95D-2E887D5AACE4}" dt="2024-04-11T17:07:24.846" v="2091" actId="20577"/>
        <pc:sldMkLst>
          <pc:docMk/>
          <pc:sldMk cId="3939484333" sldId="262"/>
        </pc:sldMkLst>
      </pc:sldChg>
      <pc:sldChg chg="del">
        <pc:chgData name="Jean-Marc Moke" userId="b3e063b2-5e62-4c61-b670-e588473ea94b" providerId="ADAL" clId="{318AB7C1-F4CC-804E-B95D-2E887D5AACE4}" dt="2024-04-11T19:36:44.021" v="7533" actId="2696"/>
        <pc:sldMkLst>
          <pc:docMk/>
          <pc:sldMk cId="2638823462" sldId="263"/>
        </pc:sldMkLst>
      </pc:sldChg>
      <pc:sldChg chg="mod modShow">
        <pc:chgData name="Jean-Marc Moke" userId="b3e063b2-5e62-4c61-b670-e588473ea94b" providerId="ADAL" clId="{318AB7C1-F4CC-804E-B95D-2E887D5AACE4}" dt="2024-04-11T18:08:35.512" v="5259" actId="729"/>
        <pc:sldMkLst>
          <pc:docMk/>
          <pc:sldMk cId="511620901" sldId="265"/>
        </pc:sldMkLst>
      </pc:sldChg>
      <pc:sldChg chg="modSp mod modNotesTx">
        <pc:chgData name="Jean-Marc Moke" userId="b3e063b2-5e62-4c61-b670-e588473ea94b" providerId="ADAL" clId="{318AB7C1-F4CC-804E-B95D-2E887D5AACE4}" dt="2024-04-11T19:04:14.402" v="6507" actId="20577"/>
        <pc:sldMkLst>
          <pc:docMk/>
          <pc:sldMk cId="3843214407" sldId="267"/>
        </pc:sldMkLst>
        <pc:spChg chg="mod">
          <ac:chgData name="Jean-Marc Moke" userId="b3e063b2-5e62-4c61-b670-e588473ea94b" providerId="ADAL" clId="{318AB7C1-F4CC-804E-B95D-2E887D5AACE4}" dt="2024-04-11T19:04:14.402" v="6507" actId="20577"/>
          <ac:spMkLst>
            <pc:docMk/>
            <pc:sldMk cId="3843214407" sldId="267"/>
            <ac:spMk id="7" creationId="{18210D89-8E1E-0562-FCA2-07C7B5BCD3CC}"/>
          </ac:spMkLst>
        </pc:spChg>
      </pc:sldChg>
      <pc:sldChg chg="modSp mod modNotesTx">
        <pc:chgData name="Jean-Marc Moke" userId="b3e063b2-5e62-4c61-b670-e588473ea94b" providerId="ADAL" clId="{318AB7C1-F4CC-804E-B95D-2E887D5AACE4}" dt="2024-04-11T19:05:43.587" v="6520" actId="403"/>
        <pc:sldMkLst>
          <pc:docMk/>
          <pc:sldMk cId="4067623299" sldId="268"/>
        </pc:sldMkLst>
        <pc:spChg chg="mod">
          <ac:chgData name="Jean-Marc Moke" userId="b3e063b2-5e62-4c61-b670-e588473ea94b" providerId="ADAL" clId="{318AB7C1-F4CC-804E-B95D-2E887D5AACE4}" dt="2024-04-11T19:05:43.587" v="6520" actId="403"/>
          <ac:spMkLst>
            <pc:docMk/>
            <pc:sldMk cId="4067623299" sldId="268"/>
            <ac:spMk id="7" creationId="{18210D89-8E1E-0562-FCA2-07C7B5BCD3CC}"/>
          </ac:spMkLst>
        </pc:spChg>
      </pc:sldChg>
      <pc:sldChg chg="modAnim modNotesTx">
        <pc:chgData name="Jean-Marc Moke" userId="b3e063b2-5e62-4c61-b670-e588473ea94b" providerId="ADAL" clId="{318AB7C1-F4CC-804E-B95D-2E887D5AACE4}" dt="2024-04-11T18:51:31.972" v="6421" actId="20577"/>
        <pc:sldMkLst>
          <pc:docMk/>
          <pc:sldMk cId="971038546" sldId="269"/>
        </pc:sldMkLst>
      </pc:sldChg>
      <pc:sldChg chg="modSp mod modNotesTx">
        <pc:chgData name="Jean-Marc Moke" userId="b3e063b2-5e62-4c61-b670-e588473ea94b" providerId="ADAL" clId="{318AB7C1-F4CC-804E-B95D-2E887D5AACE4}" dt="2024-04-11T19:07:10.343" v="6602" actId="20577"/>
        <pc:sldMkLst>
          <pc:docMk/>
          <pc:sldMk cId="3858847697" sldId="270"/>
        </pc:sldMkLst>
        <pc:spChg chg="mod">
          <ac:chgData name="Jean-Marc Moke" userId="b3e063b2-5e62-4c61-b670-e588473ea94b" providerId="ADAL" clId="{318AB7C1-F4CC-804E-B95D-2E887D5AACE4}" dt="2024-04-11T19:07:10.343" v="6602" actId="20577"/>
          <ac:spMkLst>
            <pc:docMk/>
            <pc:sldMk cId="3858847697" sldId="270"/>
            <ac:spMk id="3" creationId="{D60D6AA1-3230-A8ED-EA40-23505671E41A}"/>
          </ac:spMkLst>
        </pc:spChg>
      </pc:sldChg>
      <pc:sldChg chg="modNotesTx">
        <pc:chgData name="Jean-Marc Moke" userId="b3e063b2-5e62-4c61-b670-e588473ea94b" providerId="ADAL" clId="{318AB7C1-F4CC-804E-B95D-2E887D5AACE4}" dt="2024-04-11T19:19:06.407" v="7390" actId="20577"/>
        <pc:sldMkLst>
          <pc:docMk/>
          <pc:sldMk cId="892320186" sldId="271"/>
        </pc:sldMkLst>
      </pc:sldChg>
      <pc:sldChg chg="modSp mod modNotesTx">
        <pc:chgData name="Jean-Marc Moke" userId="b3e063b2-5e62-4c61-b670-e588473ea94b" providerId="ADAL" clId="{318AB7C1-F4CC-804E-B95D-2E887D5AACE4}" dt="2024-04-11T19:20:36.772" v="7453" actId="20577"/>
        <pc:sldMkLst>
          <pc:docMk/>
          <pc:sldMk cId="4248957880" sldId="272"/>
        </pc:sldMkLst>
        <pc:spChg chg="mod">
          <ac:chgData name="Jean-Marc Moke" userId="b3e063b2-5e62-4c61-b670-e588473ea94b" providerId="ADAL" clId="{318AB7C1-F4CC-804E-B95D-2E887D5AACE4}" dt="2024-04-11T19:20:36.772" v="7453" actId="20577"/>
          <ac:spMkLst>
            <pc:docMk/>
            <pc:sldMk cId="4248957880" sldId="272"/>
            <ac:spMk id="7" creationId="{18210D89-8E1E-0562-FCA2-07C7B5BCD3CC}"/>
          </ac:spMkLst>
        </pc:spChg>
      </pc:sldChg>
      <pc:sldChg chg="modSp mod modNotesTx">
        <pc:chgData name="Jean-Marc Moke" userId="b3e063b2-5e62-4c61-b670-e588473ea94b" providerId="ADAL" clId="{318AB7C1-F4CC-804E-B95D-2E887D5AACE4}" dt="2024-04-11T19:20:59.945" v="7464" actId="20577"/>
        <pc:sldMkLst>
          <pc:docMk/>
          <pc:sldMk cId="1397816227" sldId="274"/>
        </pc:sldMkLst>
        <pc:spChg chg="mod">
          <ac:chgData name="Jean-Marc Moke" userId="b3e063b2-5e62-4c61-b670-e588473ea94b" providerId="ADAL" clId="{318AB7C1-F4CC-804E-B95D-2E887D5AACE4}" dt="2024-04-11T19:20:59.945" v="7464" actId="20577"/>
          <ac:spMkLst>
            <pc:docMk/>
            <pc:sldMk cId="1397816227" sldId="274"/>
            <ac:spMk id="3" creationId="{E605DCEE-2559-430F-0A79-090AEDBD65B1}"/>
          </ac:spMkLst>
        </pc:spChg>
      </pc:sldChg>
      <pc:sldChg chg="modSp mod modNotesTx">
        <pc:chgData name="Jean-Marc Moke" userId="b3e063b2-5e62-4c61-b670-e588473ea94b" providerId="ADAL" clId="{318AB7C1-F4CC-804E-B95D-2E887D5AACE4}" dt="2024-04-11T18:46:50.767" v="6317" actId="20577"/>
        <pc:sldMkLst>
          <pc:docMk/>
          <pc:sldMk cId="1191213962" sldId="275"/>
        </pc:sldMkLst>
        <pc:spChg chg="mod">
          <ac:chgData name="Jean-Marc Moke" userId="b3e063b2-5e62-4c61-b670-e588473ea94b" providerId="ADAL" clId="{318AB7C1-F4CC-804E-B95D-2E887D5AACE4}" dt="2024-04-11T17:33:21.821" v="3485" actId="20577"/>
          <ac:spMkLst>
            <pc:docMk/>
            <pc:sldMk cId="1191213962" sldId="275"/>
            <ac:spMk id="10" creationId="{E75C7B53-F4A4-047E-D2B2-6B56683CECFA}"/>
          </ac:spMkLst>
        </pc:spChg>
        <pc:spChg chg="mod">
          <ac:chgData name="Jean-Marc Moke" userId="b3e063b2-5e62-4c61-b670-e588473ea94b" providerId="ADAL" clId="{318AB7C1-F4CC-804E-B95D-2E887D5AACE4}" dt="2024-04-11T17:33:25.603" v="3486" actId="20577"/>
          <ac:spMkLst>
            <pc:docMk/>
            <pc:sldMk cId="1191213962" sldId="275"/>
            <ac:spMk id="11" creationId="{B0D4E1AA-4591-0DE0-A490-B404E373C9D5}"/>
          </ac:spMkLst>
        </pc:spChg>
      </pc:sldChg>
      <pc:sldChg chg="modNotesTx">
        <pc:chgData name="Jean-Marc Moke" userId="b3e063b2-5e62-4c61-b670-e588473ea94b" providerId="ADAL" clId="{318AB7C1-F4CC-804E-B95D-2E887D5AACE4}" dt="2024-04-11T17:51:08.865" v="4766" actId="20577"/>
        <pc:sldMkLst>
          <pc:docMk/>
          <pc:sldMk cId="2372263936" sldId="276"/>
        </pc:sldMkLst>
      </pc:sldChg>
      <pc:sldChg chg="modNotesTx">
        <pc:chgData name="Jean-Marc Moke" userId="b3e063b2-5e62-4c61-b670-e588473ea94b" providerId="ADAL" clId="{318AB7C1-F4CC-804E-B95D-2E887D5AACE4}" dt="2024-04-11T17:52:30.135" v="4792" actId="20577"/>
        <pc:sldMkLst>
          <pc:docMk/>
          <pc:sldMk cId="3891641934" sldId="277"/>
        </pc:sldMkLst>
      </pc:sldChg>
      <pc:sldChg chg="modNotesTx">
        <pc:chgData name="Jean-Marc Moke" userId="b3e063b2-5e62-4c61-b670-e588473ea94b" providerId="ADAL" clId="{318AB7C1-F4CC-804E-B95D-2E887D5AACE4}" dt="2024-04-11T17:54:16.045" v="4886" actId="20577"/>
        <pc:sldMkLst>
          <pc:docMk/>
          <pc:sldMk cId="1997029377" sldId="278"/>
        </pc:sldMkLst>
      </pc:sldChg>
      <pc:sldChg chg="modNotesTx">
        <pc:chgData name="Jean-Marc Moke" userId="b3e063b2-5e62-4c61-b670-e588473ea94b" providerId="ADAL" clId="{318AB7C1-F4CC-804E-B95D-2E887D5AACE4}" dt="2024-04-11T17:55:08.669" v="4888" actId="20577"/>
        <pc:sldMkLst>
          <pc:docMk/>
          <pc:sldMk cId="599283336" sldId="279"/>
        </pc:sldMkLst>
      </pc:sldChg>
      <pc:sldChg chg="modAnim modNotesTx">
        <pc:chgData name="Jean-Marc Moke" userId="b3e063b2-5e62-4c61-b670-e588473ea94b" providerId="ADAL" clId="{318AB7C1-F4CC-804E-B95D-2E887D5AACE4}" dt="2024-04-11T19:25:35.662" v="7531" actId="20577"/>
        <pc:sldMkLst>
          <pc:docMk/>
          <pc:sldMk cId="2695050520" sldId="280"/>
        </pc:sldMkLst>
      </pc:sldChg>
      <pc:sldChg chg="modNotesTx">
        <pc:chgData name="Jean-Marc Moke" userId="b3e063b2-5e62-4c61-b670-e588473ea94b" providerId="ADAL" clId="{318AB7C1-F4CC-804E-B95D-2E887D5AACE4}" dt="2024-04-11T18:01:00.431" v="4985" actId="20577"/>
        <pc:sldMkLst>
          <pc:docMk/>
          <pc:sldMk cId="3939335993" sldId="282"/>
        </pc:sldMkLst>
      </pc:sldChg>
      <pc:sldChg chg="addSp delSp modSp mod delAnim modAnim modNotesTx">
        <pc:chgData name="Jean-Marc Moke" userId="b3e063b2-5e62-4c61-b670-e588473ea94b" providerId="ADAL" clId="{318AB7C1-F4CC-804E-B95D-2E887D5AACE4}" dt="2024-04-11T19:22:16.917" v="7477" actId="14100"/>
        <pc:sldMkLst>
          <pc:docMk/>
          <pc:sldMk cId="3664122339" sldId="283"/>
        </pc:sldMkLst>
        <pc:spChg chg="mod">
          <ac:chgData name="Jean-Marc Moke" userId="b3e063b2-5e62-4c61-b670-e588473ea94b" providerId="ADAL" clId="{318AB7C1-F4CC-804E-B95D-2E887D5AACE4}" dt="2024-04-11T16:52:44.209" v="176" actId="14100"/>
          <ac:spMkLst>
            <pc:docMk/>
            <pc:sldMk cId="3664122339" sldId="283"/>
            <ac:spMk id="2" creationId="{DCF17E67-DE72-1FE6-C1E3-FEC0982A51FD}"/>
          </ac:spMkLst>
        </pc:spChg>
        <pc:spChg chg="add mod">
          <ac:chgData name="Jean-Marc Moke" userId="b3e063b2-5e62-4c61-b670-e588473ea94b" providerId="ADAL" clId="{318AB7C1-F4CC-804E-B95D-2E887D5AACE4}" dt="2024-04-11T19:21:20.027" v="7465" actId="1076"/>
          <ac:spMkLst>
            <pc:docMk/>
            <pc:sldMk cId="3664122339" sldId="283"/>
            <ac:spMk id="7" creationId="{6BC6D7B6-BA21-5425-6C23-4452DACC13CC}"/>
          </ac:spMkLst>
        </pc:spChg>
        <pc:spChg chg="add del mod">
          <ac:chgData name="Jean-Marc Moke" userId="b3e063b2-5e62-4c61-b670-e588473ea94b" providerId="ADAL" clId="{318AB7C1-F4CC-804E-B95D-2E887D5AACE4}" dt="2024-04-11T18:03:43.066" v="5093" actId="478"/>
          <ac:spMkLst>
            <pc:docMk/>
            <pc:sldMk cId="3664122339" sldId="283"/>
            <ac:spMk id="9" creationId="{E432E11F-2D03-EC54-B222-1D5013F9C81F}"/>
          </ac:spMkLst>
        </pc:spChg>
        <pc:spChg chg="add mod">
          <ac:chgData name="Jean-Marc Moke" userId="b3e063b2-5e62-4c61-b670-e588473ea94b" providerId="ADAL" clId="{318AB7C1-F4CC-804E-B95D-2E887D5AACE4}" dt="2024-04-11T18:04:52.340" v="5142" actId="2711"/>
          <ac:spMkLst>
            <pc:docMk/>
            <pc:sldMk cId="3664122339" sldId="283"/>
            <ac:spMk id="29" creationId="{9E084D1E-63D2-B48F-3554-BD6415E551BE}"/>
          </ac:spMkLst>
        </pc:spChg>
        <pc:graphicFrameChg chg="add mod">
          <ac:chgData name="Jean-Marc Moke" userId="b3e063b2-5e62-4c61-b670-e588473ea94b" providerId="ADAL" clId="{318AB7C1-F4CC-804E-B95D-2E887D5AACE4}" dt="2024-04-11T19:22:16.917" v="7477" actId="14100"/>
          <ac:graphicFrameMkLst>
            <pc:docMk/>
            <pc:sldMk cId="3664122339" sldId="283"/>
            <ac:graphicFrameMk id="6" creationId="{926F0DCE-B841-8354-BFD5-F2992344F056}"/>
          </ac:graphicFrameMkLst>
        </pc:graphicFrameChg>
        <pc:picChg chg="add del mod">
          <ac:chgData name="Jean-Marc Moke" userId="b3e063b2-5e62-4c61-b670-e588473ea94b" providerId="ADAL" clId="{318AB7C1-F4CC-804E-B95D-2E887D5AACE4}" dt="2024-04-11T16:43:47.515" v="80" actId="478"/>
          <ac:picMkLst>
            <pc:docMk/>
            <pc:sldMk cId="3664122339" sldId="283"/>
            <ac:picMk id="3" creationId="{9EC23BD8-1379-9B5B-13B8-7A568F20B5A3}"/>
          </ac:picMkLst>
        </pc:picChg>
        <pc:picChg chg="add mod modCrop">
          <ac:chgData name="Jean-Marc Moke" userId="b3e063b2-5e62-4c61-b670-e588473ea94b" providerId="ADAL" clId="{318AB7C1-F4CC-804E-B95D-2E887D5AACE4}" dt="2024-04-11T18:04:03.852" v="5100" actId="1076"/>
          <ac:picMkLst>
            <pc:docMk/>
            <pc:sldMk cId="3664122339" sldId="283"/>
            <ac:picMk id="5" creationId="{5AF21232-40A4-C12E-D530-DB16A0830580}"/>
          </ac:picMkLst>
        </pc:picChg>
        <pc:picChg chg="add del mod">
          <ac:chgData name="Jean-Marc Moke" userId="b3e063b2-5e62-4c61-b670-e588473ea94b" providerId="ADAL" clId="{318AB7C1-F4CC-804E-B95D-2E887D5AACE4}" dt="2024-04-11T18:03:43.066" v="5093" actId="478"/>
          <ac:picMkLst>
            <pc:docMk/>
            <pc:sldMk cId="3664122339" sldId="283"/>
            <ac:picMk id="8" creationId="{5E91855F-B1BB-62C9-5DAF-FFA8D7D923A1}"/>
          </ac:picMkLst>
        </pc:picChg>
        <pc:picChg chg="add del mod modCrop">
          <ac:chgData name="Jean-Marc Moke" userId="b3e063b2-5e62-4c61-b670-e588473ea94b" providerId="ADAL" clId="{318AB7C1-F4CC-804E-B95D-2E887D5AACE4}" dt="2024-04-11T18:03:43.066" v="5093" actId="478"/>
          <ac:picMkLst>
            <pc:docMk/>
            <pc:sldMk cId="3664122339" sldId="283"/>
            <ac:picMk id="10" creationId="{D57328C6-F845-098A-2A9E-C77002179A37}"/>
          </ac:picMkLst>
        </pc:picChg>
        <pc:picChg chg="add del mod modCrop">
          <ac:chgData name="Jean-Marc Moke" userId="b3e063b2-5e62-4c61-b670-e588473ea94b" providerId="ADAL" clId="{318AB7C1-F4CC-804E-B95D-2E887D5AACE4}" dt="2024-04-11T18:03:43.066" v="5093" actId="478"/>
          <ac:picMkLst>
            <pc:docMk/>
            <pc:sldMk cId="3664122339" sldId="283"/>
            <ac:picMk id="11" creationId="{7F3788AE-9EA3-DE69-AEBB-13A0AD0EA5ED}"/>
          </ac:picMkLst>
        </pc:picChg>
        <pc:cxnChg chg="add del mod">
          <ac:chgData name="Jean-Marc Moke" userId="b3e063b2-5e62-4c61-b670-e588473ea94b" providerId="ADAL" clId="{318AB7C1-F4CC-804E-B95D-2E887D5AACE4}" dt="2024-04-11T16:51:27.697" v="156" actId="11529"/>
          <ac:cxnSpMkLst>
            <pc:docMk/>
            <pc:sldMk cId="3664122339" sldId="283"/>
            <ac:cxnSpMk id="13" creationId="{CE76453A-A28C-3FE2-EFA7-31DC57E1892A}"/>
          </ac:cxnSpMkLst>
        </pc:cxnChg>
        <pc:cxnChg chg="add del mod">
          <ac:chgData name="Jean-Marc Moke" userId="b3e063b2-5e62-4c61-b670-e588473ea94b" providerId="ADAL" clId="{318AB7C1-F4CC-804E-B95D-2E887D5AACE4}" dt="2024-04-11T16:53:53.506" v="191" actId="478"/>
          <ac:cxnSpMkLst>
            <pc:docMk/>
            <pc:sldMk cId="3664122339" sldId="283"/>
            <ac:cxnSpMk id="15" creationId="{A871987C-E146-7AFA-D82E-FBE921D5EEB3}"/>
          </ac:cxnSpMkLst>
        </pc:cxnChg>
        <pc:cxnChg chg="add del mod">
          <ac:chgData name="Jean-Marc Moke" userId="b3e063b2-5e62-4c61-b670-e588473ea94b" providerId="ADAL" clId="{318AB7C1-F4CC-804E-B95D-2E887D5AACE4}" dt="2024-04-11T18:03:43.066" v="5093" actId="478"/>
          <ac:cxnSpMkLst>
            <pc:docMk/>
            <pc:sldMk cId="3664122339" sldId="283"/>
            <ac:cxnSpMk id="17" creationId="{8122D7CA-AF86-3B7A-157B-CDA204473A65}"/>
          </ac:cxnSpMkLst>
        </pc:cxnChg>
        <pc:cxnChg chg="add del mod">
          <ac:chgData name="Jean-Marc Moke" userId="b3e063b2-5e62-4c61-b670-e588473ea94b" providerId="ADAL" clId="{318AB7C1-F4CC-804E-B95D-2E887D5AACE4}" dt="2024-04-11T18:03:43.066" v="5093" actId="478"/>
          <ac:cxnSpMkLst>
            <pc:docMk/>
            <pc:sldMk cId="3664122339" sldId="283"/>
            <ac:cxnSpMk id="23" creationId="{A30DE2D3-AB79-E816-AE6E-A3E86ABE9444}"/>
          </ac:cxnSpMkLst>
        </pc:cxnChg>
      </pc:sldChg>
      <pc:sldChg chg="modNotesTx">
        <pc:chgData name="Jean-Marc Moke" userId="b3e063b2-5e62-4c61-b670-e588473ea94b" providerId="ADAL" clId="{318AB7C1-F4CC-804E-B95D-2E887D5AACE4}" dt="2024-04-11T19:36:38.685" v="7532" actId="20577"/>
        <pc:sldMkLst>
          <pc:docMk/>
          <pc:sldMk cId="3189778840" sldId="284"/>
        </pc:sldMkLst>
      </pc:sldChg>
      <pc:sldChg chg="modNotesTx">
        <pc:chgData name="Jean-Marc Moke" userId="b3e063b2-5e62-4c61-b670-e588473ea94b" providerId="ADAL" clId="{318AB7C1-F4CC-804E-B95D-2E887D5AACE4}" dt="2024-04-11T18:08:25.912" v="5258" actId="20577"/>
        <pc:sldMkLst>
          <pc:docMk/>
          <pc:sldMk cId="2453901605" sldId="28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215A69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2010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42.6</c:v>
                </c:pt>
                <c:pt idx="1">
                  <c:v>62.3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B-2749-9B7E-BF0F48146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overlap val="100"/>
        <c:axId val="1069266400"/>
        <c:axId val="1069268112"/>
      </c:barChart>
      <c:catAx>
        <c:axId val="106926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268112"/>
        <c:crosses val="autoZero"/>
        <c:auto val="1"/>
        <c:lblAlgn val="ctr"/>
        <c:lblOffset val="100"/>
        <c:noMultiLvlLbl val="0"/>
      </c:catAx>
      <c:valAx>
        <c:axId val="10692681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266400"/>
        <c:crosses val="autoZero"/>
        <c:crossBetween val="between"/>
      </c:valAx>
      <c:spPr>
        <a:noFill/>
        <a:ln w="63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Bierstadt Display" panose="020B0004020202020204" pitchFamily="34" charset="0"/>
                <a:ea typeface="Lantinghei TC Extralight" panose="03000509000000000000" pitchFamily="66" charset="-120"/>
                <a:cs typeface="Bierstadt Display" panose="020F0502020204030204" pitchFamily="34" charset="0"/>
              </a:defRPr>
            </a:pPr>
            <a:r>
              <a:rPr lang="en-US" sz="1800" b="0" i="0" spc="0" dirty="0">
                <a:solidFill>
                  <a:schemeClr val="tx1"/>
                </a:solidFill>
                <a:latin typeface="Bierstadt Display" panose="020B0004020202020204" pitchFamily="34" charset="0"/>
                <a:ea typeface="Lantinghei TC Extralight" panose="03000509000000000000" pitchFamily="66" charset="-120"/>
                <a:cs typeface="Bierstadt Display" panose="020F0502020204030204" pitchFamily="34" charset="0"/>
              </a:rPr>
              <a:t>Too much</a:t>
            </a:r>
          </a:p>
        </c:rich>
      </c:tx>
      <c:layout>
        <c:manualLayout>
          <c:xMode val="edge"/>
          <c:yMode val="edge"/>
          <c:x val="6.3686245545765971E-3"/>
          <c:y val="1.77083202612465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Bierstadt Display" panose="020B0004020202020204" pitchFamily="34" charset="0"/>
              <a:ea typeface="Lantinghei TC Extralight" panose="03000509000000000000" pitchFamily="66" charset="-120"/>
              <a:cs typeface="Bierstadt Display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9C-0D4B-99C5-A8901994F1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9C-0D4B-99C5-A8901994F1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9C-0D4B-99C5-A8901994F1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9C-0D4B-99C5-A8901994F11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9C-0D4B-99C5-A8901994F11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A9C-0D4B-99C5-A8901994F11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7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9C-0D4B-99C5-A8901994F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5494032"/>
        <c:axId val="1395451952"/>
      </c:barChart>
      <c:catAx>
        <c:axId val="139549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Lantinghei TC Extralight" panose="03000509000000000000" pitchFamily="66" charset="-120"/>
                <a:ea typeface="Lantinghei TC Extralight" panose="03000509000000000000" pitchFamily="66" charset="-120"/>
                <a:cs typeface="+mn-cs"/>
              </a:defRPr>
            </a:pPr>
            <a:endParaRPr lang="en-US"/>
          </a:p>
        </c:txPr>
        <c:crossAx val="1395451952"/>
        <c:crosses val="autoZero"/>
        <c:auto val="1"/>
        <c:lblAlgn val="ctr"/>
        <c:lblOffset val="100"/>
        <c:noMultiLvlLbl val="0"/>
      </c:catAx>
      <c:valAx>
        <c:axId val="1395451952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antinghei TC Extralight" panose="03000509000000000000" pitchFamily="66" charset="-120"/>
                <a:ea typeface="Lantinghei TC Extralight" panose="03000509000000000000" pitchFamily="66" charset="-120"/>
                <a:cs typeface="Arial Unicode MS" panose="020B0604020202020204" pitchFamily="34" charset="-128"/>
              </a:defRPr>
            </a:pPr>
            <a:endParaRPr lang="en-US"/>
          </a:p>
        </c:txPr>
        <c:crossAx val="13954940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Lantinghei TC Extralight" panose="03000509000000000000" pitchFamily="66" charset="-120"/>
              <a:ea typeface="Lantinghei TC Extralight" panose="03000509000000000000" pitchFamily="66" charset="-12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pie</a:t>
            </a:r>
            <a:r>
              <a:rPr lang="en-US" baseline="0" dirty="0">
                <a:solidFill>
                  <a:schemeClr val="bg2">
                    <a:lumMod val="50000"/>
                  </a:schemeClr>
                </a:solidFill>
              </a:rPr>
              <a:t> chart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24434724487710952"/>
          <c:y val="3.23275471778510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D0-4E5E-9831-0A89B23FB146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D0-4E5E-9831-0A89B23FB146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D0-4E5E-9831-0A89B23FB146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D0-4E5E-9831-0A89B23FB1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Supplier A</c:v>
                </c:pt>
                <c:pt idx="1">
                  <c:v>Supplier B</c:v>
                </c:pt>
                <c:pt idx="2">
                  <c:v>Supplier C</c:v>
                </c:pt>
                <c:pt idx="3">
                  <c:v>Supplier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31</c:v>
                </c:pt>
                <c:pt idx="2">
                  <c:v>9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3-5749-B5D5-FCA61C1F47E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57933943543452"/>
          <c:y val="0.41523246709667799"/>
          <c:w val="0.18897938396349412"/>
          <c:h val="0.276852359824657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A6F35-E6D7-1846-B3DB-B97593AF78C4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9B4D7-E577-604F-8FB3-61BCD187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8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guys,</a:t>
            </a:r>
          </a:p>
          <a:p>
            <a:endParaRPr lang="en-US" dirty="0"/>
          </a:p>
          <a:p>
            <a:r>
              <a:rPr lang="en-US" dirty="0"/>
              <a:t>I want to talk very generally about how one can tell a story with visuals in a business context.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9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You want to start with the who by identifying your audience and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imagining how the story you want to tell can change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depending on who can make what decision.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After addressing the who,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the what becomes easier to identify and articulate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because now you know what your potential audience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might want to hear.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After identifying who our audience is and what they want to know,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you can start to think about the data you have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that will act as evidence of the story you want to tell.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Consider this example: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if our who is a budget committee that can approve funding for a summer program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what we want to show them is that the program was a success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so that they can approve your required budget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finally, we want to know how we can show the success of the program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with data we collected before and after a pilot for example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Now that you've identified the who what and how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you want to choose a visual that can help you tell that story,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but there are a few extra questions you want to answer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before you know which visual to choose...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4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Consolas" panose="020B0609020204030204" pitchFamily="49" charset="0"/>
              </a:rPr>
              <a:t>	You want to ask: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dirty="0">
                <a:latin typeface="Avenir" panose="02000503020000020003" pitchFamily="2" charset="0"/>
              </a:rPr>
              <a:t>What background information is relevant or essential for you to tell your story?</a:t>
            </a: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endParaRPr lang="en-US" dirty="0">
              <a:latin typeface="Avenir" panose="02000503020000020003" pitchFamily="2" charset="0"/>
            </a:endParaRP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dirty="0">
                <a:latin typeface="Avenir" panose="02000503020000020003" pitchFamily="2" charset="0"/>
              </a:rPr>
              <a:t>Who is the decision-maker and what do we know about them?</a:t>
            </a: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endParaRPr lang="en-US" dirty="0">
              <a:latin typeface="Avenir" panose="02000503020000020003" pitchFamily="2" charset="0"/>
            </a:endParaRP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dirty="0">
                <a:latin typeface="Avenir" panose="02000503020000020003" pitchFamily="2" charset="0"/>
              </a:rPr>
              <a:t>What biases do they have that might make them supportive of or resistant to our message? </a:t>
            </a: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endParaRPr lang="en-US" dirty="0">
              <a:latin typeface="Avenir" panose="02000503020000020003" pitchFamily="2" charset="0"/>
            </a:endParaRP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dirty="0">
                <a:latin typeface="Avenir" panose="02000503020000020003" pitchFamily="2" charset="0"/>
              </a:rPr>
              <a:t>What data can we use to strengthen our case? And is our audience familiar with this data, or is it new? </a:t>
            </a: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endParaRPr lang="en-US" dirty="0">
              <a:latin typeface="Avenir" panose="02000503020000020003" pitchFamily="2" charset="0"/>
            </a:endParaRP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dirty="0">
                <a:latin typeface="Avenir" panose="02000503020000020003" pitchFamily="2" charset="0"/>
              </a:rPr>
              <a:t>Where are the risks: what factors could weaken our case, and do we need to proactively address them? </a:t>
            </a: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endParaRPr lang="en-US" dirty="0">
              <a:latin typeface="Avenir" panose="02000503020000020003" pitchFamily="2" charset="0"/>
            </a:endParaRP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dirty="0">
                <a:latin typeface="Avenir" panose="02000503020000020003" pitchFamily="2" charset="0"/>
              </a:rPr>
              <a:t>What would a successful outcome look like? </a:t>
            </a:r>
          </a:p>
          <a:p>
            <a:pPr marL="1428750" lvl="2" indent="-51435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AutoNum type="arabicPeriod"/>
            </a:pPr>
            <a:endParaRPr lang="en-US" dirty="0">
              <a:latin typeface="Avenir" panose="02000503020000020003" pitchFamily="2" charset="0"/>
            </a:endParaRPr>
          </a:p>
          <a:p>
            <a:pPr marL="914400" lvl="2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+mj-lt"/>
              <a:buNone/>
            </a:pPr>
            <a:r>
              <a:rPr lang="en-US" dirty="0">
                <a:latin typeface="Avenir" panose="02000503020000020003" pitchFamily="2" charset="0"/>
              </a:rPr>
              <a:t>Finally, you want to ask:</a:t>
            </a:r>
          </a:p>
          <a:p>
            <a:pPr marL="914400" lvl="2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+mj-lt"/>
              <a:buNone/>
            </a:pPr>
            <a:endParaRPr lang="en-US" dirty="0">
              <a:latin typeface="Avenir" panose="02000503020000020003" pitchFamily="2" charset="0"/>
            </a:endParaRPr>
          </a:p>
          <a:p>
            <a:pPr marL="1371600" lvl="3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dirty="0">
                <a:latin typeface="Avenir" panose="02000503020000020003" pitchFamily="2" charset="0"/>
              </a:rPr>
              <a:t>If you only had a limited amount of time or a single sentence to tell your audience what they need to know, what would you say?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you’ve answered these questions for yourself, </a:t>
            </a:r>
          </a:p>
          <a:p>
            <a:endParaRPr lang="en-US" dirty="0"/>
          </a:p>
          <a:p>
            <a:r>
              <a:rPr lang="en-US" dirty="0"/>
              <a:t>you can now go ahead and decide which visual you want to use </a:t>
            </a:r>
          </a:p>
          <a:p>
            <a:endParaRPr lang="en-US" dirty="0"/>
          </a:p>
          <a:p>
            <a:r>
              <a:rPr lang="en-US" dirty="0"/>
              <a:t>to help you tell a good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Management researchers recommend using </a:t>
            </a:r>
          </a:p>
          <a:p>
            <a:endParaRPr lang="en-US" dirty="0"/>
          </a:p>
          <a:p>
            <a:r>
              <a:rPr lang="en-US" dirty="0"/>
              <a:t>simple text</a:t>
            </a:r>
          </a:p>
          <a:p>
            <a:r>
              <a:rPr lang="en-US" dirty="0"/>
              <a:t>scatterplots</a:t>
            </a:r>
          </a:p>
          <a:p>
            <a:r>
              <a:rPr lang="en-US" dirty="0"/>
              <a:t>line charts </a:t>
            </a:r>
          </a:p>
          <a:p>
            <a:r>
              <a:rPr lang="en-US" dirty="0"/>
              <a:t>and bar charts</a:t>
            </a:r>
          </a:p>
          <a:p>
            <a:endParaRPr lang="en-US" dirty="0"/>
          </a:p>
          <a:p>
            <a:r>
              <a:rPr lang="en-US" dirty="0"/>
              <a:t>there are also some recommendations about which graphs not to use,</a:t>
            </a:r>
          </a:p>
          <a:p>
            <a:endParaRPr lang="en-US" dirty="0"/>
          </a:p>
          <a:p>
            <a:r>
              <a:rPr lang="en-US" dirty="0"/>
              <a:t>but I just want to touch on two of the most popular ones for our purposes.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1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When you want to tell a story about a simple comparison,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simply using text can be a very effective technique.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As an illustration,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this graph is adapted from data that was published by The Conference Board dot Org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in 2023 showing how job satisfaction has changed since the 2008 recession: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Here you can see that more employees were satisfied with their jobs in 2022 than in 2010,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but this graph requires your audience to do a lot of reading that is frankly unnecessary.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Just because you have numbers to show,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does not mean that you need to draw a graph to present that information.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So how can we fix this visual?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Using simple text, you can focus attention on the most important point of the story we want to tell about job satisfaction.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That is, that more 62% of employees in the US feel more satisfied with their jobs in 2022 compared to in 2010 right after the recession.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As you can see, this is a much easier easier way to pull your audiences attention towards the difference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Using large test and bold contrasts makes your story easier to tell.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An important point to note is that this type of information can be presented in many different ways,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so be careful not to mislead your audience with your visual.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With all that said, if you do have more data to show, a graph would generally be more 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46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You could use a scatter plot: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As we know, scatterplots can be useful for showing relationships between two things,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because they allow you to encode data at the same time on a horizontal x‐axis and vertical y‐axis to see if and what relationships exists.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Because they tend to be used more in scientific fields, they are often seen as more complicated.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That said, there are good use cases for scatterplots in the business world too.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For example, let’s say that we manage a bus fleet and want to understand the relationship between miles driven and cost per mile.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The scatterplot may look something like this: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But remember, you want to tell a story and pull your audience's attention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So you can use a color scheme to focus on those cases where cost per mile is above average,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4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 slightly modified scatterplot designed to draw the eye to that story quicker might look something like this: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Remember to declutter your scatterplot.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You don't want too much information such as texts on your dots or grid lines in the background.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Another thing is that your choice of colors and point types also plays an important role in the story you want to tell,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so make sure to choose these elements with those key insights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5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Line graphs are also a good option.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There are two types of line graphs you can use: time series or slope graphs.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Time series lines graphs can show either one series or multiple series for comparison.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(graph)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The important point to remember with line graphs is that you need to keep the intervals between your x-axis units consistent.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Removing the consistency alerts your audience that you are trying to be misleading,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and we don't want the client company walking away from whatever we are trying to propose because they didn't trust the data in our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9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Slope graphs can be useful when you have two or more time points of comparisons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and you want to quickly show relative increases and decreases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or differences across various categories between the two data points.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Imagine that you are analyzing and communicating data from a recent employee feedback survey.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To show the relative change in survey categories from 2022 to 2023,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your slope graph might look something like this: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Slope graphs give a lot of information in that they show increase and decrease by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connecting two values with different lines showing the direction of the change.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Depending on the context, a slope graph may not always be the best option,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but in some cases, you may want to use them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to emphasize an important aspect of the changes.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For example, we can draw attention to the change in career development satisfaction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in the employee feedback survey.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As you can see in the focused graph,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your attention is drawn immediately to the decrease in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“Career development,” 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while the rest of the data is preserved for context without competing for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9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start with a general overview about what it means to do analysis for corporate institutions, </a:t>
            </a:r>
          </a:p>
          <a:p>
            <a:endParaRPr lang="en-US" dirty="0"/>
          </a:p>
          <a:p>
            <a:r>
              <a:rPr lang="en-US" dirty="0"/>
              <a:t>then go into how consultants tell good stories with visuals that inform decision-making. </a:t>
            </a:r>
          </a:p>
          <a:p>
            <a:endParaRPr lang="en-US" dirty="0"/>
          </a:p>
          <a:p>
            <a:r>
              <a:rPr lang="en-US" dirty="0"/>
              <a:t>I then want to emphasize the importance of the context as a preface to choosing effective visuals.</a:t>
            </a:r>
          </a:p>
          <a:p>
            <a:endParaRPr lang="en-US" dirty="0"/>
          </a:p>
          <a:p>
            <a:r>
              <a:rPr lang="en-US" dirty="0"/>
              <a:t>From there I will synthesize some recommendations that management researchers have given for choosing the most effective visuals </a:t>
            </a:r>
          </a:p>
          <a:p>
            <a:r>
              <a:rPr lang="en-US" dirty="0"/>
              <a:t>and then summarize the 6 basic rules at the end.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We can also use bar graphs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These charts tend to be the go-to visual for consultants who want to show differences between categories.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They also tend to be avoided because they're so common.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Instead, I believe bar charts should be used more because they are so common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because then they're easier to do since we already know how to create them.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The same rules apply here as they do for the previous graphs.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You want to make sure your audience can see your story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so you need to make sure your colors and choice of bar size height width and spacing tell that story.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Another point to consider is to make sure the relative order of your categories are crystal clear.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If your bar chart has too many bars or too many points are clustered together,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it becomes more difficult to focus on one at a time and pull out insight,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so use multiple series bar charts with caution.</a:t>
            </a:r>
            <a:endParaRPr lang="en-US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I could spend forever and a day talking about the things to avoid when drawing up a bar chart for the business case,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but the important takeaway I want to leave you with here is that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simple but impactful is always better than complex and too complicated.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3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So what visuals should we avoid?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There are a few graphs that analysts recommend not to use when you’re trying to tell a visual story in business contexts.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I want to touch on three of them here, but these are by no means an exhaustive list of all the graphs to leave out: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Starting with the Pie Chart: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The type of graph is misleading for the simple fact that it is usually hard to tell the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proportions of the different categories you are trying to compare.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 simple solution for this would be to plot your information on an ordered bar chart,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as this approach conveys a much easier message when presenting comparisons.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In a similar vein, the donut chart is generally not recommended as it forces your audience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to have to guess the size of the angles.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As you can see here, it is very difficult to tell which arc is bigger between arc A and B.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Similar to the pie chart, a bar graph would be better at displaying information that would typically appear on this visual.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solidFill>
                <a:srgbClr val="221E1F"/>
              </a:solidFill>
              <a:effectLst/>
              <a:latin typeface="Consolas" panose="020B0609020204030204" pitchFamily="49" charset="0"/>
            </a:endParaRP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More recommendations exist out there that business clients generally do not want to see,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like the 3-d chart which Michael has mentioned many times, 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221E1F"/>
                </a:solidFill>
                <a:effectLst/>
                <a:latin typeface="Consolas" panose="020B0609020204030204" pitchFamily="49" charset="0"/>
              </a:rPr>
              <a:t>but the general idea here is to show your clients visuals that they can easily understand without getting pulled out of your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6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to </a:t>
            </a:r>
            <a:r>
              <a:rPr lang="en-US" dirty="0" err="1"/>
              <a:t>summarise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2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6 things to remember include knowing your audience and what they want to hear. </a:t>
            </a:r>
          </a:p>
          <a:p>
            <a:r>
              <a:rPr lang="en-US" dirty="0"/>
              <a:t>Choosing a visual that will speak to them, but making sure to declutter your graphs </a:t>
            </a:r>
          </a:p>
          <a:p>
            <a:r>
              <a:rPr lang="en-US" dirty="0"/>
              <a:t>(like avoiding animations as most business clients tend to hate them). </a:t>
            </a:r>
          </a:p>
          <a:p>
            <a:endParaRPr lang="en-US" dirty="0"/>
          </a:p>
          <a:p>
            <a:r>
              <a:rPr lang="en-US" dirty="0"/>
              <a:t>You also want to make sure that your visual pulls your audiences attention to the most important features, </a:t>
            </a:r>
          </a:p>
          <a:p>
            <a:r>
              <a:rPr lang="en-US" dirty="0"/>
              <a:t>which you can accomplish by thinking like a designer rather than a data scientist</a:t>
            </a:r>
          </a:p>
          <a:p>
            <a:endParaRPr lang="en-US" dirty="0"/>
          </a:p>
          <a:p>
            <a:r>
              <a:rPr lang="en-US" dirty="0"/>
              <a:t>The moral of the story I want to leave you with is to remember to tell a story. </a:t>
            </a:r>
          </a:p>
          <a:p>
            <a:r>
              <a:rPr lang="en-US" dirty="0"/>
              <a:t>As much as we are taught as graduate students to show our findings, </a:t>
            </a:r>
          </a:p>
          <a:p>
            <a:r>
              <a:rPr lang="en-US" dirty="0"/>
              <a:t>if you ever end up presenting data to institutional clients,</a:t>
            </a:r>
          </a:p>
          <a:p>
            <a:r>
              <a:rPr lang="en-US" dirty="0"/>
              <a:t>it is much better to tell a story rather than to show them the fanciest graph you can come up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does it mean to do analytics for business clients?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Businesses collect all kinds of information that is then subjected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to data analytics techniques to get insight that can be used to improve things.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Data analytics techniques can reveal trends and metrics that would otherwise be lost in the mass of information.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This information can then be used to optimize processes to increase the overall efficiency of a business or system.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For example, manufacturing companies often record the runtime, downtime, and work queue for various machines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and then analyze the data to better plan workloads so the machines operate closer to peak capacity.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Data analytics can do much more than point out bottlenecks in production.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Gaming companies use data analytics to set reward schedules for players that keep the majority of players active in the game.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Content companies use many of the same data analytics to keep you clicking, watching, or re-organizing content to get another view or another click.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Every business hires consultants that can take care of the process of analytics and present them in ways that they can understand.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Sometimes these consultants are in-house analysts, sometimes they come to Schulich to ask a person like me to help them find ways to improve their company diversity programs.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So in essence, businesses use data-driven approaches to inform company programs and management practices,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ensuring that their products stay attractive and that they retain the best talent for their business purposes.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So if you want to be a good business analyst and keep getting paid for your consultation services,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you have to make sure that your message tells a story that aligns with what your client of choice actually needs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Consolas" panose="020B0609020204030204" pitchFamily="49" charset="0"/>
              </a:rPr>
              <a:t>But how do we tell a good story about the data we’ve collected with visuals?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To start with a situating example: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A researcher conducted a LinkedIn poll asking business analysts what they feel when their boss asks them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to show them the data they collected about whatever it is they were hired to find out: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Some of the responses were definitely interesting. Here we can see that one of the respondents answered: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lvl="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Consolas" panose="020B0609020204030204" pitchFamily="49" charset="0"/>
              </a:rPr>
              <a:t>"Frustrated because I don’t think I’ll be able to tell the whole story.</a:t>
            </a:r>
            <a:endParaRPr lang="en-CA" sz="1800" dirty="0">
              <a:effectLst/>
              <a:latin typeface="Calibri" panose="020F0502020204030204" pitchFamily="34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lvl="3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Consolas" panose="020B0609020204030204" pitchFamily="49" charset="0"/>
              </a:rPr>
              <a:t>"Inadequate. Boss: Can you drill down into that? Give me the split by x, y, and z."</a:t>
            </a:r>
            <a:endParaRPr lang="en-CA" sz="1800" dirty="0">
              <a:effectLst/>
              <a:latin typeface="Calibri" panose="020F0502020204030204" pitchFamily="34" charset="0"/>
            </a:endParaRPr>
          </a:p>
          <a:p>
            <a:pPr marL="20574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(</a:t>
            </a:r>
            <a:r>
              <a:rPr lang="en-CA" sz="1800" i="1" dirty="0" err="1">
                <a:effectLst/>
                <a:latin typeface="Consolas" panose="020B0609020204030204" pitchFamily="49" charset="0"/>
              </a:rPr>
              <a:t>Nussbaumer</a:t>
            </a:r>
            <a:r>
              <a:rPr lang="en-CA" sz="1800" i="1" dirty="0">
                <a:effectLst/>
                <a:latin typeface="Consolas" panose="020B0609020204030204" pitchFamily="49" charset="0"/>
              </a:rPr>
              <a:t> </a:t>
            </a:r>
            <a:r>
              <a:rPr lang="en-CA" sz="1800" i="1" dirty="0" err="1">
                <a:effectLst/>
                <a:latin typeface="Consolas" panose="020B0609020204030204" pitchFamily="49" charset="0"/>
              </a:rPr>
              <a:t>Knaflic</a:t>
            </a:r>
            <a:r>
              <a:rPr lang="en-CA" sz="1800" i="1" dirty="0">
                <a:effectLst/>
                <a:latin typeface="Consolas" panose="020B0609020204030204" pitchFamily="49" charset="0"/>
              </a:rPr>
              <a:t>, 2015</a:t>
            </a:r>
            <a:r>
              <a:rPr lang="en-CA" sz="1800" dirty="0">
                <a:effectLst/>
                <a:latin typeface="Consolas" panose="020B0609020204030204" pitchFamily="49" charset="0"/>
              </a:rPr>
              <a:t>)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Being able to tell a story with data is a very important skill in all contexts,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but in the business world, you live and die by the story you can tell with the data you have.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As academics, we are well-versed in quantitative techniques such as finding the data, pulling it together, analyzing it, building models.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But we're not always so good at telling effective stories with the data we have.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This can become very problematic, especially when this is usually the most important part in your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 communications with any company that wants to hire you to show them what to do next.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They don't usually care about how well you ran your analysis,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or how significant the difference for one group was compared to another.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So how do we tell a story to decision makers?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There are 6 basic rules-of-thumb that are generally recommended when you want to create a visual report for a business case: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Understand the context: you need to know who your audience is and what they need you to do then you can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Choose an appropriate visual: that can help you communicate your message in a business setting.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It is important to eliminate clutter: as this can increase the cognitive load of your clients.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Business decision-makers lose interest in visuals that are too busy.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You don’t want your clients to lose interest in your message.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Another way to sell the importance of your story is to Focus their attention on the important: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as this can help drive the message home before you even speak on your core idea</a:t>
            </a:r>
          </a:p>
          <a:p>
            <a:pPr marL="1028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028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Consolas" panose="020B0609020204030204" pitchFamily="49" charset="0"/>
              </a:rPr>
              <a:t>Thinking like a designer: really just emphasizes the idea that form follows function. </a:t>
            </a:r>
          </a:p>
          <a:p>
            <a:pPr marL="1028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2800" dirty="0">
              <a:solidFill>
                <a:srgbClr val="211D1E"/>
              </a:solidFill>
              <a:effectLst/>
              <a:latin typeface="Helvetica" pitchFamily="2" charset="0"/>
            </a:endParaRPr>
          </a:p>
          <a:p>
            <a:pPr marL="1028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800" dirty="0">
                <a:solidFill>
                  <a:srgbClr val="211D1E"/>
                </a:solidFill>
                <a:effectLst/>
                <a:latin typeface="Helvetica" pitchFamily="2" charset="0"/>
              </a:rPr>
              <a:t>When it comes to the form and function of our data visualizations, </a:t>
            </a:r>
          </a:p>
          <a:p>
            <a:pPr marL="1028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800" dirty="0">
                <a:solidFill>
                  <a:srgbClr val="211D1E"/>
                </a:solidFill>
                <a:effectLst/>
                <a:latin typeface="Helvetica" pitchFamily="2" charset="0"/>
              </a:rPr>
              <a:t>we first want to think about what it is we want our audience to be able to </a:t>
            </a:r>
            <a:r>
              <a:rPr lang="en-CA" sz="2800" i="1" dirty="0">
                <a:solidFill>
                  <a:srgbClr val="211D1E"/>
                </a:solidFill>
                <a:effectLst/>
                <a:latin typeface="Helvetica" pitchFamily="2" charset="0"/>
              </a:rPr>
              <a:t>do </a:t>
            </a:r>
            <a:r>
              <a:rPr lang="en-CA" sz="2800" dirty="0">
                <a:solidFill>
                  <a:srgbClr val="211D1E"/>
                </a:solidFill>
                <a:effectLst/>
                <a:latin typeface="Helvetica" pitchFamily="2" charset="0"/>
              </a:rPr>
              <a:t>with the data (function) </a:t>
            </a:r>
          </a:p>
          <a:p>
            <a:pPr marL="1028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800" dirty="0">
                <a:solidFill>
                  <a:srgbClr val="211D1E"/>
                </a:solidFill>
                <a:effectLst/>
                <a:latin typeface="Helvetica" pitchFamily="2" charset="0"/>
              </a:rPr>
              <a:t>and create a visualization (form) that will allow for this with ease.</a:t>
            </a: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In all of this, remember to Tell a story. 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To tell a clear story, your visuals have to fit into the message you are trying to sell. 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In a few slides I'll try to show you how you can synthesize these elements in the visuals you choose to tell your story.</a:t>
            </a:r>
            <a:endParaRPr lang="en-CA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Before I go into the visuals though, I want to emphasize the importance of context.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Consolas" panose="020B0609020204030204" pitchFamily="49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We've had many conversations in class about the difference between an academic and the lay audience. I know I've mentioned a few times that sometimes flashy is good, but there are caveats to that idea.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onsolas" panose="020B0609020204030204" pitchFamily="49" charset="0"/>
              </a:rPr>
              <a:t>Before you go ahead making a flashy graph for your business clients, you need to have answered the who what and how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9B4D7-E577-604F-8FB3-61BCD187E0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5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8D3C-C482-80F4-E82D-505059309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52CB-8EEB-4632-3E69-BA5121614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5598-22C1-2ED6-7594-A81C1781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9B60-152E-8846-9A96-D15784673000}" type="datetime1">
              <a:rPr lang="en-CA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6F85-2C4A-D648-FEFB-DA79F8D2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A2D4-2C81-C364-F3ED-AACD634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7C26-FDEC-70CE-6924-7480BF1D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CE823-28C5-358F-B66A-79B9003F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ED30-5E35-C1AC-E0A6-A863BBF6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2351-F1B7-9647-AEB6-8FB71FE63491}" type="datetime1">
              <a:rPr lang="en-CA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A8F4C-C125-2F89-6F02-FC127EF2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AC3EC-AF61-6EFB-C2A9-5C95524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6D2A1-4162-DCD7-065A-0550B82AF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C4A79-7A33-7602-7026-9829BCD6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54AB-E590-3B01-24D6-1880F7D8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B2F3-2018-5544-A43D-B89E620A86FB}" type="datetime1">
              <a:rPr lang="en-CA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4C6A-313E-B403-315C-5A421A76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A414-20E8-2547-6F8E-D9308361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4658-5131-67B4-28C6-AC05524D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EBCB-1AF4-DF84-3FA6-E4E2A6EB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7CDC-0F32-75E7-3B9C-B370C81B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294-BBB6-0140-B9DF-84EC9D6A198C}" type="datetime1">
              <a:rPr lang="en-CA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DC46-7289-F390-1D3F-E244AFBB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D8D22-E2EB-3923-3F3D-3119ACF6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7796-A7B2-029B-CA16-DC94C7F4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E708A-D0A7-4607-436F-A19AD91D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875D-B6F1-AAE5-50F8-5B52B79A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04E8-D09A-724E-A326-F3A80AE751FA}" type="datetime1">
              <a:rPr lang="en-CA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B6FE-A627-621F-3926-134490F2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D024-42AC-7C08-7E03-7B6A3C8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CE1E-DCEC-EF94-BCA7-305ECD57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B4A3-8BF4-A0FE-332A-78E50CC2C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B96C8-C2A3-6F1F-9638-4EEA05C5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3FE0-03D8-02DA-6C4B-1E0B99E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5EC2-541A-B442-A0DE-FCE1C96EFD07}" type="datetime1">
              <a:rPr lang="en-CA" smtClean="0"/>
              <a:t>2024-04-13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C5E9-23D8-81F6-603D-6E0AAB54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92A37-61F0-C7A8-233F-7EF4204F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ED6-4F87-620F-3D4F-034FC197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65739-A010-24C0-9D33-A5CC89EC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32196-3B44-4BAC-E61F-02E0D856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352F-9FA7-334E-BF05-19C4117CE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B2212-4ACD-61F4-F885-86734743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85CAA-90A4-6845-F72F-D0B3A3A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CC7D-7AC7-B743-B656-93ECD8BBE6D8}" type="datetime1">
              <a:rPr lang="en-CA" smtClean="0"/>
              <a:t>2024-04-13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18176-3DC1-D1E2-BFD0-195D1FCC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0AC64-6512-CDC6-1031-A60FC674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0D56-BB9E-93CB-74E1-3E58ED53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B206C-1C4E-96C9-E902-E00BD249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D40-11D8-8B4A-A62B-6030A761ABFB}" type="datetime1">
              <a:rPr lang="en-CA" smtClean="0"/>
              <a:t>2024-04-13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72BFD-4375-D035-CB30-3635E767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E301F-9FA1-223C-0A77-EF42E984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2F22E-3E0B-42E9-7F40-8B01E5A1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97CB-B9D0-A549-88E4-CD49B840194F}" type="datetime1">
              <a:rPr lang="en-CA" smtClean="0"/>
              <a:t>2024-04-13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63F81-F757-5424-7A3C-F6D3C33A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BF9C7-7ED6-FB36-42CD-6B70BE52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1203-03F5-E568-141F-4FEAA3D1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94B7-59CC-759D-A0CF-7A272DCA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D1D0-C4FE-C2ED-FB31-372132F15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EE39-434D-CA26-D379-80A13613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24CD-F2DE-DA44-8530-6930D7F896A8}" type="datetime1">
              <a:rPr lang="en-CA" smtClean="0"/>
              <a:t>2024-04-13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B53E4-6D48-8F80-8656-72BB1305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E712-3E24-D926-199C-E5DADDD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8CB1-A3E9-0783-D10A-D0F92D69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BA90A-6D7E-CCE3-26FE-CCE1D6DBA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F236D-3DFD-AC3E-6580-454D17E4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658C-CCDC-6F17-E0B5-10549B3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4AF8-89B5-5047-AC58-7428FAB79E40}" type="datetime1">
              <a:rPr lang="en-CA" smtClean="0"/>
              <a:t>2024-04-13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EEC49-8632-0882-264A-7E332EA0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9DC6-612A-A98B-57D3-647EE87D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95B8B-BFD6-16F9-17D5-E2168E80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B562-0D1B-66D3-0EAB-56C07D9A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1DF1-7AB2-0124-BF9A-DEE323FC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6CD72-7201-D94C-AA42-15B3AEBE3E7F}" type="datetime1">
              <a:rPr lang="en-CA" smtClean="0"/>
              <a:t>2024-04-13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7C44-7A9D-0A23-2472-F4EC4FAC3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F105-655E-9D7B-2A75-7C95F6892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2F6D2-B011-2546-8874-4C0F52196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2.xml"/><Relationship Id="rId5" Type="http://schemas.openxmlformats.org/officeDocument/2006/relationships/image" Target="../media/image4.png"/><Relationship Id="rId10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F114F508-958F-85AC-A428-289EAF62A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t="14472" b="1070"/>
          <a:stretch/>
        </p:blipFill>
        <p:spPr>
          <a:xfrm>
            <a:off x="0" y="6578"/>
            <a:ext cx="12192000" cy="6857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AB12F7-702F-FF7A-955B-04414D9EF156}"/>
              </a:ext>
            </a:extLst>
          </p:cNvPr>
          <p:cNvSpPr/>
          <p:nvPr/>
        </p:nvSpPr>
        <p:spPr>
          <a:xfrm>
            <a:off x="4331318" y="424015"/>
            <a:ext cx="7349405" cy="6009967"/>
          </a:xfrm>
          <a:prstGeom prst="rect">
            <a:avLst/>
          </a:prstGeom>
          <a:solidFill>
            <a:schemeClr val="bg1">
              <a:alpha val="90202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5445E-1A3B-FA46-6F7F-7B34FB22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18" y="424015"/>
            <a:ext cx="6668429" cy="3004984"/>
          </a:xfrm>
        </p:spPr>
        <p:txBody>
          <a:bodyPr>
            <a:normAutofit fontScale="90000"/>
          </a:bodyPr>
          <a:lstStyle/>
          <a:p>
            <a:pPr algn="r"/>
            <a:r>
              <a:rPr lang="en-US" sz="9600" dirty="0">
                <a:solidFill>
                  <a:srgbClr val="00488E"/>
                </a:solidFill>
              </a:rPr>
              <a:t>telling a story with data: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B7064-F3E8-DFAE-07C5-BBFF83E5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5792" y="3429002"/>
            <a:ext cx="4703955" cy="1009834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effective visualizations for business cases.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71C603-A1EF-50D6-E683-D0064E9E5077}"/>
              </a:ext>
            </a:extLst>
          </p:cNvPr>
          <p:cNvSpPr txBox="1">
            <a:spLocks/>
          </p:cNvSpPr>
          <p:nvPr/>
        </p:nvSpPr>
        <p:spPr>
          <a:xfrm>
            <a:off x="7505383" y="5197926"/>
            <a:ext cx="3494364" cy="476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000" dirty="0">
                <a:solidFill>
                  <a:srgbClr val="00488E"/>
                </a:solidFill>
              </a:rPr>
              <a:t>Jean-Marc Moke</a:t>
            </a:r>
          </a:p>
        </p:txBody>
      </p:sp>
    </p:spTree>
    <p:extLst>
      <p:ext uri="{BB962C8B-B14F-4D97-AF65-F5344CB8AC3E}">
        <p14:creationId xmlns:p14="http://schemas.microsoft.com/office/powerpoint/2010/main" val="58029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8027-A25E-33A6-F178-D76ECA27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03152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488E"/>
                </a:solidFill>
              </a:rPr>
              <a:t>the who, what, and 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3B0F-EAB5-8D1B-7CE9-6E50B945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210D89-8E1E-0562-FCA2-07C7B5BC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27" y="1396652"/>
            <a:ext cx="9766141" cy="495969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dirty="0">
                <a:solidFill>
                  <a:srgbClr val="7D909C"/>
                </a:solidFill>
                <a:latin typeface="Avenir" panose="02000503020000020003" pitchFamily="2" charset="0"/>
              </a:rPr>
              <a:t>Consider this example:</a:t>
            </a:r>
          </a:p>
          <a:p>
            <a:pPr marL="0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endParaRPr lang="en-US" sz="700" dirty="0">
              <a:solidFill>
                <a:srgbClr val="7D909C"/>
              </a:solidFill>
              <a:latin typeface="Avenir" panose="02000503020000020003" pitchFamily="2" charset="0"/>
            </a:endParaRPr>
          </a:p>
          <a:p>
            <a:pPr marL="457200" lvl="1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sz="2600" b="1" dirty="0">
                <a:latin typeface="Avenir Black" panose="02000503020000020003" pitchFamily="2" charset="0"/>
              </a:rPr>
              <a:t>Who: </a:t>
            </a:r>
          </a:p>
          <a:p>
            <a:pPr marL="815975" lvl="1" indent="-358775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2600" dirty="0">
                <a:latin typeface="Avenir Light" panose="020B0402020203020204" pitchFamily="34" charset="77"/>
              </a:rPr>
              <a:t>The budget committee that can approve funding for continuation of the summer learning program.</a:t>
            </a:r>
          </a:p>
          <a:p>
            <a:pPr marL="457200" lvl="1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sz="2600" b="1" dirty="0">
                <a:latin typeface="Avenir Black" panose="02000503020000020003" pitchFamily="2" charset="0"/>
              </a:rPr>
              <a:t>What: </a:t>
            </a:r>
          </a:p>
          <a:p>
            <a:pPr marL="815975" lvl="1" indent="-358775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2600" dirty="0">
                <a:latin typeface="Avenir Light" panose="020B0402020203020204" pitchFamily="34" charset="77"/>
              </a:rPr>
              <a:t>The summer learning program on science was a success; please approve budget of $X to continue.</a:t>
            </a:r>
          </a:p>
          <a:p>
            <a:pPr marL="457200" lvl="1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sz="2600" b="1" dirty="0">
                <a:latin typeface="Avenir Black" panose="02000503020000020003" pitchFamily="2" charset="0"/>
              </a:rPr>
              <a:t>How: </a:t>
            </a:r>
          </a:p>
          <a:p>
            <a:pPr marL="815975" lvl="1" indent="-358775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2600" dirty="0">
                <a:latin typeface="Avenir Light" panose="020B0402020203020204" pitchFamily="34" charset="77"/>
              </a:rPr>
              <a:t>Illustrate success with data collected through the survey conducted before and after the pilot program.</a:t>
            </a:r>
          </a:p>
        </p:txBody>
      </p:sp>
    </p:spTree>
    <p:extLst>
      <p:ext uri="{BB962C8B-B14F-4D97-AF65-F5344CB8AC3E}">
        <p14:creationId xmlns:p14="http://schemas.microsoft.com/office/powerpoint/2010/main" val="89232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8027-A25E-33A6-F178-D76ECA27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03152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488E"/>
                </a:solidFill>
              </a:rPr>
              <a:t>the who, what, and 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3B0F-EAB5-8D1B-7CE9-6E50B945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210D89-8E1E-0562-FCA2-07C7B5BC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27" y="1396652"/>
            <a:ext cx="9766141" cy="495969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None/>
            </a:pPr>
            <a:r>
              <a:rPr lang="en-US" sz="4100" dirty="0">
                <a:solidFill>
                  <a:srgbClr val="7D909C"/>
                </a:solidFill>
                <a:latin typeface="Avenir" panose="02000503020000020003" pitchFamily="2" charset="0"/>
              </a:rPr>
              <a:t>Questions that need answers:</a:t>
            </a:r>
          </a:p>
          <a:p>
            <a:pPr marL="514350" indent="-51435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AutoNum type="arabicPeriod"/>
            </a:pPr>
            <a:r>
              <a:rPr lang="en-US" dirty="0">
                <a:latin typeface="Avenir" panose="02000503020000020003" pitchFamily="2" charset="0"/>
              </a:rPr>
              <a:t>What background information is relevant or essential?</a:t>
            </a:r>
          </a:p>
          <a:p>
            <a:pPr marL="514350" indent="-51435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AutoNum type="arabicPeriod"/>
            </a:pPr>
            <a:r>
              <a:rPr lang="en-US" dirty="0">
                <a:latin typeface="Avenir" panose="02000503020000020003" pitchFamily="2" charset="0"/>
              </a:rPr>
              <a:t>Who is the decision maker?</a:t>
            </a:r>
          </a:p>
          <a:p>
            <a:pPr marL="514350" indent="-51435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AutoNum type="arabicPeriod"/>
            </a:pPr>
            <a:r>
              <a:rPr lang="en-US" dirty="0">
                <a:latin typeface="Avenir" panose="02000503020000020003" pitchFamily="2" charset="0"/>
              </a:rPr>
              <a:t>What bias do they have? </a:t>
            </a:r>
          </a:p>
          <a:p>
            <a:pPr marL="514350" indent="-51435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AutoNum type="arabicPeriod"/>
            </a:pPr>
            <a:r>
              <a:rPr lang="en-US" dirty="0">
                <a:latin typeface="Avenir" panose="02000503020000020003" pitchFamily="2" charset="0"/>
              </a:rPr>
              <a:t>What data would strengthen our case? </a:t>
            </a:r>
          </a:p>
          <a:p>
            <a:pPr marL="514350" indent="-51435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AutoNum type="arabicPeriod"/>
            </a:pPr>
            <a:r>
              <a:rPr lang="en-US" dirty="0">
                <a:latin typeface="Avenir" panose="02000503020000020003" pitchFamily="2" charset="0"/>
              </a:rPr>
              <a:t>Where are the risks factors? </a:t>
            </a:r>
          </a:p>
          <a:p>
            <a:pPr marL="514350" indent="-51435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AutoNum type="arabicPeriod"/>
            </a:pPr>
            <a:r>
              <a:rPr lang="en-US" dirty="0">
                <a:latin typeface="Avenir" panose="02000503020000020003" pitchFamily="2" charset="0"/>
              </a:rPr>
              <a:t>What would a successful outcome look like? </a:t>
            </a:r>
          </a:p>
          <a:p>
            <a:pPr marL="514350" indent="-514350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AutoNum type="arabicPeriod"/>
            </a:pPr>
            <a:r>
              <a:rPr lang="en-US" dirty="0">
                <a:latin typeface="Avenir" panose="02000503020000020003" pitchFamily="2" charset="0"/>
              </a:rPr>
              <a:t>If you only had limited time, what would you say?</a:t>
            </a:r>
          </a:p>
        </p:txBody>
      </p:sp>
    </p:spTree>
    <p:extLst>
      <p:ext uri="{BB962C8B-B14F-4D97-AF65-F5344CB8AC3E}">
        <p14:creationId xmlns:p14="http://schemas.microsoft.com/office/powerpoint/2010/main" val="424895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0FBA-19F2-2048-6EB3-0796FD01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66" y="1434230"/>
            <a:ext cx="7802584" cy="3128245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rgbClr val="7D909C"/>
                </a:solidFill>
              </a:rPr>
              <a:t>4.</a:t>
            </a:r>
            <a:br>
              <a:rPr lang="en-US" sz="7200" dirty="0">
                <a:solidFill>
                  <a:srgbClr val="00488E"/>
                </a:solidFill>
              </a:rPr>
            </a:br>
            <a:r>
              <a:rPr lang="en-US" sz="7200" dirty="0">
                <a:solidFill>
                  <a:srgbClr val="00488E"/>
                </a:solidFill>
              </a:rPr>
              <a:t>choosing effective visuals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8437-8A5A-9F20-CAB2-81D1D078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589463"/>
            <a:ext cx="5251450" cy="150018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7D909C"/>
                </a:solidFill>
              </a:rPr>
              <a:t>general recommendations for visual storytelling.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31CC3-B36A-CBFB-48BA-5DBE582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D328-6A91-CF5C-47DF-4F303C56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634" y="136524"/>
            <a:ext cx="9012731" cy="1128281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60707A"/>
                </a:solidFill>
              </a:rPr>
              <a:t>outline</a:t>
            </a:r>
            <a:endParaRPr lang="en-US" dirty="0">
              <a:solidFill>
                <a:srgbClr val="60707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DCEE-2559-430F-0A79-090AEDBD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1264805"/>
            <a:ext cx="6953410" cy="4691976"/>
          </a:xfrm>
        </p:spPr>
        <p:txBody>
          <a:bodyPr anchor="ctr">
            <a:normAutofit/>
          </a:bodyPr>
          <a:lstStyle/>
          <a:p>
            <a:pPr marL="571500" indent="-571500">
              <a:buClr>
                <a:schemeClr val="bg2">
                  <a:lumMod val="50000"/>
                </a:schemeClr>
              </a:buClr>
              <a:buFont typeface="+mj-lt"/>
              <a:buAutoNum type="romanUcPeriod"/>
            </a:pPr>
            <a:r>
              <a:rPr lang="en-US" sz="3200" dirty="0">
                <a:solidFill>
                  <a:srgbClr val="00488E"/>
                </a:solidFill>
                <a:latin typeface="Avenir Book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Recommended Visuals:</a:t>
            </a:r>
          </a:p>
          <a:p>
            <a:pPr marL="939800" lvl="1" indent="-48260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latin typeface="Avenir Book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Text</a:t>
            </a:r>
          </a:p>
          <a:p>
            <a:pPr marL="939800" lvl="1" indent="-48260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latin typeface="Avenir Book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Scatterplots</a:t>
            </a:r>
          </a:p>
          <a:p>
            <a:pPr marL="939800" lvl="1" indent="-48260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latin typeface="Avenir Book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Line Graphs</a:t>
            </a:r>
          </a:p>
          <a:p>
            <a:pPr marL="939800" lvl="1" indent="-48260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latin typeface="Avenir Book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Bar Graphs</a:t>
            </a:r>
          </a:p>
          <a:p>
            <a:pPr marL="571500" indent="-571500">
              <a:buClr>
                <a:schemeClr val="bg2">
                  <a:lumMod val="50000"/>
                </a:schemeClr>
              </a:buClr>
              <a:buFont typeface="+mj-lt"/>
              <a:buAutoNum type="romanUcPeriod"/>
            </a:pPr>
            <a:r>
              <a:rPr lang="en-US" sz="3200" dirty="0">
                <a:solidFill>
                  <a:srgbClr val="00488E"/>
                </a:solidFill>
                <a:latin typeface="Avenir Book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Graphs you avoid at all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62E4A-6B00-E383-9E71-0B80AEE7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1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7E67-DE72-1FE6-C1E3-FEC0982A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148" y="365125"/>
            <a:ext cx="4061651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00488E"/>
                </a:solidFill>
              </a:rPr>
              <a:t>Simple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C7B8-BCE1-C459-9B72-682580D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E54750-98C1-2C26-9C80-AAFAB05C3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787190"/>
              </p:ext>
            </p:extLst>
          </p:nvPr>
        </p:nvGraphicFramePr>
        <p:xfrm>
          <a:off x="1548973" y="1947484"/>
          <a:ext cx="7656499" cy="349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1D4FCD-D5EF-C67D-9EAE-D602A281BFB9}"/>
              </a:ext>
            </a:extLst>
          </p:cNvPr>
          <p:cNvSpPr txBox="1"/>
          <p:nvPr/>
        </p:nvSpPr>
        <p:spPr>
          <a:xfrm>
            <a:off x="1548973" y="1024154"/>
            <a:ext cx="57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Job Satisfaction in the U.S.</a:t>
            </a:r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% of American employees who reported satisfaction across 26 job components.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74874-B954-7F73-237B-6C8969F5B404}"/>
              </a:ext>
            </a:extLst>
          </p:cNvPr>
          <p:cNvSpPr txBox="1"/>
          <p:nvPr/>
        </p:nvSpPr>
        <p:spPr>
          <a:xfrm>
            <a:off x="1548974" y="5443518"/>
            <a:ext cx="499782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Note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 The 26 components were separated into compensation and non-compensation factors.</a:t>
            </a:r>
          </a:p>
          <a:p>
            <a:endParaRPr lang="en-US" sz="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Source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 Job Satisfaction 2023,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THE CONFERENCE BOARD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Consumer Confidence Survey, Nov. 2022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75C7B53-F4A4-047E-D2B2-6B56683CECFA}"/>
              </a:ext>
            </a:extLst>
          </p:cNvPr>
          <p:cNvSpPr txBox="1">
            <a:spLocks/>
          </p:cNvSpPr>
          <p:nvPr/>
        </p:nvSpPr>
        <p:spPr>
          <a:xfrm>
            <a:off x="7046258" y="2059411"/>
            <a:ext cx="4917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62%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0D4E1AA-4591-0DE0-A490-B404E373C9D5}"/>
              </a:ext>
            </a:extLst>
          </p:cNvPr>
          <p:cNvSpPr txBox="1">
            <a:spLocks/>
          </p:cNvSpPr>
          <p:nvPr/>
        </p:nvSpPr>
        <p:spPr>
          <a:xfrm>
            <a:off x="3471581" y="2927617"/>
            <a:ext cx="491779" cy="308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43%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DFF5E-35C9-A9F8-02A9-5570BB493378}"/>
              </a:ext>
            </a:extLst>
          </p:cNvPr>
          <p:cNvSpPr txBox="1"/>
          <p:nvPr/>
        </p:nvSpPr>
        <p:spPr>
          <a:xfrm>
            <a:off x="9426069" y="1690688"/>
            <a:ext cx="192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Figure 1</a:t>
            </a: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Job Satisfaction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119121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7E67-DE72-1FE6-C1E3-FEC0982A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148" y="365125"/>
            <a:ext cx="4061651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00488E"/>
                </a:solidFill>
              </a:rPr>
              <a:t>Simple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C7B8-BCE1-C459-9B72-682580D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BBDD74-CAF8-40C5-A11D-E3D760AB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64" y="1673298"/>
            <a:ext cx="5671777" cy="351140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600" b="1" dirty="0">
                <a:solidFill>
                  <a:srgbClr val="215A69"/>
                </a:solidFill>
              </a:rPr>
              <a:t>62%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of American employees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215A69"/>
                </a:solidFill>
              </a:rPr>
              <a:t>feel satisfied with their job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2022, compared to 43% in 2010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117E2-7F01-A253-FCF3-1DAFC6582F6A}"/>
              </a:ext>
            </a:extLst>
          </p:cNvPr>
          <p:cNvSpPr txBox="1"/>
          <p:nvPr/>
        </p:nvSpPr>
        <p:spPr>
          <a:xfrm>
            <a:off x="8910276" y="1690688"/>
            <a:ext cx="2443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Figure 2</a:t>
            </a:r>
          </a:p>
          <a:p>
            <a:pPr algn="r"/>
            <a:endParaRPr lang="en-US" dirty="0">
              <a:solidFill>
                <a:schemeClr val="bg2">
                  <a:lumMod val="25000"/>
                </a:schemeClr>
              </a:solidFill>
              <a:latin typeface="Avenir Light" panose="020B0402020203020204" pitchFamily="34" charset="77"/>
            </a:endParaRP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Job Satisfaction simple text makeover</a:t>
            </a:r>
          </a:p>
        </p:txBody>
      </p:sp>
    </p:spTree>
    <p:extLst>
      <p:ext uri="{BB962C8B-B14F-4D97-AF65-F5344CB8AC3E}">
        <p14:creationId xmlns:p14="http://schemas.microsoft.com/office/powerpoint/2010/main" val="237226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CC19A2-9952-5C17-C7FD-6AC22CF9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4993"/>
            <a:ext cx="7772400" cy="56978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C7B8-BCE1-C459-9B72-682580D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16</a:t>
            </a:fld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117E2-7F01-A253-FCF3-1DAFC6582F6A}"/>
              </a:ext>
            </a:extLst>
          </p:cNvPr>
          <p:cNvSpPr txBox="1"/>
          <p:nvPr/>
        </p:nvSpPr>
        <p:spPr>
          <a:xfrm>
            <a:off x="8910276" y="1690688"/>
            <a:ext cx="244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Figure 3</a:t>
            </a:r>
          </a:p>
          <a:p>
            <a:pPr algn="r"/>
            <a:endParaRPr lang="en-US" dirty="0">
              <a:solidFill>
                <a:schemeClr val="bg2">
                  <a:lumMod val="25000"/>
                </a:schemeClr>
              </a:solidFill>
              <a:latin typeface="Avenir Light" panose="020B0402020203020204" pitchFamily="34" charset="77"/>
            </a:endParaRP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Scatterplot: Basic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17E67-DE72-1FE6-C1E3-FEC0982A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148" y="365125"/>
            <a:ext cx="4061651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00488E"/>
                </a:solidFill>
              </a:rPr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389164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27A69-3CB1-C471-CB49-824F3B91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2" y="741205"/>
            <a:ext cx="7772400" cy="56978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C7B8-BCE1-C459-9B72-682580D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17</a:t>
            </a:fld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117E2-7F01-A253-FCF3-1DAFC6582F6A}"/>
              </a:ext>
            </a:extLst>
          </p:cNvPr>
          <p:cNvSpPr txBox="1"/>
          <p:nvPr/>
        </p:nvSpPr>
        <p:spPr>
          <a:xfrm>
            <a:off x="8910276" y="1690688"/>
            <a:ext cx="244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Figure 4</a:t>
            </a:r>
          </a:p>
          <a:p>
            <a:pPr algn="r"/>
            <a:endParaRPr lang="en-US" dirty="0">
              <a:solidFill>
                <a:schemeClr val="bg2">
                  <a:lumMod val="25000"/>
                </a:schemeClr>
              </a:solidFill>
              <a:latin typeface="Avenir Light" panose="020B0402020203020204" pitchFamily="34" charset="77"/>
            </a:endParaRP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Scatterplot: Focused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17E67-DE72-1FE6-C1E3-FEC0982A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148" y="365125"/>
            <a:ext cx="4061651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00488E"/>
                </a:solidFill>
              </a:rPr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199702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40991-8EF7-090F-942C-5C14E69A3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33" y="2776853"/>
            <a:ext cx="10354934" cy="31396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C7B8-BCE1-C459-9B72-682580D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18</a:t>
            </a:fld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117E2-7F01-A253-FCF3-1DAFC6582F6A}"/>
              </a:ext>
            </a:extLst>
          </p:cNvPr>
          <p:cNvSpPr txBox="1"/>
          <p:nvPr/>
        </p:nvSpPr>
        <p:spPr>
          <a:xfrm>
            <a:off x="9151684" y="1690688"/>
            <a:ext cx="220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Figure 5</a:t>
            </a:r>
          </a:p>
          <a:p>
            <a:pPr algn="r"/>
            <a:endParaRPr lang="en-US" dirty="0">
              <a:solidFill>
                <a:schemeClr val="bg2">
                  <a:lumMod val="25000"/>
                </a:schemeClr>
              </a:solidFill>
              <a:latin typeface="Avenir Light" panose="020B0402020203020204" pitchFamily="34" charset="77"/>
            </a:endParaRP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Time Series Examples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17E67-DE72-1FE6-C1E3-FEC0982A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148" y="365125"/>
            <a:ext cx="4061651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00488E"/>
                </a:solidFill>
              </a:rPr>
              <a:t>Line Graphs</a:t>
            </a:r>
          </a:p>
        </p:txBody>
      </p:sp>
    </p:spTree>
    <p:extLst>
      <p:ext uri="{BB962C8B-B14F-4D97-AF65-F5344CB8AC3E}">
        <p14:creationId xmlns:p14="http://schemas.microsoft.com/office/powerpoint/2010/main" val="599283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C7B8-BCE1-C459-9B72-682580D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19</a:t>
            </a:fld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117E2-7F01-A253-FCF3-1DAFC6582F6A}"/>
              </a:ext>
            </a:extLst>
          </p:cNvPr>
          <p:cNvSpPr txBox="1"/>
          <p:nvPr/>
        </p:nvSpPr>
        <p:spPr>
          <a:xfrm>
            <a:off x="9425136" y="1690688"/>
            <a:ext cx="1928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Figure 5</a:t>
            </a:r>
          </a:p>
          <a:p>
            <a:pPr algn="r"/>
            <a:endParaRPr lang="en-US" dirty="0">
              <a:solidFill>
                <a:schemeClr val="bg2">
                  <a:lumMod val="25000"/>
                </a:schemeClr>
              </a:solidFill>
              <a:latin typeface="Avenir Light" panose="020B0402020203020204" pitchFamily="34" charset="77"/>
            </a:endParaRPr>
          </a:p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Left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: Simple Slope graph</a:t>
            </a:r>
          </a:p>
          <a:p>
            <a:pPr algn="r"/>
            <a:endParaRPr lang="en-US" dirty="0">
              <a:solidFill>
                <a:schemeClr val="bg2">
                  <a:lumMod val="25000"/>
                </a:schemeClr>
              </a:solidFill>
              <a:latin typeface="Avenir Light" panose="020B0402020203020204" pitchFamily="34" charset="77"/>
            </a:endParaRPr>
          </a:p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Right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: Focused Slope graph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17E67-DE72-1FE6-C1E3-FEC0982A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148" y="365125"/>
            <a:ext cx="4061651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00488E"/>
                </a:solidFill>
              </a:rPr>
              <a:t>Line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3A024-90AA-AF62-F118-8FB43BE4C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5" y="1690688"/>
            <a:ext cx="4265977" cy="4583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9CA68-DBEF-5A39-9F0C-DB18AA63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59" y="1690688"/>
            <a:ext cx="4265977" cy="4583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B3F98-1DA1-0D9D-7F8D-410EF2124EB8}"/>
              </a:ext>
            </a:extLst>
          </p:cNvPr>
          <p:cNvSpPr txBox="1"/>
          <p:nvPr/>
        </p:nvSpPr>
        <p:spPr>
          <a:xfrm>
            <a:off x="8526077" y="5732289"/>
            <a:ext cx="5026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Light" panose="020B0402020203020204" pitchFamily="34" charset="77"/>
              </a:rPr>
              <a:t>2023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8124D-AE62-EAB0-4D79-925904F2EFA3}"/>
              </a:ext>
            </a:extLst>
          </p:cNvPr>
          <p:cNvSpPr txBox="1"/>
          <p:nvPr/>
        </p:nvSpPr>
        <p:spPr>
          <a:xfrm>
            <a:off x="3998901" y="5732288"/>
            <a:ext cx="5026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Light" panose="020B0402020203020204" pitchFamily="34" charset="77"/>
              </a:rPr>
              <a:t>2023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4C8C9-754C-62E9-27E4-5A4DCA69CDBB}"/>
              </a:ext>
            </a:extLst>
          </p:cNvPr>
          <p:cNvSpPr txBox="1"/>
          <p:nvPr/>
        </p:nvSpPr>
        <p:spPr>
          <a:xfrm>
            <a:off x="2714983" y="5732287"/>
            <a:ext cx="5026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Light" panose="020B0402020203020204" pitchFamily="34" charset="77"/>
              </a:rPr>
              <a:t>2022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BD555-4273-0083-4600-6C7D9B05B255}"/>
              </a:ext>
            </a:extLst>
          </p:cNvPr>
          <p:cNvSpPr txBox="1"/>
          <p:nvPr/>
        </p:nvSpPr>
        <p:spPr>
          <a:xfrm>
            <a:off x="7246320" y="5732286"/>
            <a:ext cx="50266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Light" panose="020B0402020203020204" pitchFamily="34" charset="77"/>
              </a:rPr>
              <a:t>2022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950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A6D99-0FE0-79F1-79F3-A74876AF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2</a:t>
            </a:fld>
            <a:endParaRPr lang="en-US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ummary Zoom 5">
                <a:extLst>
                  <a:ext uri="{FF2B5EF4-FFF2-40B4-BE49-F238E27FC236}">
                    <a16:creationId xmlns:a16="http://schemas.microsoft.com/office/drawing/2014/main" id="{2EB4D7FD-FDBA-104E-5DB0-46C23CDBBD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033145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D46AB18B-16AE-024A-9D67-80026FC3160A}">
                    <psuz:zmPr id="{EF513CAB-D6A6-9D42-9E91-61C40DAB3DD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6D32516-BDC2-DF4C-9E68-C3FF08C63E1C}">
                    <psuz:zmPr id="{2CD06A78-0BEB-0343-BCB7-36E890C2653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F024186-FEF5-5C46-BCB9-2ADB39E6C44C}">
                    <psuz:zmPr id="{DAFB83B5-3F4D-E441-8E1C-43AA07A3015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4E3F1F0-989B-0040-8D68-CA8D6F833689}">
                    <psuz:zmPr id="{5B9C60EB-7EF5-4E44-965F-4A1662164E69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2B4CCA3-0718-AD42-B495-5657157FA5FF}">
                    <psuz:zmPr id="{62D0D450-02AC-EA45-B914-021A6B48C426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ummary Zoom 5">
                <a:extLst>
                  <a:ext uri="{FF2B5EF4-FFF2-40B4-BE49-F238E27FC236}">
                    <a16:creationId xmlns:a16="http://schemas.microsoft.com/office/drawing/2014/main" id="{2EB4D7FD-FDBA-104E-5DB0-46C23CDBBD0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Picture 5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DF78CDA-1DCA-2EB8-2004-48E331669BB7}"/>
              </a:ext>
            </a:extLst>
          </p:cNvPr>
          <p:cNvSpPr txBox="1">
            <a:spLocks/>
          </p:cNvSpPr>
          <p:nvPr/>
        </p:nvSpPr>
        <p:spPr>
          <a:xfrm>
            <a:off x="587158" y="409554"/>
            <a:ext cx="3642233" cy="1613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dirty="0">
                <a:solidFill>
                  <a:srgbClr val="60707A"/>
                </a:solidFill>
              </a:rPr>
              <a:t>Outline:</a:t>
            </a:r>
            <a:endParaRPr lang="en-US" sz="5400" dirty="0">
              <a:solidFill>
                <a:srgbClr val="6070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7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C7B8-BCE1-C459-9B72-682580D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20</a:t>
            </a:fld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117E2-7F01-A253-FCF3-1DAFC6582F6A}"/>
              </a:ext>
            </a:extLst>
          </p:cNvPr>
          <p:cNvSpPr txBox="1"/>
          <p:nvPr/>
        </p:nvSpPr>
        <p:spPr>
          <a:xfrm>
            <a:off x="9251576" y="1690688"/>
            <a:ext cx="2102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Figure 6</a:t>
            </a:r>
          </a:p>
          <a:p>
            <a:pPr algn="r"/>
            <a:endParaRPr lang="en-US" dirty="0">
              <a:solidFill>
                <a:schemeClr val="bg2">
                  <a:lumMod val="25000"/>
                </a:schemeClr>
              </a:solidFill>
              <a:latin typeface="Avenir Light" panose="020B0402020203020204" pitchFamily="34" charset="77"/>
            </a:endParaRP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Basic</a:t>
            </a: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Bar Graph</a:t>
            </a: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Recommendations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17E67-DE72-1FE6-C1E3-FEC0982A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148" y="365125"/>
            <a:ext cx="4061651" cy="1325563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00488E"/>
                </a:solidFill>
              </a:rPr>
              <a:t>Bar Graphs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650667-4B4F-56A1-B8EA-5F548BCC3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668"/>
              </p:ext>
            </p:extLst>
          </p:nvPr>
        </p:nvGraphicFramePr>
        <p:xfrm>
          <a:off x="1167973" y="560934"/>
          <a:ext cx="5007428" cy="260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6AC762C-E928-F0C8-0BE2-9FBAC5AC3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24" y="3609723"/>
            <a:ext cx="8453054" cy="25067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422E13-8389-69BF-B5C4-771699C6A645}"/>
              </a:ext>
            </a:extLst>
          </p:cNvPr>
          <p:cNvSpPr txBox="1"/>
          <p:nvPr/>
        </p:nvSpPr>
        <p:spPr>
          <a:xfrm>
            <a:off x="1167973" y="3609723"/>
            <a:ext cx="11141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i="0" spc="0" dirty="0">
                <a:solidFill>
                  <a:schemeClr val="tx1"/>
                </a:solidFill>
                <a:latin typeface="Bierstadt Display" panose="020B0004020202020204" pitchFamily="34" charset="0"/>
                <a:ea typeface="Lantinghei TC Extralight" panose="03000509000000000000" pitchFamily="66" charset="-120"/>
                <a:cs typeface="Bierstadt Display" panose="020F0502020204030204" pitchFamily="34" charset="0"/>
              </a:rPr>
              <a:t>Too thin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DFEAF-1029-CB74-DEF6-0BAF29675E91}"/>
              </a:ext>
            </a:extLst>
          </p:cNvPr>
          <p:cNvSpPr txBox="1"/>
          <p:nvPr/>
        </p:nvSpPr>
        <p:spPr>
          <a:xfrm>
            <a:off x="3879156" y="3609723"/>
            <a:ext cx="11141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i="0" spc="0" dirty="0">
                <a:solidFill>
                  <a:schemeClr val="tx1"/>
                </a:solidFill>
                <a:latin typeface="Bierstadt Display" panose="020B0004020202020204" pitchFamily="34" charset="0"/>
                <a:ea typeface="Lantinghei TC Extralight" panose="03000509000000000000" pitchFamily="66" charset="-120"/>
                <a:cs typeface="Bierstadt Display" panose="020F0502020204030204" pitchFamily="34" charset="0"/>
              </a:rPr>
              <a:t>Too thick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5631F-7ECB-5ED8-0BA2-879E010A80E7}"/>
              </a:ext>
            </a:extLst>
          </p:cNvPr>
          <p:cNvSpPr txBox="1"/>
          <p:nvPr/>
        </p:nvSpPr>
        <p:spPr>
          <a:xfrm>
            <a:off x="6627467" y="3609723"/>
            <a:ext cx="11141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i="0" spc="0" dirty="0">
                <a:solidFill>
                  <a:schemeClr val="tx1"/>
                </a:solidFill>
                <a:latin typeface="Bierstadt Display" panose="020B0004020202020204" pitchFamily="34" charset="0"/>
                <a:ea typeface="Lantinghei TC Extralight" panose="03000509000000000000" pitchFamily="66" charset="-120"/>
                <a:cs typeface="Bierstadt Display" panose="020F0502020204030204" pitchFamily="34" charset="0"/>
              </a:rPr>
              <a:t>Just right</a:t>
            </a:r>
          </a:p>
        </p:txBody>
      </p:sp>
    </p:spTree>
    <p:extLst>
      <p:ext uri="{BB962C8B-B14F-4D97-AF65-F5344CB8AC3E}">
        <p14:creationId xmlns:p14="http://schemas.microsoft.com/office/powerpoint/2010/main" val="393933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C7B8-BCE1-C459-9B72-682580D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21</a:t>
            </a:fld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17E67-DE72-1FE6-C1E3-FEC0982A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906" y="365125"/>
            <a:ext cx="6249893" cy="1184092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rgbClr val="00488E"/>
                </a:solidFill>
              </a:rPr>
              <a:t>Graphs to avoid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21232-40A4-C12E-D530-DB16A0830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07"/>
          <a:stretch/>
        </p:blipFill>
        <p:spPr>
          <a:xfrm>
            <a:off x="6519332" y="3132966"/>
            <a:ext cx="3166533" cy="322338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6F0DCE-B841-8354-BFD5-F2992344F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371276"/>
              </p:ext>
            </p:extLst>
          </p:nvPr>
        </p:nvGraphicFramePr>
        <p:xfrm>
          <a:off x="763869" y="1094238"/>
          <a:ext cx="4908800" cy="375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6D7B6-BA21-5425-6C23-4452DACC13CC}"/>
              </a:ext>
            </a:extLst>
          </p:cNvPr>
          <p:cNvSpPr txBox="1"/>
          <p:nvPr/>
        </p:nvSpPr>
        <p:spPr>
          <a:xfrm>
            <a:off x="7230780" y="2645199"/>
            <a:ext cx="1743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donut chart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084D1E-63D2-B48F-3554-BD6415E551BE}"/>
              </a:ext>
            </a:extLst>
          </p:cNvPr>
          <p:cNvSpPr txBox="1"/>
          <p:nvPr/>
        </p:nvSpPr>
        <p:spPr>
          <a:xfrm>
            <a:off x="9474200" y="1690688"/>
            <a:ext cx="187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venir Black" panose="02000503020000020003" pitchFamily="2" charset="0"/>
              </a:rPr>
              <a:t>Figures 7 &amp; 8</a:t>
            </a:r>
          </a:p>
          <a:p>
            <a:pPr algn="r"/>
            <a:endParaRPr lang="en-US" b="1" dirty="0">
              <a:solidFill>
                <a:schemeClr val="bg2">
                  <a:lumMod val="25000"/>
                </a:schemeClr>
              </a:solidFill>
              <a:latin typeface="Avenir Black" panose="02000503020000020003" pitchFamily="2" charset="0"/>
            </a:endParaRP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Light" panose="020B0402020203020204" pitchFamily="34" charset="77"/>
              </a:rPr>
              <a:t>Pie and Donut charts</a:t>
            </a:r>
          </a:p>
        </p:txBody>
      </p:sp>
    </p:spTree>
    <p:extLst>
      <p:ext uri="{BB962C8B-B14F-4D97-AF65-F5344CB8AC3E}">
        <p14:creationId xmlns:p14="http://schemas.microsoft.com/office/powerpoint/2010/main" val="366412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D51A-230B-5CCB-F977-521920DE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9738"/>
            <a:ext cx="5251450" cy="2852737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rgbClr val="7D909C"/>
                </a:solidFill>
              </a:rPr>
              <a:t>5.</a:t>
            </a:r>
            <a:br>
              <a:rPr lang="en-US" sz="7200" dirty="0">
                <a:solidFill>
                  <a:srgbClr val="00488E"/>
                </a:solidFill>
              </a:rPr>
            </a:br>
            <a:r>
              <a:rPr lang="en-US" sz="7200" dirty="0">
                <a:solidFill>
                  <a:srgbClr val="00488E"/>
                </a:solidFill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AE7A-2B36-4323-FCAE-218759A4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8" y="4589463"/>
            <a:ext cx="5251451" cy="150018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7D909C"/>
                </a:solidFill>
              </a:rPr>
              <a:t>6 things to remember.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F298-7B16-ED49-2F29-C243D76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84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68040-E8AE-0F43-D6A5-A472FCF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AFB94-BB96-0465-4F8C-D481FF21BD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1558" y="1690688"/>
            <a:ext cx="9968883" cy="3856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8662" indent="-457200">
              <a:spcBef>
                <a:spcPts val="600"/>
              </a:spcBef>
              <a:spcAft>
                <a:spcPts val="600"/>
              </a:spcAft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600" dirty="0"/>
              <a:t>Always know your audience.</a:t>
            </a:r>
          </a:p>
          <a:p>
            <a:pPr marL="728662" indent="-457200">
              <a:spcBef>
                <a:spcPts val="600"/>
              </a:spcBef>
              <a:spcAft>
                <a:spcPts val="600"/>
              </a:spcAft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600" dirty="0"/>
              <a:t>Choose a visual display they will understand.</a:t>
            </a:r>
          </a:p>
          <a:p>
            <a:pPr marL="728662" indent="-457200">
              <a:spcBef>
                <a:spcPts val="600"/>
              </a:spcBef>
              <a:spcAft>
                <a:spcPts val="600"/>
              </a:spcAft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600" dirty="0"/>
              <a:t>Clutter is your enemy.</a:t>
            </a:r>
          </a:p>
          <a:p>
            <a:pPr marL="728662" indent="-457200">
              <a:spcBef>
                <a:spcPts val="600"/>
              </a:spcBef>
              <a:spcAft>
                <a:spcPts val="600"/>
              </a:spcAft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600" dirty="0"/>
              <a:t>Focus attention on the important.</a:t>
            </a:r>
          </a:p>
          <a:p>
            <a:pPr marL="728662" indent="-457200">
              <a:spcBef>
                <a:spcPts val="600"/>
              </a:spcBef>
              <a:spcAft>
                <a:spcPts val="600"/>
              </a:spcAft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600" dirty="0"/>
              <a:t>Form follows function.</a:t>
            </a:r>
          </a:p>
          <a:p>
            <a:pPr marL="728662" indent="-457200">
              <a:spcBef>
                <a:spcPts val="600"/>
              </a:spcBef>
              <a:spcAft>
                <a:spcPts val="600"/>
              </a:spcAft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600" b="1" dirty="0">
                <a:solidFill>
                  <a:srgbClr val="60707A"/>
                </a:solidFill>
              </a:rPr>
              <a:t>KEY</a:t>
            </a:r>
            <a:r>
              <a:rPr lang="en-US" sz="3600" dirty="0"/>
              <a:t>: Remember your story!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41AB0F-6A71-E1A6-3570-608F7DA136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1450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>
                <a:solidFill>
                  <a:srgbClr val="60707A"/>
                </a:solidFill>
              </a:rPr>
              <a:t>6 things to remember:</a:t>
            </a:r>
          </a:p>
        </p:txBody>
      </p:sp>
    </p:spTree>
    <p:extLst>
      <p:ext uri="{BB962C8B-B14F-4D97-AF65-F5344CB8AC3E}">
        <p14:creationId xmlns:p14="http://schemas.microsoft.com/office/powerpoint/2010/main" val="245390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1933008D-4E80-9E28-B4E7-46AFCC016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6000"/>
          </a:blip>
          <a:srcRect t="14472" b="1070"/>
          <a:stretch/>
        </p:blipFill>
        <p:spPr>
          <a:xfrm>
            <a:off x="0" y="6578"/>
            <a:ext cx="12192000" cy="6857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D58CC3-8DDC-59FF-561A-0CC99A790060}"/>
              </a:ext>
            </a:extLst>
          </p:cNvPr>
          <p:cNvSpPr/>
          <p:nvPr/>
        </p:nvSpPr>
        <p:spPr>
          <a:xfrm>
            <a:off x="4331318" y="424015"/>
            <a:ext cx="7349405" cy="6009967"/>
          </a:xfrm>
          <a:prstGeom prst="rect">
            <a:avLst/>
          </a:prstGeom>
          <a:solidFill>
            <a:schemeClr val="bg1">
              <a:alpha val="90202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9A54-7047-6F6B-BB2C-FE47E594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24</a:t>
            </a:fld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C071BD-8F8E-1BEE-494F-E9650CCE12C8}"/>
              </a:ext>
            </a:extLst>
          </p:cNvPr>
          <p:cNvSpPr txBox="1">
            <a:spLocks/>
          </p:cNvSpPr>
          <p:nvPr/>
        </p:nvSpPr>
        <p:spPr>
          <a:xfrm>
            <a:off x="3538515" y="768350"/>
            <a:ext cx="7808935" cy="169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4000" dirty="0">
              <a:solidFill>
                <a:srgbClr val="7D909C"/>
              </a:solidFill>
            </a:endParaRPr>
          </a:p>
          <a:p>
            <a:pPr algn="r"/>
            <a:r>
              <a:rPr lang="en-US" sz="7200" dirty="0">
                <a:solidFill>
                  <a:srgbClr val="00488E"/>
                </a:solidFill>
              </a:rPr>
              <a:t>thank you.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60B2E-DB67-3BBE-9808-A2F2A35D3BDF}"/>
              </a:ext>
            </a:extLst>
          </p:cNvPr>
          <p:cNvSpPr txBox="1">
            <a:spLocks/>
          </p:cNvSpPr>
          <p:nvPr/>
        </p:nvSpPr>
        <p:spPr>
          <a:xfrm>
            <a:off x="6096000" y="4589463"/>
            <a:ext cx="525145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rgbClr val="7D909C"/>
                </a:solidFill>
              </a:rPr>
              <a:t>Jean-Marc Moke</a:t>
            </a:r>
          </a:p>
          <a:p>
            <a:pPr algn="r"/>
            <a:r>
              <a:rPr lang="en-US" sz="1200" dirty="0">
                <a:solidFill>
                  <a:srgbClr val="7D909C"/>
                </a:solidFill>
              </a:rPr>
              <a:t>PSYC6135: The Psychology of Data Visualization</a:t>
            </a:r>
          </a:p>
          <a:p>
            <a:pPr algn="r"/>
            <a:r>
              <a:rPr lang="en-US" sz="1200" dirty="0">
                <a:solidFill>
                  <a:srgbClr val="7D909C"/>
                </a:solidFill>
              </a:rPr>
              <a:t>Dr. Michael Friendly</a:t>
            </a:r>
          </a:p>
          <a:p>
            <a:pPr algn="r"/>
            <a:r>
              <a:rPr lang="en-US" sz="1200" dirty="0">
                <a:solidFill>
                  <a:srgbClr val="7D909C"/>
                </a:solidFill>
              </a:rPr>
              <a:t>April 11, 2024 </a:t>
            </a:r>
          </a:p>
        </p:txBody>
      </p:sp>
    </p:spTree>
    <p:extLst>
      <p:ext uri="{BB962C8B-B14F-4D97-AF65-F5344CB8AC3E}">
        <p14:creationId xmlns:p14="http://schemas.microsoft.com/office/powerpoint/2010/main" val="1248075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92C9-60CA-BA19-19B0-946F96C1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7" y="365126"/>
            <a:ext cx="11336055" cy="6432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488E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B204-5EB8-76D5-7D77-93D296AD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47" y="1008346"/>
            <a:ext cx="11336054" cy="5348004"/>
          </a:xfrm>
        </p:spPr>
        <p:txBody>
          <a:bodyPr anchor="ctr"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Berinato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S. (2016, June). Analytics and data science: Visualizations the really work. Harvard Business Review, 92-100. https://hbr.org/2016/06/visualizations-that-really-work</a:t>
            </a:r>
          </a:p>
          <a:p>
            <a:pPr marL="457200" indent="-45720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Knaflic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C. N. (2015). Storytelling with data: A data visualization guide for business professionals. Wiley.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Lavelle, A., Maté, A., Trujillo, J.,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Rizzi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S. (2024). Visualization requirements for business intelligence analytics: A goal-based, iterative framework.  2019 IEEE 27th International Requirements Engineering Conference (RE), pp. 109-119. https://ieeexplore.ieee.org/document/10428306.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Conference Board. (2023, May). Job Satisfaction 2023: US Worker Satisfaction Continues to Increase. https://www.conference-board.org/pdfdownload.cfm?masterProductID=46114.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Zheng, J. G. (2017). Data Visualization in Business Intelligence. In J. M. Munoz (Eds.), Global business intelligence (pg. 67-81). Routledge.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C995E-35A8-1848-69C5-0B0B1449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F2F6D2-B011-2546-8874-4C0F52196E37}" type="slidenum">
              <a:rPr lang="en-US" sz="1600" smtClean="0"/>
              <a:t>25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162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9316F-219A-189F-11A9-8CB4D5125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837" y="4562475"/>
            <a:ext cx="4594963" cy="72783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7D909C"/>
                </a:solidFill>
              </a:rPr>
              <a:t>an overview.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0B8DD-7DB2-B8C4-A778-1ACD802F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BAE3AA7-8C12-0B14-762A-231886EF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860" y="1434230"/>
            <a:ext cx="7564590" cy="3128245"/>
          </a:xfrm>
        </p:spPr>
        <p:txBody>
          <a:bodyPr>
            <a:norm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200" dirty="0">
                <a:solidFill>
                  <a:srgbClr val="7D909C"/>
                </a:solidFill>
                <a:effectLst/>
                <a:latin typeface="Aptos Display" panose="020B0004020202020204" pitchFamily="34" charset="0"/>
              </a:rPr>
              <a:t>1.</a:t>
            </a:r>
            <a:br>
              <a:rPr lang="en-US" sz="7200" dirty="0">
                <a:solidFill>
                  <a:srgbClr val="7D909C"/>
                </a:solidFill>
                <a:effectLst/>
                <a:latin typeface="Aptos Display" panose="020B0004020202020204" pitchFamily="34" charset="0"/>
              </a:rPr>
            </a:br>
            <a:r>
              <a:rPr lang="en-US" sz="7200" dirty="0">
                <a:solidFill>
                  <a:srgbClr val="00488E"/>
                </a:solidFill>
                <a:effectLst/>
                <a:latin typeface="Aptos Display" panose="020B0004020202020204" pitchFamily="34" charset="0"/>
              </a:rPr>
              <a:t>data analytics in the business world:</a:t>
            </a:r>
          </a:p>
        </p:txBody>
      </p:sp>
    </p:spTree>
    <p:extLst>
      <p:ext uri="{BB962C8B-B14F-4D97-AF65-F5344CB8AC3E}">
        <p14:creationId xmlns:p14="http://schemas.microsoft.com/office/powerpoint/2010/main" val="272667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8027-A25E-33A6-F178-D76ECA27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03152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488E"/>
                </a:solidFill>
              </a:rPr>
              <a:t>what are business analytics?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3B0F-EAB5-8D1B-7CE9-6E50B945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210D89-8E1E-0562-FCA2-07C7B5BC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12" y="1396653"/>
            <a:ext cx="10132143" cy="4531780"/>
          </a:xfrm>
        </p:spPr>
        <p:txBody>
          <a:bodyPr anchor="ctr">
            <a:normAutofit/>
          </a:bodyPr>
          <a:lstStyle/>
          <a:p>
            <a:pPr marL="358775" indent="-358775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3200" dirty="0">
                <a:latin typeface="Avenir Light" panose="020B0402020203020204" pitchFamily="34" charset="77"/>
              </a:rPr>
              <a:t>Businesses collect data for insights.</a:t>
            </a:r>
          </a:p>
          <a:p>
            <a:pPr marL="358775" indent="-358775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3200" dirty="0">
                <a:latin typeface="Avenir Light" panose="020B0402020203020204" pitchFamily="34" charset="77"/>
              </a:rPr>
              <a:t>Techniques reveal trends and metrics.</a:t>
            </a:r>
          </a:p>
          <a:p>
            <a:pPr marL="358775" indent="-358775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3200" dirty="0">
                <a:latin typeface="Avenir Light" panose="020B0402020203020204" pitchFamily="34" charset="77"/>
              </a:rPr>
              <a:t>Promise to increase system efficiency.</a:t>
            </a:r>
          </a:p>
          <a:p>
            <a:pPr marL="358775" indent="-358775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3200" b="1" dirty="0">
                <a:solidFill>
                  <a:srgbClr val="7D909C"/>
                </a:solidFill>
                <a:latin typeface="Avenir Heavy" panose="02000503020000020003" pitchFamily="2" charset="0"/>
              </a:rPr>
              <a:t>Example</a:t>
            </a:r>
            <a:r>
              <a:rPr lang="en-US" sz="3200" dirty="0">
                <a:latin typeface="Avenir Light" panose="020B0402020203020204" pitchFamily="34" charset="77"/>
              </a:rPr>
              <a:t>: </a:t>
            </a:r>
          </a:p>
          <a:p>
            <a:pPr marL="815975" lvl="1" indent="-358775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2600" dirty="0">
                <a:latin typeface="Avenir Light" panose="020B0402020203020204" pitchFamily="34" charset="77"/>
              </a:rPr>
              <a:t>Manufacturing companies record runtime, downtime, and work queues,</a:t>
            </a:r>
          </a:p>
          <a:p>
            <a:pPr marL="815975" lvl="1" indent="-358775">
              <a:lnSpc>
                <a:spcPct val="11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2600" dirty="0">
                <a:latin typeface="Avenir Light" panose="020B0402020203020204" pitchFamily="34" charset="77"/>
              </a:rPr>
              <a:t>analyze data to improve peak capacity of machines.</a:t>
            </a:r>
          </a:p>
        </p:txBody>
      </p:sp>
    </p:spTree>
    <p:extLst>
      <p:ext uri="{BB962C8B-B14F-4D97-AF65-F5344CB8AC3E}">
        <p14:creationId xmlns:p14="http://schemas.microsoft.com/office/powerpoint/2010/main" val="384321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3B0F-EAB5-8D1B-7CE9-6E50B945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210D89-8E1E-0562-FCA2-07C7B5BC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14" y="1602377"/>
            <a:ext cx="10124768" cy="4593510"/>
          </a:xfrm>
        </p:spPr>
        <p:txBody>
          <a:bodyPr anchor="ctr">
            <a:normAutofit/>
          </a:bodyPr>
          <a:lstStyle/>
          <a:p>
            <a:pPr marL="358775" indent="-358775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3000" dirty="0">
                <a:latin typeface="Avenir Light" panose="020B0402020203020204" pitchFamily="34" charset="77"/>
              </a:rPr>
              <a:t>Analytics do more than improve bottlenecks</a:t>
            </a:r>
          </a:p>
          <a:p>
            <a:pPr marL="358775" indent="-358775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3000" dirty="0">
                <a:latin typeface="Avenir Light" panose="020B0402020203020204" pitchFamily="34" charset="77"/>
              </a:rPr>
              <a:t>Businesses hire consultants to synthesize collected data.</a:t>
            </a:r>
          </a:p>
          <a:p>
            <a:pPr marL="358775" indent="-358775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3000" dirty="0">
                <a:latin typeface="Avenir Light" panose="020B0402020203020204" pitchFamily="34" charset="77"/>
              </a:rPr>
              <a:t>In-house or from graduate programs.</a:t>
            </a:r>
          </a:p>
          <a:p>
            <a:pPr marL="358775" indent="-358775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3200" b="1" dirty="0">
                <a:solidFill>
                  <a:srgbClr val="7D909C"/>
                </a:solidFill>
                <a:latin typeface="Avenir" panose="02000503020000020003" pitchFamily="2" charset="0"/>
              </a:rPr>
              <a:t>In sum</a:t>
            </a:r>
            <a:r>
              <a:rPr lang="en-US" sz="3000" b="1" dirty="0">
                <a:solidFill>
                  <a:srgbClr val="7D909C"/>
                </a:solidFill>
                <a:latin typeface="Avenir Light" panose="020B0402020203020204" pitchFamily="34" charset="77"/>
              </a:rPr>
              <a:t>:</a:t>
            </a:r>
            <a:r>
              <a:rPr lang="en-US" sz="3000" dirty="0">
                <a:latin typeface="Avenir Light" panose="020B0402020203020204" pitchFamily="34" charset="77"/>
              </a:rPr>
              <a:t> </a:t>
            </a:r>
          </a:p>
          <a:p>
            <a:pPr marL="815975" lvl="1" indent="-358775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2600" dirty="0">
                <a:latin typeface="Avenir Light" panose="020B0402020203020204" pitchFamily="34" charset="77"/>
              </a:rPr>
              <a:t>Data-driven approaches inform business decisions.</a:t>
            </a:r>
          </a:p>
          <a:p>
            <a:pPr marL="815975" lvl="1" indent="-358775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90000"/>
              <a:buFont typeface="Wingdings" pitchFamily="2" charset="2"/>
              <a:buChar char="§"/>
            </a:pPr>
            <a:r>
              <a:rPr lang="en-US" sz="2600" dirty="0">
                <a:latin typeface="Avenir Light" panose="020B0402020203020204" pitchFamily="34" charset="77"/>
              </a:rPr>
              <a:t>Good analysts ensure their story aligns with client needs.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22AB92-FABE-064F-10E3-D13C6D64C06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515599" cy="1031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00488E"/>
                </a:solidFill>
              </a:rPr>
              <a:t>what are business analytics?</a:t>
            </a:r>
          </a:p>
        </p:txBody>
      </p:sp>
    </p:spTree>
    <p:extLst>
      <p:ext uri="{BB962C8B-B14F-4D97-AF65-F5344CB8AC3E}">
        <p14:creationId xmlns:p14="http://schemas.microsoft.com/office/powerpoint/2010/main" val="406762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92E84-FEB2-9004-1B87-CD16AE9A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860" y="1434230"/>
            <a:ext cx="7564590" cy="3128245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rgbClr val="7D909C"/>
                </a:solidFill>
              </a:rPr>
              <a:t>2.</a:t>
            </a:r>
            <a:br>
              <a:rPr lang="en-US" sz="7200" dirty="0">
                <a:solidFill>
                  <a:srgbClr val="00488E"/>
                </a:solidFill>
              </a:rPr>
            </a:br>
            <a:r>
              <a:rPr lang="en-US" sz="7200" dirty="0">
                <a:solidFill>
                  <a:srgbClr val="00488E"/>
                </a:solidFill>
              </a:rPr>
              <a:t>showing vs. </a:t>
            </a:r>
            <a:br>
              <a:rPr lang="en-US" sz="7200" dirty="0">
                <a:solidFill>
                  <a:srgbClr val="00488E"/>
                </a:solidFill>
              </a:rPr>
            </a:br>
            <a:r>
              <a:rPr lang="en-US" sz="7200" dirty="0">
                <a:solidFill>
                  <a:srgbClr val="00488E"/>
                </a:solidFill>
              </a:rPr>
              <a:t>story-telling: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3F279-4CA8-A1E5-8CDC-42215C09E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208" y="4589464"/>
            <a:ext cx="4389241" cy="143555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7D909C"/>
                </a:solidFill>
              </a:rPr>
              <a:t>telling business stories with visuals.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7E3D-A47C-2E96-FDE2-61EBB204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5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BEECD7-8F5B-1D17-DB36-08E619F30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995010"/>
              </p:ext>
            </p:extLst>
          </p:nvPr>
        </p:nvGraphicFramePr>
        <p:xfrm>
          <a:off x="2594127" y="1457516"/>
          <a:ext cx="7003746" cy="394296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003746">
                  <a:extLst>
                    <a:ext uri="{9D8B030D-6E8A-4147-A177-3AD203B41FA5}">
                      <a16:colId xmlns:a16="http://schemas.microsoft.com/office/drawing/2014/main" val="1061907122"/>
                    </a:ext>
                  </a:extLst>
                </a:gridCol>
              </a:tblGrid>
              <a:tr h="9492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“When I’m asked to </a:t>
                      </a:r>
                      <a:r>
                        <a:rPr lang="en-US" sz="2800" i="1" dirty="0"/>
                        <a:t>show</a:t>
                      </a:r>
                      <a:r>
                        <a:rPr lang="en-US" sz="2800" dirty="0"/>
                        <a:t> the data, I feel…”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A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08649"/>
                  </a:ext>
                </a:extLst>
              </a:tr>
              <a:tr h="1327397">
                <a:tc>
                  <a:txBody>
                    <a:bodyPr/>
                    <a:lstStyle/>
                    <a:p>
                      <a:pPr marL="447675" indent="0" algn="l">
                        <a:tabLst/>
                      </a:pPr>
                      <a:r>
                        <a:rPr lang="en-US" sz="2400" b="0" i="1" dirty="0">
                          <a:latin typeface="Avenir Book" panose="02000503020000020003" pitchFamily="2" charset="0"/>
                        </a:rPr>
                        <a:t>“Frustrated because I don’t think I’ll be able to tell the whole story.”</a:t>
                      </a:r>
                    </a:p>
                  </a:txBody>
                  <a:tcPr marR="216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662462"/>
                  </a:ext>
                </a:extLst>
              </a:tr>
              <a:tr h="1666306">
                <a:tc>
                  <a:txBody>
                    <a:bodyPr/>
                    <a:lstStyle/>
                    <a:p>
                      <a:pPr marL="4476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latin typeface="Avenir Book" panose="02000503020000020003" pitchFamily="2" charset="0"/>
                        </a:rPr>
                        <a:t>“</a:t>
                      </a:r>
                      <a:r>
                        <a:rPr lang="en-CA" sz="2400" b="0" i="1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Inadequate. </a:t>
                      </a:r>
                    </a:p>
                    <a:p>
                      <a:pPr marL="4476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i="1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+mn-cs"/>
                        </a:rPr>
                        <a:t>Boss: Can you drill down into that? Give me the split by x, y, and z.”</a:t>
                      </a:r>
                    </a:p>
                  </a:txBody>
                  <a:tcPr marR="21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848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5D18-011F-68D2-2DAE-D1BB3204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F0DA10-FA94-9318-5FC0-78F64D86A7AB}"/>
              </a:ext>
            </a:extLst>
          </p:cNvPr>
          <p:cNvSpPr txBox="1">
            <a:spLocks/>
          </p:cNvSpPr>
          <p:nvPr/>
        </p:nvSpPr>
        <p:spPr>
          <a:xfrm>
            <a:off x="1170653" y="5576002"/>
            <a:ext cx="9850694" cy="77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488E"/>
                </a:solidFill>
              </a:rPr>
              <a:t>We aren’t naturally good at telling stories with data…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717FE-7F46-AC3A-958A-99F01739D1B0}"/>
              </a:ext>
            </a:extLst>
          </p:cNvPr>
          <p:cNvSpPr txBox="1"/>
          <p:nvPr/>
        </p:nvSpPr>
        <p:spPr>
          <a:xfrm>
            <a:off x="9429499" y="6369635"/>
            <a:ext cx="159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</a:rPr>
              <a:t>Knaflic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, 2015)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DAE6C6-2924-4D7F-54B0-ED270AA4ED8F}"/>
              </a:ext>
            </a:extLst>
          </p:cNvPr>
          <p:cNvSpPr txBox="1">
            <a:spLocks/>
          </p:cNvSpPr>
          <p:nvPr/>
        </p:nvSpPr>
        <p:spPr>
          <a:xfrm>
            <a:off x="2024484" y="507960"/>
            <a:ext cx="8143032" cy="77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488E"/>
                </a:solidFill>
              </a:rPr>
              <a:t>Analysts were asked to answer the prompt:</a:t>
            </a:r>
          </a:p>
        </p:txBody>
      </p:sp>
    </p:spTree>
    <p:extLst>
      <p:ext uri="{BB962C8B-B14F-4D97-AF65-F5344CB8AC3E}">
        <p14:creationId xmlns:p14="http://schemas.microsoft.com/office/powerpoint/2010/main" val="97103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7E67-DE72-1FE6-C1E3-FEC0982A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00488E"/>
                </a:solidFill>
              </a:rPr>
              <a:t>Showing vs. Story-telling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6AA1-3230-A8ED-EA40-2350567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336" y="1630953"/>
            <a:ext cx="8465328" cy="45359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+mj-lt"/>
              </a:rPr>
              <a:t>6 keys for visual storytelling in business:</a:t>
            </a:r>
          </a:p>
          <a:p>
            <a:pPr marL="0" indent="0">
              <a:buNone/>
            </a:pPr>
            <a:endParaRPr lang="en-US" sz="1300" dirty="0">
              <a:latin typeface="+mj-lt"/>
            </a:endParaRPr>
          </a:p>
          <a:p>
            <a:pPr marL="728662" indent="-457200"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200" dirty="0">
                <a:latin typeface="Avenir Light" panose="020B0402020203020204" pitchFamily="34" charset="77"/>
              </a:rPr>
              <a:t>Understand the context.</a:t>
            </a:r>
          </a:p>
          <a:p>
            <a:pPr marL="728662" indent="-457200"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200" dirty="0">
                <a:latin typeface="Avenir Light" panose="020B0402020203020204" pitchFamily="34" charset="77"/>
              </a:rPr>
              <a:t>Choose an appropriate visual display.</a:t>
            </a:r>
          </a:p>
          <a:p>
            <a:pPr marL="728662" indent="-457200"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200" dirty="0">
                <a:latin typeface="Avenir Light" panose="020B0402020203020204" pitchFamily="34" charset="77"/>
              </a:rPr>
              <a:t>Eliminate clutter.</a:t>
            </a:r>
          </a:p>
          <a:p>
            <a:pPr marL="728662" indent="-457200"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200" dirty="0">
                <a:latin typeface="Avenir Light" panose="020B0402020203020204" pitchFamily="34" charset="77"/>
              </a:rPr>
              <a:t>Focus attention on the important.</a:t>
            </a:r>
          </a:p>
          <a:p>
            <a:pPr marL="728662" indent="-457200"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200" dirty="0">
                <a:latin typeface="Avenir Light" panose="020B0402020203020204" pitchFamily="34" charset="77"/>
              </a:rPr>
              <a:t>Think like a designer.</a:t>
            </a:r>
          </a:p>
          <a:p>
            <a:pPr marL="728662" indent="-457200">
              <a:buClr>
                <a:srgbClr val="60707A"/>
              </a:buClr>
              <a:buSzPct val="90000"/>
              <a:buFont typeface="Wingdings" pitchFamily="2" charset="2"/>
              <a:buChar char="§"/>
            </a:pPr>
            <a:r>
              <a:rPr lang="en-US" sz="3200" dirty="0">
                <a:latin typeface="Avenir Light" panose="020B0402020203020204" pitchFamily="34" charset="77"/>
              </a:rPr>
              <a:t>Tell the story!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C7B8-BCE1-C459-9B72-682580D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4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376C-6637-78BE-9A6B-D0227AAF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378" y="895612"/>
            <a:ext cx="7195071" cy="3666864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rgbClr val="7D909C"/>
                </a:solidFill>
              </a:rPr>
              <a:t>3.</a:t>
            </a:r>
            <a:br>
              <a:rPr lang="en-US" sz="7200" dirty="0">
                <a:solidFill>
                  <a:srgbClr val="00488E"/>
                </a:solidFill>
              </a:rPr>
            </a:br>
            <a:r>
              <a:rPr lang="en-US" sz="7200" dirty="0">
                <a:solidFill>
                  <a:srgbClr val="00488E"/>
                </a:solidFill>
              </a:rPr>
              <a:t>the importance of context: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03F5-2EFE-3DDC-7BBD-823F365E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589463"/>
            <a:ext cx="5251450" cy="1216351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7D909C"/>
                </a:solidFill>
              </a:rPr>
              <a:t>who, what, and how.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C0435-F69A-99ED-541C-061B89C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F6D2-B011-2546-8874-4C0F52196E37}" type="slidenum">
              <a:rPr lang="en-US" sz="1600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9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3745</Words>
  <Application>Microsoft Office PowerPoint</Application>
  <PresentationFormat>Widescreen</PresentationFormat>
  <Paragraphs>485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Aptos</vt:lpstr>
      <vt:lpstr>Aptos Display</vt:lpstr>
      <vt:lpstr>Arial</vt:lpstr>
      <vt:lpstr>Avenir</vt:lpstr>
      <vt:lpstr>Avenir Black</vt:lpstr>
      <vt:lpstr>Avenir Book</vt:lpstr>
      <vt:lpstr>Avenir Heavy</vt:lpstr>
      <vt:lpstr>Avenir Light</vt:lpstr>
      <vt:lpstr>Bierstadt Display</vt:lpstr>
      <vt:lpstr>Calibri</vt:lpstr>
      <vt:lpstr>Consolas</vt:lpstr>
      <vt:lpstr>Helvetica</vt:lpstr>
      <vt:lpstr>Wingdings</vt:lpstr>
      <vt:lpstr>Office Theme</vt:lpstr>
      <vt:lpstr>telling a story with data:</vt:lpstr>
      <vt:lpstr>PowerPoint Presentation</vt:lpstr>
      <vt:lpstr>1. data analytics in the business world:</vt:lpstr>
      <vt:lpstr>what are business analytics?</vt:lpstr>
      <vt:lpstr>PowerPoint Presentation</vt:lpstr>
      <vt:lpstr>2. showing vs.  story-telling:</vt:lpstr>
      <vt:lpstr>PowerPoint Presentation</vt:lpstr>
      <vt:lpstr>Showing vs. Story-telling</vt:lpstr>
      <vt:lpstr>3. the importance of context:</vt:lpstr>
      <vt:lpstr>the who, what, and how</vt:lpstr>
      <vt:lpstr>the who, what, and how</vt:lpstr>
      <vt:lpstr>4. choosing effective visuals</vt:lpstr>
      <vt:lpstr>outline</vt:lpstr>
      <vt:lpstr>Simple Text</vt:lpstr>
      <vt:lpstr>Simple Text</vt:lpstr>
      <vt:lpstr>Scatterplots</vt:lpstr>
      <vt:lpstr>Scatterplots</vt:lpstr>
      <vt:lpstr>Line Graphs</vt:lpstr>
      <vt:lpstr>Line Graphs</vt:lpstr>
      <vt:lpstr>Bar Graphs</vt:lpstr>
      <vt:lpstr>Graphs to avoid</vt:lpstr>
      <vt:lpstr>5. summary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telling a story with data:</dc:title>
  <dc:creator>Jean Moke</dc:creator>
  <cp:lastModifiedBy>Jean-Marc Moke</cp:lastModifiedBy>
  <cp:revision>1</cp:revision>
  <dcterms:created xsi:type="dcterms:W3CDTF">2024-04-10T21:01:09Z</dcterms:created>
  <dcterms:modified xsi:type="dcterms:W3CDTF">2024-04-14T02:48:12Z</dcterms:modified>
</cp:coreProperties>
</file>