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329" r:id="rId3"/>
    <p:sldId id="331" r:id="rId4"/>
    <p:sldId id="328" r:id="rId5"/>
    <p:sldId id="330" r:id="rId6"/>
    <p:sldId id="33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11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A82EE-B9AF-BC19-6440-90C6A9769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6231C5-B168-28C5-6676-C4DDBE55CC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48CE61-3F6D-5EE5-C66E-695D83110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C82E4-D019-4221-85A7-9418CECCE47E}" type="datetimeFigureOut">
              <a:rPr lang="en-CA" smtClean="0"/>
              <a:t>2025-02-10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FC36AB-115D-FDBE-27F7-6D4950486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4129D7-38ED-7812-C6E9-4493E50BB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1106C-ED7A-4311-A6BD-8722FD7D957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14917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0E03E-377D-46B4-15E2-6717175F5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B4DA29-0FBA-E6E8-2964-B682F7E795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6FC48A-CC2A-2899-BBB5-0C389F9ED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C82E4-D019-4221-85A7-9418CECCE47E}" type="datetimeFigureOut">
              <a:rPr lang="en-CA" smtClean="0"/>
              <a:t>2025-02-10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496C6-5D70-0235-A915-EC42C9EE6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0749E5-D3F9-0DF8-4FD3-E49A003DB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1106C-ED7A-4311-A6BD-8722FD7D957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88950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804A05-8618-DD27-F200-FF38DC9F0F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5ECA8A-4D1E-AD81-0A6B-F8D4DF7466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FAB88B-235E-2BA4-C385-537269955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C82E4-D019-4221-85A7-9418CECCE47E}" type="datetimeFigureOut">
              <a:rPr lang="en-CA" smtClean="0"/>
              <a:t>2025-02-10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7EDAC9-6353-BE0C-2EC9-1632BDC7B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CBA298-88AA-B6BF-5D97-C8F25B52A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1106C-ED7A-4311-A6BD-8722FD7D957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748585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solidFill>
            <a:srgbClr val="002060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D3657-2200-4D14-82C0-10C39B0F0F06}" type="datetime1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6409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120000"/>
              <a:defRPr sz="2800"/>
            </a:lvl1pPr>
            <a:lvl2pPr>
              <a:defRPr sz="2400"/>
            </a:lvl2pPr>
            <a:lvl3pPr marL="1143000" indent="-228600">
              <a:buClr>
                <a:srgbClr val="00B0F0"/>
              </a:buClr>
              <a:buSzPct val="110000"/>
              <a:buFont typeface="Arial" panose="020B0604020202020204" pitchFamily="34" charset="0"/>
              <a:buChar char="•"/>
              <a:defRPr sz="20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1AD17-B813-4477-8AFE-B1860CC59113}" type="datetime1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5945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75C0D-5C9E-48CC-8D31-F42D19FA8F7A}" type="datetime1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3443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43000"/>
            <a:ext cx="5384800" cy="5105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43000"/>
            <a:ext cx="5384800" cy="5105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57551-0F2B-4F09-86FD-F7994CE83DC5}" type="datetime1">
              <a:rPr lang="en-US" smtClean="0"/>
              <a:t>2/10/2025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8406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9D2B2-4200-46B9-96C3-02A55D5FAA00}" type="datetime1">
              <a:rPr lang="en-US" smtClean="0"/>
              <a:t>2/10/2025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723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7722-74E8-497F-A072-89677A2C2373}" type="datetime1">
              <a:rPr lang="en-US" smtClean="0"/>
              <a:t>2/10/2025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2455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6212E-B46B-426F-AE59-AA326827D9E0}" type="datetime1">
              <a:rPr lang="en-US" smtClean="0"/>
              <a:t>2/10/2025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5582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B81E8-09EA-4684-A39F-38DE1E49D20C}" type="datetime1">
              <a:rPr lang="en-US" smtClean="0"/>
              <a:t>2/10/2025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759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EADFA-4BCC-0185-757B-6579485AF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2B015-6F5A-3EC2-D9C1-C56BAA848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23CBF-B147-0A5B-8028-F9E79BF12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C82E4-D019-4221-85A7-9418CECCE47E}" type="datetimeFigureOut">
              <a:rPr lang="en-CA" smtClean="0"/>
              <a:t>2025-02-10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8FEB84-0D3D-CF24-B34B-7C9A328CC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C8DBCE-9EEC-44AF-89A0-4F0343901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1106C-ED7A-4311-A6BD-8722FD7D957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47536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5CC5F-056C-4047-9A5C-9F5B4BED129B}" type="datetime1">
              <a:rPr lang="en-US" smtClean="0"/>
              <a:t>2/10/2025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6611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BAF55-A85E-4993-914E-FC1E5AA7DF24}" type="datetime1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0615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16E07-E1DB-44A4-A5E5-9F4B54E8C933}" type="datetime1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180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AC302-59EA-C468-7D31-4FDFA5C7D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D7EC02-082A-FE91-5501-C285DEE590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0EED3B-3106-931F-E62C-7F08C740E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C82E4-D019-4221-85A7-9418CECCE47E}" type="datetimeFigureOut">
              <a:rPr lang="en-CA" smtClean="0"/>
              <a:t>2025-02-10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F403C0-FD8A-D274-EAF9-EE3E999EB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6062CC-EFF8-2F91-2BB7-FABF51867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1106C-ED7A-4311-A6BD-8722FD7D957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54214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4F677-152C-0F23-0F70-DB1627641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D3A18-41A6-B4B9-6EA3-A3F015E4CD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09B451-0683-7B29-3BB1-6E795D8356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F93D93-71F8-5229-32E0-E7173C6D2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C82E4-D019-4221-85A7-9418CECCE47E}" type="datetimeFigureOut">
              <a:rPr lang="en-CA" smtClean="0"/>
              <a:t>2025-02-10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70A58B-FC98-06C7-934A-1214F570B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884F15-4A83-7AD8-1467-B119A5229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1106C-ED7A-4311-A6BD-8722FD7D957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32442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46147-1335-AF20-9E43-82191A235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CC4DA0-6D34-8F21-E145-D1FF1ED81D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7683F5-0EE7-7AA3-8902-D63D48454D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4591F4-6AF0-D126-FAC6-F1592B96D3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053EA3-A011-1207-1D31-A8B4786334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DF9315-7CF8-DD4A-AFA3-AE42B9E26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C82E4-D019-4221-85A7-9418CECCE47E}" type="datetimeFigureOut">
              <a:rPr lang="en-CA" smtClean="0"/>
              <a:t>2025-02-10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2FA3A0-8C38-709E-2A7D-29CCEE81B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E10C5D-901D-E4C2-23B2-6C4409DD6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1106C-ED7A-4311-A6BD-8722FD7D957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0756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03E2F-0C94-A44F-E17D-AD4DC5A87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E02F2-BC21-4316-B6A4-42DCDFEE0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C82E4-D019-4221-85A7-9418CECCE47E}" type="datetimeFigureOut">
              <a:rPr lang="en-CA" smtClean="0"/>
              <a:t>2025-02-10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82BF5F-271A-86DD-A50B-E8F162B89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EA00D9-074C-1F05-18ED-81CD91E7B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1106C-ED7A-4311-A6BD-8722FD7D957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58222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ADA4B4-387D-68F6-087C-8E6152637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C82E4-D019-4221-85A7-9418CECCE47E}" type="datetimeFigureOut">
              <a:rPr lang="en-CA" smtClean="0"/>
              <a:t>2025-02-10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46CD89-0F86-2526-90D6-82283C125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B76EE7-A789-AD00-2311-ED50A2573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1106C-ED7A-4311-A6BD-8722FD7D957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4271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879F4-D98C-80D5-7C21-C7B8239F0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90FE6-AD7E-3529-E125-E90F2005CF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9E1BB7-5E52-C9C2-13FA-6326D716F5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52D5BF-348A-354F-ECBF-69C5791A2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C82E4-D019-4221-85A7-9418CECCE47E}" type="datetimeFigureOut">
              <a:rPr lang="en-CA" smtClean="0"/>
              <a:t>2025-02-10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C236C9-9C93-3D18-065C-BF627F272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5F2F5A-69E3-4B25-BE9C-E908FB7FE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1106C-ED7A-4311-A6BD-8722FD7D957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90815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A13B5-7AB8-2AE0-5C03-9445049BC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002079-D339-C3F1-614E-4F8AA5F4B8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2411A6-16D8-F3BE-3438-56F8EC6F16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DB1FBC-67CA-A524-4FAC-B9CC1B0CF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C82E4-D019-4221-85A7-9418CECCE47E}" type="datetimeFigureOut">
              <a:rPr lang="en-CA" smtClean="0"/>
              <a:t>2025-02-10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91B52C-2603-3A52-ED4D-B3E48912D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6562BD-27D8-62DD-07A4-1EBBD2D91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1106C-ED7A-4311-A6BD-8722FD7D957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9052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C93B5C-CE06-0DD4-7767-7C9E6177B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1B877A-710A-B85E-B660-40921AA363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52F9B0-D941-B75D-A489-36199C9F80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4C82E4-D019-4221-85A7-9418CECCE47E}" type="datetimeFigureOut">
              <a:rPr lang="en-CA" smtClean="0"/>
              <a:t>2025-02-10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42A307-AFE4-4D65-0BDE-431CBBA26B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EFF2B0-C67E-1EF5-CE7B-5C635328A8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5E1106C-ED7A-4311-A6BD-8722FD7D957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20299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15962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143000"/>
            <a:ext cx="109728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71053-07BD-4A17-AC24-0A22EAA36098}" type="datetime1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278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70C0"/>
        </a:buClr>
        <a:buSzPct val="115000"/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FF0000"/>
        </a:buClr>
        <a:buSzPct val="110000"/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Encoding &amp; decoding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When we construct a graph, we </a:t>
            </a:r>
            <a:r>
              <a:rPr lang="en-US" sz="2400" dirty="0">
                <a:solidFill>
                  <a:srgbClr val="FF0000"/>
                </a:solidFill>
              </a:rPr>
              <a:t>encode</a:t>
            </a:r>
            <a:r>
              <a:rPr lang="en-US" sz="2400" dirty="0"/>
              <a:t> a numerical or categorical variable as a graphical attribute</a:t>
            </a:r>
          </a:p>
          <a:p>
            <a:r>
              <a:rPr lang="en-US" sz="2400" dirty="0"/>
              <a:t>When we view a graph, the goal is to </a:t>
            </a:r>
            <a:r>
              <a:rPr lang="en-US" sz="2400" dirty="0">
                <a:solidFill>
                  <a:srgbClr val="FF0000"/>
                </a:solidFill>
              </a:rPr>
              <a:t>decode</a:t>
            </a:r>
            <a:r>
              <a:rPr lang="en-US" sz="2400" dirty="0"/>
              <a:t> the graphical attributes and extract information about the data that was encoded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/>
              <a:t>Encoding should rely on features that can easily be decoded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/>
              <a:t>Designing effective graphs depends on understanding these ideas!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838091" y="3200400"/>
            <a:ext cx="6300629" cy="914400"/>
            <a:chOff x="1314090" y="3424416"/>
            <a:chExt cx="6300629" cy="91440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4090" y="3424416"/>
              <a:ext cx="832919" cy="914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2218" y="3424416"/>
              <a:ext cx="914400" cy="914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71827" y="3424416"/>
              <a:ext cx="854765" cy="914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1800" y="3424416"/>
              <a:ext cx="832919" cy="914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1" name="Straight Arrow Connector 10"/>
            <p:cNvCxnSpPr/>
            <p:nvPr/>
          </p:nvCxnSpPr>
          <p:spPr>
            <a:xfrm>
              <a:off x="2147009" y="3881616"/>
              <a:ext cx="955209" cy="0"/>
            </a:xfrm>
            <a:prstGeom prst="straightConnector1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4016618" y="3879414"/>
              <a:ext cx="955209" cy="0"/>
            </a:xfrm>
            <a:prstGeom prst="straightConnector1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5826591" y="3879414"/>
              <a:ext cx="955209" cy="0"/>
            </a:xfrm>
            <a:prstGeom prst="straightConnector1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2201779" y="3573839"/>
              <a:ext cx="914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prstClr val="black"/>
                  </a:solidFill>
                  <a:latin typeface="Calibri"/>
                </a:rPr>
                <a:t>encode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943294" y="3573839"/>
              <a:ext cx="72180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>
                  <a:solidFill>
                    <a:prstClr val="black"/>
                  </a:solidFill>
                  <a:latin typeface="Calibri"/>
                </a:rPr>
                <a:t>decode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231618" y="3573839"/>
              <a:ext cx="52520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>
                  <a:solidFill>
                    <a:prstClr val="black"/>
                  </a:solidFill>
                  <a:latin typeface="Calibri"/>
                </a:rPr>
                <a:t>view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47809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67A6D3-C897-78A8-CCAA-013A1EB3B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100C4DC0-DFF9-A18E-8AB8-EE07461D63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1980" y="1070043"/>
            <a:ext cx="832919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>
            <a:extLst>
              <a:ext uri="{FF2B5EF4-FFF2-40B4-BE49-F238E27FC236}">
                <a16:creationId xmlns:a16="http://schemas.microsoft.com/office/drawing/2014/main" id="{255F40B2-A435-5886-939A-06F0735A8D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04" y="3566730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A974AEC2-C56A-9496-46AA-0A4B00AA4C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9717" y="1070043"/>
            <a:ext cx="85476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9267FA36-8979-16F3-4C1B-6708C140B9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7670" y="3566730"/>
            <a:ext cx="832919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AA74526-B368-1E51-489E-D69DA7F455C0}"/>
              </a:ext>
            </a:extLst>
          </p:cNvPr>
          <p:cNvCxnSpPr/>
          <p:nvPr/>
        </p:nvCxnSpPr>
        <p:spPr>
          <a:xfrm>
            <a:off x="3174899" y="1527243"/>
            <a:ext cx="955209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4DA6416-83DC-5C93-754D-A6D0DD380711}"/>
              </a:ext>
            </a:extLst>
          </p:cNvPr>
          <p:cNvCxnSpPr/>
          <p:nvPr/>
        </p:nvCxnSpPr>
        <p:spPr>
          <a:xfrm>
            <a:off x="5044508" y="1525041"/>
            <a:ext cx="955209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F37041C-C2BA-1DC5-AE7E-9DB8DA038F3D}"/>
              </a:ext>
            </a:extLst>
          </p:cNvPr>
          <p:cNvCxnSpPr/>
          <p:nvPr/>
        </p:nvCxnSpPr>
        <p:spPr>
          <a:xfrm>
            <a:off x="6854481" y="1525041"/>
            <a:ext cx="955209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289DB64-631F-28F5-5772-DA6CA9E22C91}"/>
              </a:ext>
            </a:extLst>
          </p:cNvPr>
          <p:cNvSpPr txBox="1"/>
          <p:nvPr/>
        </p:nvSpPr>
        <p:spPr>
          <a:xfrm>
            <a:off x="3229669" y="1219466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  <a:latin typeface="Calibri"/>
              </a:rPr>
              <a:t>encode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11BF505-67B5-D862-4253-B5B7EC507AEB}"/>
              </a:ext>
            </a:extLst>
          </p:cNvPr>
          <p:cNvSpPr/>
          <p:nvPr/>
        </p:nvSpPr>
        <p:spPr>
          <a:xfrm>
            <a:off x="6893664" y="1219466"/>
            <a:ext cx="8768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  <a:latin typeface="Calibri"/>
              </a:rPr>
              <a:t>decode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D7B974D-38E5-26F2-91C9-4D2A605271F6}"/>
              </a:ext>
            </a:extLst>
          </p:cNvPr>
          <p:cNvSpPr/>
          <p:nvPr/>
        </p:nvSpPr>
        <p:spPr>
          <a:xfrm>
            <a:off x="5155791" y="1219466"/>
            <a:ext cx="6211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  <a:latin typeface="Calibri"/>
              </a:rPr>
              <a:t>view</a:t>
            </a:r>
          </a:p>
        </p:txBody>
      </p:sp>
      <p:pic>
        <p:nvPicPr>
          <p:cNvPr id="16" name="Picture 15" descr="A blue bar graph with white dots&#10;&#10;Description automatically generated">
            <a:extLst>
              <a:ext uri="{FF2B5EF4-FFF2-40B4-BE49-F238E27FC236}">
                <a16:creationId xmlns:a16="http://schemas.microsoft.com/office/drawing/2014/main" id="{1256ABB8-529A-30EE-2872-FC7BEE392C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5338" y="1057231"/>
            <a:ext cx="914400" cy="914400"/>
          </a:xfrm>
          <a:prstGeom prst="rect">
            <a:avLst/>
          </a:prstGeom>
        </p:spPr>
      </p:pic>
      <p:pic>
        <p:nvPicPr>
          <p:cNvPr id="17" name="Picture 16" descr="A graph with a red arrow&#10;&#10;Description automatically generated">
            <a:extLst>
              <a:ext uri="{FF2B5EF4-FFF2-40B4-BE49-F238E27FC236}">
                <a16:creationId xmlns:a16="http://schemas.microsoft.com/office/drawing/2014/main" id="{5944B3DA-62BB-FACA-3C52-D05C180A9FB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8049" y="1070043"/>
            <a:ext cx="914400" cy="914400"/>
          </a:xfrm>
          <a:prstGeom prst="rect">
            <a:avLst/>
          </a:prstGeom>
        </p:spPr>
      </p:pic>
      <p:pic>
        <p:nvPicPr>
          <p:cNvPr id="18" name="Picture 17" descr="A blue bar graph with white dots&#10;&#10;Description automatically generated">
            <a:extLst>
              <a:ext uri="{FF2B5EF4-FFF2-40B4-BE49-F238E27FC236}">
                <a16:creationId xmlns:a16="http://schemas.microsoft.com/office/drawing/2014/main" id="{1694D6D8-5C1C-A7CB-1EF6-C1B7AED075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9669" y="3630186"/>
            <a:ext cx="1256184" cy="1256184"/>
          </a:xfrm>
          <a:prstGeom prst="rect">
            <a:avLst/>
          </a:prstGeom>
        </p:spPr>
      </p:pic>
      <p:pic>
        <p:nvPicPr>
          <p:cNvPr id="19" name="Picture 18" descr="A graph with a red arrow&#10;&#10;Description automatically generated">
            <a:extLst>
              <a:ext uri="{FF2B5EF4-FFF2-40B4-BE49-F238E27FC236}">
                <a16:creationId xmlns:a16="http://schemas.microsoft.com/office/drawing/2014/main" id="{2FD7C076-D495-CF35-554E-05A69B974DD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7634" y="3630186"/>
            <a:ext cx="1256185" cy="1256185"/>
          </a:xfrm>
          <a:prstGeom prst="rect">
            <a:avLst/>
          </a:prstGeom>
        </p:spPr>
      </p:pic>
      <p:pic>
        <p:nvPicPr>
          <p:cNvPr id="20" name="Picture 19" descr="A brain with a white circle and a blue circle with green dots&#10;&#10;Description automatically generated">
            <a:extLst>
              <a:ext uri="{FF2B5EF4-FFF2-40B4-BE49-F238E27FC236}">
                <a16:creationId xmlns:a16="http://schemas.microsoft.com/office/drawing/2014/main" id="{ABB6F120-F080-4B41-1199-D564F870DA4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1882" y="3636008"/>
            <a:ext cx="1331495" cy="1331495"/>
          </a:xfrm>
          <a:prstGeom prst="rect">
            <a:avLst/>
          </a:prstGeom>
        </p:spPr>
      </p:pic>
      <p:pic>
        <p:nvPicPr>
          <p:cNvPr id="22" name="Picture 2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3628C0B-97EC-116A-1643-723EA58589F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5639" y="2884688"/>
            <a:ext cx="1256185" cy="1256185"/>
          </a:xfrm>
          <a:prstGeom prst="rect">
            <a:avLst/>
          </a:prstGeom>
        </p:spPr>
      </p:pic>
      <p:pic>
        <p:nvPicPr>
          <p:cNvPr id="24" name="Picture 23" descr="A colorful graph with lines and dots&#10;&#10;Description automatically generated">
            <a:extLst>
              <a:ext uri="{FF2B5EF4-FFF2-40B4-BE49-F238E27FC236}">
                <a16:creationId xmlns:a16="http://schemas.microsoft.com/office/drawing/2014/main" id="{85C6A3BB-0139-B459-DA85-4D64C4F544E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265639" y="4140873"/>
            <a:ext cx="1540422" cy="1540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860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A366A-BD84-573A-A7E9-0A78FEC90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Orienting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B96C7-9E23-EE19-A69C-7396D4844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9694"/>
            <a:ext cx="10515600" cy="4737269"/>
          </a:xfrm>
        </p:spPr>
        <p:txBody>
          <a:bodyPr>
            <a:normAutofit/>
          </a:bodyPr>
          <a:lstStyle/>
          <a:p>
            <a:r>
              <a:rPr lang="en-CA" sz="2400" dirty="0"/>
              <a:t>How did we get from early ideas of graph types (line, bar, pie charts, scatterplots, …) to expressing those in modern software?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2047B8-E38F-D1A0-D723-652A23FAA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</a:t>
            </a:fld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8DBEA7B-E6E7-AE69-DC97-DE9F652D077B}"/>
              </a:ext>
            </a:extLst>
          </p:cNvPr>
          <p:cNvGrpSpPr/>
          <p:nvPr/>
        </p:nvGrpSpPr>
        <p:grpSpPr>
          <a:xfrm>
            <a:off x="2366818" y="2479109"/>
            <a:ext cx="7023601" cy="1525532"/>
            <a:chOff x="838199" y="2873436"/>
            <a:chExt cx="7023601" cy="1525532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61F51314-C329-8F9D-B3A5-0E443D6356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199" y="3318968"/>
              <a:ext cx="983762" cy="108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4">
              <a:extLst>
                <a:ext uri="{FF2B5EF4-FFF2-40B4-BE49-F238E27FC236}">
                  <a16:creationId xmlns:a16="http://schemas.microsoft.com/office/drawing/2014/main" id="{113A2EAE-21E4-E4F2-A163-98A549F5C3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90433" y="3318968"/>
              <a:ext cx="1009564" cy="108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3">
              <a:extLst>
                <a:ext uri="{FF2B5EF4-FFF2-40B4-BE49-F238E27FC236}">
                  <a16:creationId xmlns:a16="http://schemas.microsoft.com/office/drawing/2014/main" id="{70B68C7A-C3A6-490A-2CA8-B6D4A31FBE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1800" y="3318968"/>
              <a:ext cx="1080000" cy="108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144045D-14F4-0A6E-2DA2-BAE66C86968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768469" y="3318968"/>
              <a:ext cx="1044860" cy="108000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D822BAA-ABAB-2843-94DE-2A57087C3C55}"/>
                </a:ext>
              </a:extLst>
            </p:cNvPr>
            <p:cNvSpPr txBox="1"/>
            <p:nvPr/>
          </p:nvSpPr>
          <p:spPr>
            <a:xfrm>
              <a:off x="863510" y="2873436"/>
              <a:ext cx="983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data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FA29044-9BDE-3D63-0077-2208C2E0C7FF}"/>
                </a:ext>
              </a:extLst>
            </p:cNvPr>
            <p:cNvSpPr txBox="1"/>
            <p:nvPr/>
          </p:nvSpPr>
          <p:spPr>
            <a:xfrm>
              <a:off x="2790433" y="2873436"/>
              <a:ext cx="983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idea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D11E8F5-32F9-881A-8CED-5CB029EC37EA}"/>
                </a:ext>
              </a:extLst>
            </p:cNvPr>
            <p:cNvSpPr txBox="1"/>
            <p:nvPr/>
          </p:nvSpPr>
          <p:spPr>
            <a:xfrm>
              <a:off x="4742667" y="2873436"/>
              <a:ext cx="983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code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B635C26-85E8-246D-230A-890C975ECA37}"/>
                </a:ext>
              </a:extLst>
            </p:cNvPr>
            <p:cNvSpPr txBox="1"/>
            <p:nvPr/>
          </p:nvSpPr>
          <p:spPr>
            <a:xfrm>
              <a:off x="6829919" y="2874363"/>
              <a:ext cx="983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graph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5DC642C-B7FB-A18C-8C3F-78FD00E144BB}"/>
                </a:ext>
              </a:extLst>
            </p:cNvPr>
            <p:cNvCxnSpPr>
              <a:cxnSpLocks/>
            </p:cNvCxnSpPr>
            <p:nvPr/>
          </p:nvCxnSpPr>
          <p:spPr>
            <a:xfrm>
              <a:off x="1905000" y="3852746"/>
              <a:ext cx="762000" cy="0"/>
            </a:xfrm>
            <a:prstGeom prst="straightConnector1">
              <a:avLst/>
            </a:prstGeom>
            <a:ln w="31750"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2411ED27-2D16-42DA-6F15-AB7A8E35A0E0}"/>
                </a:ext>
              </a:extLst>
            </p:cNvPr>
            <p:cNvCxnSpPr>
              <a:cxnSpLocks/>
            </p:cNvCxnSpPr>
            <p:nvPr/>
          </p:nvCxnSpPr>
          <p:spPr>
            <a:xfrm>
              <a:off x="3886200" y="3852746"/>
              <a:ext cx="762000" cy="0"/>
            </a:xfrm>
            <a:prstGeom prst="straightConnector1">
              <a:avLst/>
            </a:prstGeom>
            <a:ln w="31750"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2218CE0F-A167-6AA1-FC39-2B0D0D43AFDA}"/>
                </a:ext>
              </a:extLst>
            </p:cNvPr>
            <p:cNvCxnSpPr>
              <a:cxnSpLocks/>
            </p:cNvCxnSpPr>
            <p:nvPr/>
          </p:nvCxnSpPr>
          <p:spPr>
            <a:xfrm>
              <a:off x="5943600" y="3852746"/>
              <a:ext cx="762000" cy="0"/>
            </a:xfrm>
            <a:prstGeom prst="straightConnector1">
              <a:avLst/>
            </a:prstGeom>
            <a:ln w="31750"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20D4C2EE-C7EC-A947-528D-E70F16162698}"/>
              </a:ext>
            </a:extLst>
          </p:cNvPr>
          <p:cNvSpPr txBox="1"/>
          <p:nvPr/>
        </p:nvSpPr>
        <p:spPr>
          <a:xfrm>
            <a:off x="2362200" y="4343400"/>
            <a:ext cx="762000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0000"/>
              </a:buClr>
              <a:buSzPct val="110000"/>
              <a:buFont typeface="Wingdings" panose="05000000000000000000" pitchFamily="2" charset="2"/>
              <a:buChar char="§"/>
            </a:pPr>
            <a:r>
              <a:rPr lang="en-CA" sz="2000" dirty="0"/>
              <a:t>What new thinking was required?</a:t>
            </a:r>
          </a:p>
          <a:p>
            <a:pPr marL="342900" indent="-342900">
              <a:buClr>
                <a:srgbClr val="FF0000"/>
              </a:buClr>
              <a:buSzPct val="110000"/>
              <a:buFont typeface="Wingdings" panose="05000000000000000000" pitchFamily="2" charset="2"/>
              <a:buChar char="§"/>
            </a:pPr>
            <a:r>
              <a:rPr lang="en-CA" sz="2000" dirty="0"/>
              <a:t>How to formalize different kinds of graphs and their attributes?</a:t>
            </a:r>
          </a:p>
          <a:p>
            <a:pPr marL="342900" indent="-342900">
              <a:buClr>
                <a:srgbClr val="FF0000"/>
              </a:buClr>
              <a:buSzPct val="110000"/>
              <a:buFont typeface="Wingdings" panose="05000000000000000000" pitchFamily="2" charset="2"/>
              <a:buChar char="§"/>
            </a:pPr>
            <a:r>
              <a:rPr lang="en-CA" sz="2000" dirty="0"/>
              <a:t>How to make the language of a graph express what we want to see?</a:t>
            </a:r>
          </a:p>
          <a:p>
            <a:pPr marL="342900" indent="-342900">
              <a:buClr>
                <a:srgbClr val="FF0000"/>
              </a:buClr>
              <a:buSzPct val="110000"/>
              <a:buFont typeface="Wingdings" panose="05000000000000000000" pitchFamily="2" charset="2"/>
              <a:buChar char="§"/>
            </a:pPr>
            <a:r>
              <a:rPr lang="en-CA" sz="2000" dirty="0"/>
              <a:t>How to do that most simply, elegantly, or generalizable?</a:t>
            </a:r>
          </a:p>
        </p:txBody>
      </p:sp>
    </p:spTree>
    <p:extLst>
      <p:ext uri="{BB962C8B-B14F-4D97-AF65-F5344CB8AC3E}">
        <p14:creationId xmlns:p14="http://schemas.microsoft.com/office/powerpoint/2010/main" val="2198146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6B4B3118-ACD2-1856-D054-724BCC57E5ED}"/>
              </a:ext>
            </a:extLst>
          </p:cNvPr>
          <p:cNvGrpSpPr/>
          <p:nvPr/>
        </p:nvGrpSpPr>
        <p:grpSpPr>
          <a:xfrm>
            <a:off x="2068188" y="861273"/>
            <a:ext cx="983762" cy="1525532"/>
            <a:chOff x="2068188" y="796224"/>
            <a:chExt cx="983762" cy="1525532"/>
          </a:xfrm>
        </p:grpSpPr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7096D751-8E47-9AF6-0FD9-2CAC214B13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68188" y="1241756"/>
              <a:ext cx="983762" cy="108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1F0D158-6C0B-F1C7-4D5B-177B9DEA7731}"/>
                </a:ext>
              </a:extLst>
            </p:cNvPr>
            <p:cNvSpPr txBox="1"/>
            <p:nvPr/>
          </p:nvSpPr>
          <p:spPr>
            <a:xfrm>
              <a:off x="2068188" y="796224"/>
              <a:ext cx="9837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2000" dirty="0"/>
                <a:t>data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EA846B8-5661-8BF9-F52B-992C9893356B}"/>
              </a:ext>
            </a:extLst>
          </p:cNvPr>
          <p:cNvGrpSpPr/>
          <p:nvPr/>
        </p:nvGrpSpPr>
        <p:grpSpPr>
          <a:xfrm>
            <a:off x="4007767" y="861273"/>
            <a:ext cx="1009564" cy="1525532"/>
            <a:chOff x="4007767" y="796224"/>
            <a:chExt cx="1009564" cy="1525532"/>
          </a:xfrm>
        </p:grpSpPr>
        <p:pic>
          <p:nvPicPr>
            <p:cNvPr id="10" name="Picture 4">
              <a:extLst>
                <a:ext uri="{FF2B5EF4-FFF2-40B4-BE49-F238E27FC236}">
                  <a16:creationId xmlns:a16="http://schemas.microsoft.com/office/drawing/2014/main" id="{BA644195-0ADB-D2DD-3A73-FF14B4E5E4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7767" y="1241756"/>
              <a:ext cx="1009564" cy="108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0C3685D-F620-70A9-6C3A-5C8EE19836AC}"/>
                </a:ext>
              </a:extLst>
            </p:cNvPr>
            <p:cNvSpPr txBox="1"/>
            <p:nvPr/>
          </p:nvSpPr>
          <p:spPr>
            <a:xfrm>
              <a:off x="4020668" y="796224"/>
              <a:ext cx="9837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2000" dirty="0"/>
                <a:t>idea</a:t>
              </a:r>
            </a:p>
          </p:txBody>
        </p:sp>
      </p:grp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FBF3CD5-10BB-C37C-FFAE-86B7E0489E91}"/>
              </a:ext>
            </a:extLst>
          </p:cNvPr>
          <p:cNvCxnSpPr>
            <a:cxnSpLocks/>
          </p:cNvCxnSpPr>
          <p:nvPr/>
        </p:nvCxnSpPr>
        <p:spPr>
          <a:xfrm>
            <a:off x="3122334" y="1775534"/>
            <a:ext cx="762000" cy="0"/>
          </a:xfrm>
          <a:prstGeom prst="straightConnector1">
            <a:avLst/>
          </a:prstGeom>
          <a:ln w="317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015C362-FE66-E9FB-A69C-966DFC1A0F81}"/>
              </a:ext>
            </a:extLst>
          </p:cNvPr>
          <p:cNvCxnSpPr>
            <a:cxnSpLocks/>
          </p:cNvCxnSpPr>
          <p:nvPr/>
        </p:nvCxnSpPr>
        <p:spPr>
          <a:xfrm>
            <a:off x="5103534" y="1775534"/>
            <a:ext cx="762000" cy="0"/>
          </a:xfrm>
          <a:prstGeom prst="straightConnector1">
            <a:avLst/>
          </a:prstGeom>
          <a:ln w="317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F105175-1DA8-E3E7-4DE9-0ABDE0F90CB0}"/>
              </a:ext>
            </a:extLst>
          </p:cNvPr>
          <p:cNvCxnSpPr>
            <a:cxnSpLocks/>
          </p:cNvCxnSpPr>
          <p:nvPr/>
        </p:nvCxnSpPr>
        <p:spPr>
          <a:xfrm>
            <a:off x="7160934" y="1775534"/>
            <a:ext cx="762000" cy="0"/>
          </a:xfrm>
          <a:prstGeom prst="straightConnector1">
            <a:avLst/>
          </a:prstGeom>
          <a:ln w="317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8B58A30-F604-E017-E774-AAC2B2BAB77B}"/>
              </a:ext>
            </a:extLst>
          </p:cNvPr>
          <p:cNvGrpSpPr/>
          <p:nvPr/>
        </p:nvGrpSpPr>
        <p:grpSpPr>
          <a:xfrm>
            <a:off x="8047253" y="867188"/>
            <a:ext cx="1080000" cy="1513702"/>
            <a:chOff x="8047253" y="797151"/>
            <a:chExt cx="1080000" cy="151370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802D257-DEC8-F642-8C3C-687ACF89E96A}"/>
                </a:ext>
              </a:extLst>
            </p:cNvPr>
            <p:cNvSpPr txBox="1"/>
            <p:nvPr/>
          </p:nvSpPr>
          <p:spPr>
            <a:xfrm>
              <a:off x="8095372" y="797151"/>
              <a:ext cx="9837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2000" dirty="0"/>
                <a:t>graph</a:t>
              </a:r>
            </a:p>
          </p:txBody>
        </p:sp>
        <p:pic>
          <p:nvPicPr>
            <p:cNvPr id="23" name="Picture 22" descr="A colorful graph with a line up&#10;&#10;Description automatically generated with medium confidence">
              <a:extLst>
                <a:ext uri="{FF2B5EF4-FFF2-40B4-BE49-F238E27FC236}">
                  <a16:creationId xmlns:a16="http://schemas.microsoft.com/office/drawing/2014/main" id="{EF3511AC-22AA-2964-B62D-C4770F703E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47253" y="1230853"/>
              <a:ext cx="1080000" cy="1080000"/>
            </a:xfrm>
            <a:prstGeom prst="rect">
              <a:avLst/>
            </a:prstGeom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E96A6DE-6154-279E-CA41-C38C497B2256}"/>
              </a:ext>
            </a:extLst>
          </p:cNvPr>
          <p:cNvGrpSpPr/>
          <p:nvPr/>
        </p:nvGrpSpPr>
        <p:grpSpPr>
          <a:xfrm>
            <a:off x="6013792" y="861273"/>
            <a:ext cx="1044860" cy="1525532"/>
            <a:chOff x="5972902" y="796224"/>
            <a:chExt cx="1044860" cy="1525532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979324A6-318C-E57F-C079-2B1B84BF9C7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72902" y="1241756"/>
              <a:ext cx="1044860" cy="1080000"/>
            </a:xfrm>
            <a:prstGeom prst="rect">
              <a:avLst/>
            </a:prstGeom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6EEA863-BD46-BC69-FDAF-4BFFABF16E74}"/>
                </a:ext>
              </a:extLst>
            </p:cNvPr>
            <p:cNvSpPr txBox="1"/>
            <p:nvPr/>
          </p:nvSpPr>
          <p:spPr>
            <a:xfrm>
              <a:off x="6003451" y="796224"/>
              <a:ext cx="9837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2000" dirty="0"/>
                <a:t>code</a:t>
              </a:r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02CF8474-0E30-517E-0C8D-4191EE173D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29465" y="4282538"/>
            <a:ext cx="1044860" cy="10800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8C65D4C-846B-5C94-673C-3702CC859DEA}"/>
              </a:ext>
            </a:extLst>
          </p:cNvPr>
          <p:cNvSpPr txBox="1"/>
          <p:nvPr/>
        </p:nvSpPr>
        <p:spPr>
          <a:xfrm>
            <a:off x="7760014" y="3837006"/>
            <a:ext cx="9837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code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26E8364-5888-0F86-C3E0-1DC1431252EE}"/>
              </a:ext>
            </a:extLst>
          </p:cNvPr>
          <p:cNvGrpSpPr/>
          <p:nvPr/>
        </p:nvGrpSpPr>
        <p:grpSpPr>
          <a:xfrm>
            <a:off x="1274746" y="3893473"/>
            <a:ext cx="1080000" cy="1513702"/>
            <a:chOff x="8047253" y="797151"/>
            <a:chExt cx="1080000" cy="1513702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B780D6D-4B68-7A89-CA3C-ADA63FD2B1E3}"/>
                </a:ext>
              </a:extLst>
            </p:cNvPr>
            <p:cNvSpPr txBox="1"/>
            <p:nvPr/>
          </p:nvSpPr>
          <p:spPr>
            <a:xfrm>
              <a:off x="8095372" y="797151"/>
              <a:ext cx="9837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2000" dirty="0"/>
                <a:t>graph</a:t>
              </a:r>
            </a:p>
          </p:txBody>
        </p:sp>
        <p:pic>
          <p:nvPicPr>
            <p:cNvPr id="34" name="Picture 33" descr="A colorful graph with a line up&#10;&#10;Description automatically generated with medium confidence">
              <a:extLst>
                <a:ext uri="{FF2B5EF4-FFF2-40B4-BE49-F238E27FC236}">
                  <a16:creationId xmlns:a16="http://schemas.microsoft.com/office/drawing/2014/main" id="{56932EEB-94F8-921E-1942-9BFBBCF504B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47253" y="1230853"/>
              <a:ext cx="1080000" cy="1080000"/>
            </a:xfrm>
            <a:prstGeom prst="rect">
              <a:avLst/>
            </a:prstGeom>
          </p:spPr>
        </p:pic>
      </p:grp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A9CD7C0-8F1E-1E5E-460E-BF304A4C6FAE}"/>
              </a:ext>
            </a:extLst>
          </p:cNvPr>
          <p:cNvCxnSpPr>
            <a:cxnSpLocks/>
          </p:cNvCxnSpPr>
          <p:nvPr/>
        </p:nvCxnSpPr>
        <p:spPr>
          <a:xfrm>
            <a:off x="2360334" y="4854797"/>
            <a:ext cx="762000" cy="0"/>
          </a:xfrm>
          <a:prstGeom prst="straightConnector1">
            <a:avLst/>
          </a:prstGeom>
          <a:ln w="317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4D97BFF-49CF-5ACD-023F-08241127FA2B}"/>
              </a:ext>
            </a:extLst>
          </p:cNvPr>
          <p:cNvCxnSpPr>
            <a:cxnSpLocks/>
          </p:cNvCxnSpPr>
          <p:nvPr/>
        </p:nvCxnSpPr>
        <p:spPr>
          <a:xfrm>
            <a:off x="4512549" y="4832356"/>
            <a:ext cx="762000" cy="0"/>
          </a:xfrm>
          <a:prstGeom prst="straightConnector1">
            <a:avLst/>
          </a:prstGeom>
          <a:ln w="317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461CBE8-7063-2ECA-5D9A-E2CD27127605}"/>
              </a:ext>
            </a:extLst>
          </p:cNvPr>
          <p:cNvGrpSpPr/>
          <p:nvPr/>
        </p:nvGrpSpPr>
        <p:grpSpPr>
          <a:xfrm>
            <a:off x="3250851" y="3890844"/>
            <a:ext cx="1080001" cy="1482739"/>
            <a:chOff x="3250851" y="3890844"/>
            <a:chExt cx="1080001" cy="1482739"/>
          </a:xfrm>
        </p:grpSpPr>
        <p:pic>
          <p:nvPicPr>
            <p:cNvPr id="35" name="Picture 34" descr="A brain with a white circle and a blue circle with green dots&#10;&#10;Description automatically generated">
              <a:extLst>
                <a:ext uri="{FF2B5EF4-FFF2-40B4-BE49-F238E27FC236}">
                  <a16:creationId xmlns:a16="http://schemas.microsoft.com/office/drawing/2014/main" id="{D41287A0-80AE-D942-8CE8-7E85ADAA8AC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50851" y="4293583"/>
              <a:ext cx="1080000" cy="1080000"/>
            </a:xfrm>
            <a:prstGeom prst="rect">
              <a:avLst/>
            </a:prstGeom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9C746B5-EA3E-9C0F-0A2F-6F000AE5169E}"/>
                </a:ext>
              </a:extLst>
            </p:cNvPr>
            <p:cNvSpPr txBox="1"/>
            <p:nvPr/>
          </p:nvSpPr>
          <p:spPr>
            <a:xfrm>
              <a:off x="3250851" y="3890844"/>
              <a:ext cx="10800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2000" dirty="0"/>
                <a:t>Claude</a:t>
              </a:r>
            </a:p>
          </p:txBody>
        </p:sp>
      </p:grpSp>
      <p:pic>
        <p:nvPicPr>
          <p:cNvPr id="44" name="Picture 4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DDBB3328-B5C0-9185-D45C-AE738F4AE94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702" y="3713236"/>
            <a:ext cx="907019" cy="907019"/>
          </a:xfrm>
          <a:prstGeom prst="rect">
            <a:avLst/>
          </a:prstGeom>
        </p:spPr>
      </p:pic>
      <p:pic>
        <p:nvPicPr>
          <p:cNvPr id="45" name="Picture 44" descr="A colorful graph with lines and dots&#10;&#10;Description automatically generated">
            <a:extLst>
              <a:ext uri="{FF2B5EF4-FFF2-40B4-BE49-F238E27FC236}">
                <a16:creationId xmlns:a16="http://schemas.microsoft.com/office/drawing/2014/main" id="{35E8227B-324E-AD0D-FF85-86CC9CFF00D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574536" y="4496351"/>
            <a:ext cx="907200" cy="907200"/>
          </a:xfrm>
          <a:prstGeom prst="rect">
            <a:avLst/>
          </a:prstGeom>
        </p:spPr>
      </p:pic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3FE6DB7-0588-390F-921E-2D8B3B610E33}"/>
              </a:ext>
            </a:extLst>
          </p:cNvPr>
          <p:cNvCxnSpPr>
            <a:cxnSpLocks/>
          </p:cNvCxnSpPr>
          <p:nvPr/>
        </p:nvCxnSpPr>
        <p:spPr>
          <a:xfrm>
            <a:off x="6772460" y="4809983"/>
            <a:ext cx="762000" cy="0"/>
          </a:xfrm>
          <a:prstGeom prst="straightConnector1">
            <a:avLst/>
          </a:prstGeom>
          <a:ln w="317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C6ADF08C-895B-86AF-49AA-54A5036BF8E3}"/>
              </a:ext>
            </a:extLst>
          </p:cNvPr>
          <p:cNvSpPr/>
          <p:nvPr/>
        </p:nvSpPr>
        <p:spPr>
          <a:xfrm>
            <a:off x="4397706" y="4413287"/>
            <a:ext cx="8768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  <a:latin typeface="Calibri"/>
              </a:rPr>
              <a:t>decode</a:t>
            </a:r>
          </a:p>
        </p:txBody>
      </p:sp>
    </p:spTree>
    <p:extLst>
      <p:ext uri="{BB962C8B-B14F-4D97-AF65-F5344CB8AC3E}">
        <p14:creationId xmlns:p14="http://schemas.microsoft.com/office/powerpoint/2010/main" val="3683108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with a line&#10;&#10;Description automatically generated">
            <a:extLst>
              <a:ext uri="{FF2B5EF4-FFF2-40B4-BE49-F238E27FC236}">
                <a16:creationId xmlns:a16="http://schemas.microsoft.com/office/drawing/2014/main" id="{F2260065-FB44-56F1-558E-6A65815D56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882FAB17-EDF3-6450-6417-8B0EEA719714}"/>
              </a:ext>
            </a:extLst>
          </p:cNvPr>
          <p:cNvGrpSpPr/>
          <p:nvPr/>
        </p:nvGrpSpPr>
        <p:grpSpPr>
          <a:xfrm>
            <a:off x="349195" y="4359196"/>
            <a:ext cx="5113218" cy="1528161"/>
            <a:chOff x="1274746" y="3890844"/>
            <a:chExt cx="5113218" cy="1528161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553A05B-E124-78CB-D5BF-329F615F16D9}"/>
                </a:ext>
              </a:extLst>
            </p:cNvPr>
            <p:cNvGrpSpPr/>
            <p:nvPr/>
          </p:nvGrpSpPr>
          <p:grpSpPr>
            <a:xfrm>
              <a:off x="5343104" y="3893473"/>
              <a:ext cx="1044860" cy="1525532"/>
              <a:chOff x="5972902" y="796224"/>
              <a:chExt cx="1044860" cy="1525532"/>
            </a:xfrm>
          </p:grpSpPr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C792ECA8-31CF-A956-95DA-8C00E09C76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72902" y="1241756"/>
                <a:ext cx="1044860" cy="1080000"/>
              </a:xfrm>
              <a:prstGeom prst="rect">
                <a:avLst/>
              </a:prstGeom>
            </p:spPr>
          </p:pic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6B6CF9A-5C69-E987-925A-D6DC012D42D2}"/>
                  </a:ext>
                </a:extLst>
              </p:cNvPr>
              <p:cNvSpPr txBox="1"/>
              <p:nvPr/>
            </p:nvSpPr>
            <p:spPr>
              <a:xfrm>
                <a:off x="6003451" y="796224"/>
                <a:ext cx="98376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2000" dirty="0"/>
                  <a:t>code</a:t>
                </a: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65B9C20-4671-F5EB-4F01-4E16BA1AF7C6}"/>
                </a:ext>
              </a:extLst>
            </p:cNvPr>
            <p:cNvGrpSpPr/>
            <p:nvPr/>
          </p:nvGrpSpPr>
          <p:grpSpPr>
            <a:xfrm>
              <a:off x="1274746" y="3893473"/>
              <a:ext cx="1080000" cy="1513702"/>
              <a:chOff x="8047253" y="797151"/>
              <a:chExt cx="1080000" cy="1513702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8160AB8-1919-780C-A993-DD438570DCC7}"/>
                  </a:ext>
                </a:extLst>
              </p:cNvPr>
              <p:cNvSpPr txBox="1"/>
              <p:nvPr/>
            </p:nvSpPr>
            <p:spPr>
              <a:xfrm>
                <a:off x="8095372" y="797151"/>
                <a:ext cx="98376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2000" dirty="0"/>
                  <a:t>graph</a:t>
                </a:r>
              </a:p>
            </p:txBody>
          </p:sp>
          <p:pic>
            <p:nvPicPr>
              <p:cNvPr id="12" name="Picture 11" descr="A colorful graph with a line up&#10;&#10;Description automatically generated with medium confidence">
                <a:extLst>
                  <a:ext uri="{FF2B5EF4-FFF2-40B4-BE49-F238E27FC236}">
                    <a16:creationId xmlns:a16="http://schemas.microsoft.com/office/drawing/2014/main" id="{52C151F6-D6DF-9963-65CE-1D334F90C1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47253" y="1230853"/>
                <a:ext cx="1080000" cy="1080000"/>
              </a:xfrm>
              <a:prstGeom prst="rect">
                <a:avLst/>
              </a:prstGeom>
            </p:spPr>
          </p:pic>
        </p:grpSp>
        <p:pic>
          <p:nvPicPr>
            <p:cNvPr id="7" name="Picture 6" descr="A brain with a white circle and a blue circle with green dots&#10;&#10;Description automatically generated">
              <a:extLst>
                <a:ext uri="{FF2B5EF4-FFF2-40B4-BE49-F238E27FC236}">
                  <a16:creationId xmlns:a16="http://schemas.microsoft.com/office/drawing/2014/main" id="{DCB5AEF7-B674-E481-7CAE-0C07B7DB19B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9591" y="4293583"/>
              <a:ext cx="1080000" cy="1080000"/>
            </a:xfrm>
            <a:prstGeom prst="rect">
              <a:avLst/>
            </a:prstGeom>
          </p:spPr>
        </p:pic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3234C51F-B005-CE75-D50A-D5460ADE3007}"/>
                </a:ext>
              </a:extLst>
            </p:cNvPr>
            <p:cNvCxnSpPr>
              <a:cxnSpLocks/>
            </p:cNvCxnSpPr>
            <p:nvPr/>
          </p:nvCxnSpPr>
          <p:spPr>
            <a:xfrm>
              <a:off x="2360334" y="4854797"/>
              <a:ext cx="762000" cy="0"/>
            </a:xfrm>
            <a:prstGeom prst="straightConnector1">
              <a:avLst/>
            </a:prstGeom>
            <a:ln w="31750"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93972F1F-4929-1609-F2F4-7102DD2005A3}"/>
                </a:ext>
              </a:extLst>
            </p:cNvPr>
            <p:cNvCxnSpPr>
              <a:cxnSpLocks/>
            </p:cNvCxnSpPr>
            <p:nvPr/>
          </p:nvCxnSpPr>
          <p:spPr>
            <a:xfrm>
              <a:off x="4512549" y="4832356"/>
              <a:ext cx="762000" cy="0"/>
            </a:xfrm>
            <a:prstGeom prst="straightConnector1">
              <a:avLst/>
            </a:prstGeom>
            <a:ln w="31750"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1C8A0DD-0BCB-10EC-BEB3-068903212649}"/>
                </a:ext>
              </a:extLst>
            </p:cNvPr>
            <p:cNvSpPr txBox="1"/>
            <p:nvPr/>
          </p:nvSpPr>
          <p:spPr>
            <a:xfrm>
              <a:off x="3232111" y="3890844"/>
              <a:ext cx="10800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2000" dirty="0"/>
                <a:t>Claude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3421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9050">
          <a:solidFill>
            <a:srgbClr val="FF0000"/>
          </a:solidFill>
          <a:tailEnd type="stealth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1421</TotalTime>
  <Words>162</Words>
  <Application>Microsoft Office PowerPoint</Application>
  <PresentationFormat>Widescreen</PresentationFormat>
  <Paragraphs>38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Aptos</vt:lpstr>
      <vt:lpstr>Aptos Display</vt:lpstr>
      <vt:lpstr>Arial</vt:lpstr>
      <vt:lpstr>Calibri</vt:lpstr>
      <vt:lpstr>Symbol</vt:lpstr>
      <vt:lpstr>Wingdings</vt:lpstr>
      <vt:lpstr>Office Theme</vt:lpstr>
      <vt:lpstr>1_Office Theme</vt:lpstr>
      <vt:lpstr>Encoding &amp; decoding</vt:lpstr>
      <vt:lpstr>PowerPoint Presentation</vt:lpstr>
      <vt:lpstr>Orienting questions</vt:lpstr>
      <vt:lpstr>PowerPoint Presentation</vt:lpstr>
      <vt:lpstr>PowerPoint Presentation</vt:lpstr>
    </vt:vector>
  </TitlesOfParts>
  <Company>York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Michael L Friendly</dc:creator>
  <cp:lastModifiedBy>Michael L Friendly</cp:lastModifiedBy>
  <cp:revision>4</cp:revision>
  <dcterms:created xsi:type="dcterms:W3CDTF">2025-02-10T18:09:11Z</dcterms:created>
  <dcterms:modified xsi:type="dcterms:W3CDTF">2025-02-11T17:51:00Z</dcterms:modified>
</cp:coreProperties>
</file>